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9"/>
  </p:notesMasterIdLst>
  <p:handoutMasterIdLst>
    <p:handoutMasterId r:id="rId70"/>
  </p:handoutMasterIdLst>
  <p:sldIdLst>
    <p:sldId id="475" r:id="rId2"/>
    <p:sldId id="544" r:id="rId3"/>
    <p:sldId id="479" r:id="rId4"/>
    <p:sldId id="480" r:id="rId5"/>
    <p:sldId id="481" r:id="rId6"/>
    <p:sldId id="482" r:id="rId7"/>
    <p:sldId id="483" r:id="rId8"/>
    <p:sldId id="484" r:id="rId9"/>
    <p:sldId id="485" r:id="rId10"/>
    <p:sldId id="486" r:id="rId11"/>
    <p:sldId id="487" r:id="rId12"/>
    <p:sldId id="488" r:id="rId13"/>
    <p:sldId id="489" r:id="rId14"/>
    <p:sldId id="490" r:id="rId15"/>
    <p:sldId id="491" r:id="rId16"/>
    <p:sldId id="492" r:id="rId17"/>
    <p:sldId id="493" r:id="rId18"/>
    <p:sldId id="494" r:id="rId19"/>
    <p:sldId id="495" r:id="rId20"/>
    <p:sldId id="496" r:id="rId21"/>
    <p:sldId id="497" r:id="rId22"/>
    <p:sldId id="498" r:id="rId23"/>
    <p:sldId id="499" r:id="rId24"/>
    <p:sldId id="500" r:id="rId25"/>
    <p:sldId id="501" r:id="rId26"/>
    <p:sldId id="502" r:id="rId27"/>
    <p:sldId id="503" r:id="rId28"/>
    <p:sldId id="504" r:id="rId29"/>
    <p:sldId id="505" r:id="rId30"/>
    <p:sldId id="506" r:id="rId31"/>
    <p:sldId id="507" r:id="rId32"/>
    <p:sldId id="508" r:id="rId33"/>
    <p:sldId id="509" r:id="rId34"/>
    <p:sldId id="510" r:id="rId35"/>
    <p:sldId id="511" r:id="rId36"/>
    <p:sldId id="512" r:id="rId37"/>
    <p:sldId id="513" r:id="rId38"/>
    <p:sldId id="514" r:id="rId39"/>
    <p:sldId id="515" r:id="rId40"/>
    <p:sldId id="516" r:id="rId41"/>
    <p:sldId id="517" r:id="rId42"/>
    <p:sldId id="518" r:id="rId43"/>
    <p:sldId id="519" r:id="rId44"/>
    <p:sldId id="520" r:id="rId45"/>
    <p:sldId id="521" r:id="rId46"/>
    <p:sldId id="522" r:id="rId47"/>
    <p:sldId id="523" r:id="rId48"/>
    <p:sldId id="524" r:id="rId49"/>
    <p:sldId id="525" r:id="rId50"/>
    <p:sldId id="545" r:id="rId51"/>
    <p:sldId id="527" r:id="rId52"/>
    <p:sldId id="528" r:id="rId53"/>
    <p:sldId id="529" r:id="rId54"/>
    <p:sldId id="530" r:id="rId55"/>
    <p:sldId id="531" r:id="rId56"/>
    <p:sldId id="532" r:id="rId57"/>
    <p:sldId id="533" r:id="rId58"/>
    <p:sldId id="534" r:id="rId59"/>
    <p:sldId id="535" r:id="rId60"/>
    <p:sldId id="536" r:id="rId61"/>
    <p:sldId id="537" r:id="rId62"/>
    <p:sldId id="538" r:id="rId63"/>
    <p:sldId id="539" r:id="rId64"/>
    <p:sldId id="540" r:id="rId65"/>
    <p:sldId id="541" r:id="rId66"/>
    <p:sldId id="542" r:id="rId67"/>
    <p:sldId id="543" r:id="rId68"/>
  </p:sldIdLst>
  <p:sldSz cx="9144000" cy="6858000" type="screen4x3"/>
  <p:notesSz cx="6858000" cy="9144000"/>
  <p:defaultTextStyle>
    <a:defPPr>
      <a:defRPr lang="en-US"/>
    </a:defPPr>
    <a:lvl1pPr algn="ctr" rtl="0" fontAlgn="base">
      <a:lnSpc>
        <a:spcPct val="90000"/>
      </a:lnSpc>
      <a:spcBef>
        <a:spcPct val="50000"/>
      </a:spcBef>
      <a:spcAft>
        <a:spcPct val="0"/>
      </a:spcAft>
      <a:buClr>
        <a:schemeClr val="accent1"/>
      </a:buClr>
      <a:defRPr sz="2000" b="1" kern="1200">
        <a:solidFill>
          <a:schemeClr val="tx1"/>
        </a:solidFill>
        <a:latin typeface="Arial" charset="0"/>
        <a:ea typeface="+mn-ea"/>
        <a:cs typeface="+mn-cs"/>
      </a:defRPr>
    </a:lvl1pPr>
    <a:lvl2pPr marL="457200" algn="ctr" rtl="0" fontAlgn="base">
      <a:lnSpc>
        <a:spcPct val="90000"/>
      </a:lnSpc>
      <a:spcBef>
        <a:spcPct val="50000"/>
      </a:spcBef>
      <a:spcAft>
        <a:spcPct val="0"/>
      </a:spcAft>
      <a:buClr>
        <a:schemeClr val="accent1"/>
      </a:buClr>
      <a:defRPr sz="2000" b="1" kern="1200">
        <a:solidFill>
          <a:schemeClr val="tx1"/>
        </a:solidFill>
        <a:latin typeface="Arial" charset="0"/>
        <a:ea typeface="+mn-ea"/>
        <a:cs typeface="+mn-cs"/>
      </a:defRPr>
    </a:lvl2pPr>
    <a:lvl3pPr marL="914400" algn="ctr" rtl="0" fontAlgn="base">
      <a:lnSpc>
        <a:spcPct val="90000"/>
      </a:lnSpc>
      <a:spcBef>
        <a:spcPct val="50000"/>
      </a:spcBef>
      <a:spcAft>
        <a:spcPct val="0"/>
      </a:spcAft>
      <a:buClr>
        <a:schemeClr val="accent1"/>
      </a:buClr>
      <a:defRPr sz="2000" b="1" kern="1200">
        <a:solidFill>
          <a:schemeClr val="tx1"/>
        </a:solidFill>
        <a:latin typeface="Arial" charset="0"/>
        <a:ea typeface="+mn-ea"/>
        <a:cs typeface="+mn-cs"/>
      </a:defRPr>
    </a:lvl3pPr>
    <a:lvl4pPr marL="1371600" algn="ctr" rtl="0" fontAlgn="base">
      <a:lnSpc>
        <a:spcPct val="90000"/>
      </a:lnSpc>
      <a:spcBef>
        <a:spcPct val="50000"/>
      </a:spcBef>
      <a:spcAft>
        <a:spcPct val="0"/>
      </a:spcAft>
      <a:buClr>
        <a:schemeClr val="accent1"/>
      </a:buClr>
      <a:defRPr sz="2000" b="1" kern="1200">
        <a:solidFill>
          <a:schemeClr val="tx1"/>
        </a:solidFill>
        <a:latin typeface="Arial" charset="0"/>
        <a:ea typeface="+mn-ea"/>
        <a:cs typeface="+mn-cs"/>
      </a:defRPr>
    </a:lvl4pPr>
    <a:lvl5pPr marL="1828800" algn="ctr" rtl="0" fontAlgn="base">
      <a:lnSpc>
        <a:spcPct val="90000"/>
      </a:lnSpc>
      <a:spcBef>
        <a:spcPct val="50000"/>
      </a:spcBef>
      <a:spcAft>
        <a:spcPct val="0"/>
      </a:spcAft>
      <a:buClr>
        <a:schemeClr val="accent1"/>
      </a:buClr>
      <a:defRPr sz="2000" b="1" kern="1200">
        <a:solidFill>
          <a:schemeClr val="tx1"/>
        </a:solidFill>
        <a:latin typeface="Arial" charset="0"/>
        <a:ea typeface="+mn-ea"/>
        <a:cs typeface="+mn-cs"/>
      </a:defRPr>
    </a:lvl5pPr>
    <a:lvl6pPr marL="2286000" algn="l" defTabSz="914400" rtl="0" eaLnBrk="1" latinLnBrk="0" hangingPunct="1">
      <a:defRPr sz="2000" b="1" kern="1200">
        <a:solidFill>
          <a:schemeClr val="tx1"/>
        </a:solidFill>
        <a:latin typeface="Arial" charset="0"/>
        <a:ea typeface="+mn-ea"/>
        <a:cs typeface="+mn-cs"/>
      </a:defRPr>
    </a:lvl6pPr>
    <a:lvl7pPr marL="2743200" algn="l" defTabSz="914400" rtl="0" eaLnBrk="1" latinLnBrk="0" hangingPunct="1">
      <a:defRPr sz="2000" b="1" kern="1200">
        <a:solidFill>
          <a:schemeClr val="tx1"/>
        </a:solidFill>
        <a:latin typeface="Arial" charset="0"/>
        <a:ea typeface="+mn-ea"/>
        <a:cs typeface="+mn-cs"/>
      </a:defRPr>
    </a:lvl7pPr>
    <a:lvl8pPr marL="3200400" algn="l" defTabSz="914400" rtl="0" eaLnBrk="1" latinLnBrk="0" hangingPunct="1">
      <a:defRPr sz="2000" b="1" kern="1200">
        <a:solidFill>
          <a:schemeClr val="tx1"/>
        </a:solidFill>
        <a:latin typeface="Arial" charset="0"/>
        <a:ea typeface="+mn-ea"/>
        <a:cs typeface="+mn-cs"/>
      </a:defRPr>
    </a:lvl8pPr>
    <a:lvl9pPr marL="3657600" algn="l" defTabSz="914400" rtl="0" eaLnBrk="1" latinLnBrk="0" hangingPunct="1">
      <a:defRPr sz="20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958B"/>
    <a:srgbClr val="545F75"/>
    <a:srgbClr val="B8B8B8"/>
    <a:srgbClr val="663300"/>
    <a:srgbClr val="660066"/>
    <a:srgbClr val="006699"/>
    <a:srgbClr val="669900"/>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178" autoAdjust="0"/>
    <p:restoredTop sz="94660"/>
  </p:normalViewPr>
  <p:slideViewPr>
    <p:cSldViewPr snapToGrid="0">
      <p:cViewPr>
        <p:scale>
          <a:sx n="75" d="100"/>
          <a:sy n="75" d="100"/>
        </p:scale>
        <p:origin x="-1140" y="-390"/>
      </p:cViewPr>
      <p:guideLst>
        <p:guide orient="horz" pos="3885"/>
        <p:guide orient="horz" pos="2733"/>
        <p:guide orient="horz"/>
        <p:guide orient="horz" pos="576"/>
        <p:guide orient="horz" pos="1490"/>
        <p:guide orient="horz" pos="3520"/>
        <p:guide orient="horz" pos="768"/>
        <p:guide orient="horz" pos="3355"/>
        <p:guide pos="5504"/>
        <p:guide pos="4940"/>
        <p:guide pos="568"/>
        <p:guide pos="3696"/>
        <p:guide pos="962"/>
      </p:guideLst>
    </p:cSldViewPr>
  </p:slideViewPr>
  <p:outlineViewPr>
    <p:cViewPr>
      <p:scale>
        <a:sx n="75" d="100"/>
        <a:sy n="75" d="100"/>
      </p:scale>
      <p:origin x="0" y="0"/>
    </p:cViewPr>
  </p:outlineViewPr>
  <p:notesTextViewPr>
    <p:cViewPr>
      <p:scale>
        <a:sx n="100" d="100"/>
        <a:sy n="100" d="100"/>
      </p:scale>
      <p:origin x="0" y="0"/>
    </p:cViewPr>
  </p:notesTextViewPr>
  <p:sorterViewPr>
    <p:cViewPr>
      <p:scale>
        <a:sx n="100" d="100"/>
        <a:sy n="100" d="100"/>
      </p:scale>
      <p:origin x="0" y="4416"/>
    </p:cViewPr>
  </p:sorterViewPr>
  <p:notesViewPr>
    <p:cSldViewPr snapToGrid="0">
      <p:cViewPr>
        <p:scale>
          <a:sx n="300" d="100"/>
          <a:sy n="300" d="100"/>
        </p:scale>
        <p:origin x="-2704"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53.wmf"/><Relationship Id="rId1" Type="http://schemas.openxmlformats.org/officeDocument/2006/relationships/image" Target="../media/image15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8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lnSpc>
                <a:spcPct val="100000"/>
              </a:lnSpc>
              <a:spcBef>
                <a:spcPct val="0"/>
              </a:spcBef>
              <a:buClrTx/>
              <a:defRPr sz="1200" b="0">
                <a:latin typeface="Times" charset="0"/>
              </a:defRPr>
            </a:lvl1pPr>
          </a:lstStyle>
          <a:p>
            <a:endParaRPr lang="en-US"/>
          </a:p>
        </p:txBody>
      </p:sp>
      <p:sp>
        <p:nvSpPr>
          <p:cNvPr id="25805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lnSpc>
                <a:spcPct val="100000"/>
              </a:lnSpc>
              <a:spcBef>
                <a:spcPct val="0"/>
              </a:spcBef>
              <a:buClrTx/>
              <a:defRPr sz="1200" b="0">
                <a:latin typeface="Times" charset="0"/>
              </a:defRPr>
            </a:lvl1pPr>
          </a:lstStyle>
          <a:p>
            <a:endParaRPr lang="en-US"/>
          </a:p>
        </p:txBody>
      </p:sp>
      <p:sp>
        <p:nvSpPr>
          <p:cNvPr id="25805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lnSpc>
                <a:spcPct val="100000"/>
              </a:lnSpc>
              <a:spcBef>
                <a:spcPct val="0"/>
              </a:spcBef>
              <a:buClrTx/>
              <a:defRPr sz="1200" b="0">
                <a:latin typeface="Times" charset="0"/>
              </a:defRPr>
            </a:lvl1pPr>
          </a:lstStyle>
          <a:p>
            <a:endParaRPr lang="en-US"/>
          </a:p>
        </p:txBody>
      </p:sp>
      <p:sp>
        <p:nvSpPr>
          <p:cNvPr id="25805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lnSpc>
                <a:spcPct val="100000"/>
              </a:lnSpc>
              <a:spcBef>
                <a:spcPct val="0"/>
              </a:spcBef>
              <a:buClrTx/>
              <a:defRPr sz="1200" b="0">
                <a:latin typeface="Times" charset="0"/>
              </a:defRPr>
            </a:lvl1pPr>
          </a:lstStyle>
          <a:p>
            <a:fld id="{B44AB33D-A2F1-47E0-ABEF-1C910D4BAD5F}"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lnSpc>
                <a:spcPct val="100000"/>
              </a:lnSpc>
              <a:spcBef>
                <a:spcPct val="0"/>
              </a:spcBef>
              <a:buClrTx/>
              <a:defRPr sz="1200" b="0">
                <a:latin typeface="Times" charset="0"/>
              </a:defRPr>
            </a:lvl1pPr>
          </a:lstStyle>
          <a:p>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lnSpc>
                <a:spcPct val="100000"/>
              </a:lnSpc>
              <a:spcBef>
                <a:spcPct val="0"/>
              </a:spcBef>
              <a:buClrTx/>
              <a:defRPr sz="1200" b="0">
                <a:latin typeface="Times" charset="0"/>
              </a:defRPr>
            </a:lvl1pPr>
          </a:lstStyle>
          <a:p>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lnSpc>
                <a:spcPct val="100000"/>
              </a:lnSpc>
              <a:spcBef>
                <a:spcPct val="0"/>
              </a:spcBef>
              <a:buClrTx/>
              <a:defRPr sz="1200" b="0">
                <a:latin typeface="Times" charset="0"/>
              </a:defRPr>
            </a:lvl1pPr>
          </a:lstStyle>
          <a:p>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lnSpc>
                <a:spcPct val="100000"/>
              </a:lnSpc>
              <a:spcBef>
                <a:spcPct val="0"/>
              </a:spcBef>
              <a:buClrTx/>
              <a:defRPr sz="1200" b="0">
                <a:latin typeface="Times" charset="0"/>
              </a:defRPr>
            </a:lvl1pPr>
          </a:lstStyle>
          <a:p>
            <a:fld id="{F32A2AB2-3391-4BBF-B2B0-5128DD9AEA75}"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b="1" kern="1200">
        <a:solidFill>
          <a:schemeClr val="tx1"/>
        </a:solidFill>
        <a:latin typeface="Arial" charset="0"/>
        <a:ea typeface="+mn-ea"/>
        <a:cs typeface="+mn-cs"/>
      </a:defRPr>
    </a:lvl1pPr>
    <a:lvl2pPr marL="114300" algn="l" rtl="0" fontAlgn="base">
      <a:spcBef>
        <a:spcPct val="30000"/>
      </a:spcBef>
      <a:spcAft>
        <a:spcPct val="0"/>
      </a:spcAft>
      <a:defRPr sz="1200" kern="1200">
        <a:solidFill>
          <a:schemeClr val="tx1"/>
        </a:solidFill>
        <a:latin typeface="Arial" charset="0"/>
        <a:ea typeface="+mn-ea"/>
        <a:cs typeface="+mn-cs"/>
      </a:defRPr>
    </a:lvl2pPr>
    <a:lvl3pPr marL="338138" indent="-109538" algn="l" rtl="0" fontAlgn="base">
      <a:spcBef>
        <a:spcPct val="30000"/>
      </a:spcBef>
      <a:spcAft>
        <a:spcPct val="0"/>
      </a:spcAft>
      <a:buSzPct val="100000"/>
      <a:buFont typeface="Times" charset="0"/>
      <a:buChar char="•"/>
      <a:defRPr sz="1000" kern="1200">
        <a:solidFill>
          <a:schemeClr val="tx1"/>
        </a:solidFill>
        <a:latin typeface="Arial" charset="0"/>
        <a:ea typeface="+mn-ea"/>
        <a:cs typeface="+mn-cs"/>
      </a:defRPr>
    </a:lvl3pPr>
    <a:lvl4pPr marL="579438" indent="-120650" algn="l" rtl="0" fontAlgn="base">
      <a:spcBef>
        <a:spcPct val="30000"/>
      </a:spcBef>
      <a:spcAft>
        <a:spcPct val="0"/>
      </a:spcAft>
      <a:buChar char="–"/>
      <a:defRPr sz="1000" kern="1200">
        <a:solidFill>
          <a:schemeClr val="tx1"/>
        </a:solidFill>
        <a:latin typeface="Arial" charset="0"/>
        <a:ea typeface="+mn-ea"/>
        <a:cs typeface="+mn-cs"/>
      </a:defRPr>
    </a:lvl4pPr>
    <a:lvl5pPr marL="693738" algn="l" rtl="0" fontAlgn="base">
      <a:spcBef>
        <a:spcPct val="30000"/>
      </a:spcBef>
      <a:spcAft>
        <a:spcPct val="0"/>
      </a:spcAft>
      <a:defRPr sz="9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64EB25-A9D5-4FD2-97FB-85F27913F195}" type="slidenum">
              <a:rPr lang="en-US"/>
              <a:pPr/>
              <a:t>1</a:t>
            </a:fld>
            <a:endParaRPr lang="en-US"/>
          </a:p>
        </p:txBody>
      </p:sp>
      <p:sp>
        <p:nvSpPr>
          <p:cNvPr id="523266" name="Rectangle 1026"/>
          <p:cNvSpPr>
            <a:spLocks noGrp="1" noRot="1" noChangeAspect="1" noChangeArrowheads="1" noTextEdit="1"/>
          </p:cNvSpPr>
          <p:nvPr>
            <p:ph type="sldImg"/>
          </p:nvPr>
        </p:nvSpPr>
        <p:spPr>
          <a:xfrm>
            <a:off x="1144588" y="685800"/>
            <a:ext cx="4567237" cy="3425825"/>
          </a:xfrm>
          <a:ln w="12700" cap="flat">
            <a:solidFill>
              <a:schemeClr val="tx1"/>
            </a:solidFill>
          </a:ln>
        </p:spPr>
      </p:sp>
      <p:sp>
        <p:nvSpPr>
          <p:cNvPr id="523268" name="Rectangle 1028"/>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a:noFill/>
          <a:ln/>
        </p:spPr>
        <p:txBody>
          <a:bodyPr/>
          <a:lstStyle/>
          <a:p>
            <a:r>
              <a:rPr lang="en-US" dirty="0" smtClean="0"/>
              <a:t>You want to ensure that you maximize</a:t>
            </a:r>
            <a:r>
              <a:rPr lang="en-US" baseline="0" dirty="0" smtClean="0"/>
              <a:t> your time and are focusing on the right areas.</a:t>
            </a:r>
          </a:p>
          <a:p>
            <a:endParaRPr lang="en-US" baseline="0" dirty="0" smtClean="0"/>
          </a:p>
          <a:p>
            <a:r>
              <a:rPr lang="en-US" baseline="0" dirty="0" smtClean="0"/>
              <a:t>CRMOD helps you </a:t>
            </a:r>
            <a:r>
              <a:rPr lang="en-US" baseline="0" dirty="0" err="1" smtClean="0"/>
              <a:t>priorize</a:t>
            </a:r>
            <a:r>
              <a:rPr lang="en-US" baseline="0" dirty="0" smtClean="0"/>
              <a:t> your time and energy accordingly.  You’re able to leverage the collective knowledge of the sales team through our various collaboration tools, using messages and documents that are proven to be successful.</a:t>
            </a:r>
          </a:p>
          <a:p>
            <a:endParaRPr lang="en-US" baseline="0" dirty="0" smtClean="0"/>
          </a:p>
          <a:p>
            <a:r>
              <a:rPr lang="en-US" baseline="0" dirty="0" smtClean="0"/>
              <a:t>You can </a:t>
            </a:r>
            <a:r>
              <a:rPr lang="en-US" baseline="0" dirty="0" err="1" smtClean="0"/>
              <a:t>standarize</a:t>
            </a:r>
            <a:r>
              <a:rPr lang="en-US" baseline="0" dirty="0" smtClean="0"/>
              <a:t> and enforce best practices</a:t>
            </a:r>
          </a:p>
          <a:p>
            <a:endParaRPr lang="en-US" baseline="0" dirty="0" smtClean="0"/>
          </a:p>
          <a:p>
            <a:r>
              <a:rPr lang="en-US" baseline="0" dirty="0" smtClean="0"/>
              <a:t>At the end of the day, CRMOD ensures that critical information gets to the right people.</a:t>
            </a:r>
          </a:p>
          <a:p>
            <a:endParaRPr lang="en-US" baseline="0" dirty="0" smtClean="0"/>
          </a:p>
          <a:p>
            <a:pPr lvl="1" eaLnBrk="1" hangingPunct="1"/>
            <a:r>
              <a:rPr lang="en-US" dirty="0" smtClean="0"/>
              <a:t>Uncover hidden demand</a:t>
            </a:r>
          </a:p>
          <a:p>
            <a:pPr lvl="1" eaLnBrk="1" hangingPunct="1"/>
            <a:r>
              <a:rPr lang="en-US" dirty="0" smtClean="0"/>
              <a:t>Focus on more of the right leads</a:t>
            </a:r>
          </a:p>
          <a:p>
            <a:pPr lvl="1" eaLnBrk="1" hangingPunct="1"/>
            <a:r>
              <a:rPr lang="en-US" dirty="0" smtClean="0"/>
              <a:t>Drive every qualified opportunity</a:t>
            </a:r>
          </a:p>
          <a:p>
            <a:endParaRPr lang="en-US" dirty="0" smtClean="0"/>
          </a:p>
        </p:txBody>
      </p:sp>
      <p:sp>
        <p:nvSpPr>
          <p:cNvPr id="4" name="Slide Number Placeholder 3"/>
          <p:cNvSpPr>
            <a:spLocks noGrp="1"/>
          </p:cNvSpPr>
          <p:nvPr>
            <p:ph type="sldNum" sz="quarter" idx="5"/>
          </p:nvPr>
        </p:nvSpPr>
        <p:spPr/>
        <p:txBody>
          <a:bodyPr/>
          <a:lstStyle/>
          <a:p>
            <a:pPr>
              <a:defRPr/>
            </a:pPr>
            <a:fld id="{A2BBCC84-BF4B-43AB-AF76-DAE97D95F53D}" type="slidenum">
              <a:rPr lang="en-US" smtClean="0"/>
              <a:pPr>
                <a:defRPr/>
              </a:pPr>
              <a:t>13</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Increase User productivity</a:t>
            </a:r>
          </a:p>
          <a:p>
            <a:endParaRPr lang="en-US" dirty="0" smtClean="0"/>
          </a:p>
          <a:p>
            <a:r>
              <a:rPr lang="en-US" b="1" dirty="0" smtClean="0"/>
              <a:t>Sales Prospector</a:t>
            </a:r>
            <a:r>
              <a:rPr lang="en-US" dirty="0" smtClean="0"/>
              <a:t>:</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smtClean="0">
                <a:ea typeface="MS PGothic" pitchFamily="34" charset="-128"/>
              </a:rPr>
              <a:t>Provides insight on what to sell to and to whom based on buying pattern analysis of similar customers</a:t>
            </a:r>
          </a:p>
          <a:p>
            <a:endParaRPr lang="en-US" dirty="0" smtClean="0"/>
          </a:p>
        </p:txBody>
      </p:sp>
      <p:sp>
        <p:nvSpPr>
          <p:cNvPr id="4" name="Slide Number Placeholder 3"/>
          <p:cNvSpPr>
            <a:spLocks noGrp="1"/>
          </p:cNvSpPr>
          <p:nvPr>
            <p:ph type="sldNum" sz="quarter" idx="10"/>
          </p:nvPr>
        </p:nvSpPr>
        <p:spPr/>
        <p:txBody>
          <a:bodyPr/>
          <a:lstStyle/>
          <a:p>
            <a:fld id="{8925D2ED-B74E-4D37-A062-1AB933D831D8}"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Increase User productivity</a:t>
            </a:r>
          </a:p>
          <a:p>
            <a:r>
              <a:rPr lang="en-US" b="1" dirty="0" smtClean="0"/>
              <a:t>Sales Library</a:t>
            </a:r>
            <a:r>
              <a:rPr lang="en-US" dirty="0" smtClean="0"/>
              <a:t>:</a:t>
            </a:r>
          </a:p>
          <a:p>
            <a:r>
              <a:rPr lang="en-US" dirty="0" smtClean="0"/>
              <a:t>Shared library to facilitate finding,</a:t>
            </a:r>
            <a:r>
              <a:rPr lang="en-US" baseline="0" dirty="0" smtClean="0"/>
              <a:t> assembling and sharing targeted sales presentations</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8925D2ED-B74E-4D37-A062-1AB933D831D8}"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Embedded sales </a:t>
            </a:r>
            <a:r>
              <a:rPr lang="en-US" sz="1200" dirty="0" smtClean="0"/>
              <a:t>Marketing,</a:t>
            </a:r>
            <a:r>
              <a:rPr lang="en-US" sz="1200" baseline="0" dirty="0" smtClean="0"/>
              <a:t> </a:t>
            </a:r>
            <a:r>
              <a:rPr lang="en-US" sz="1200" dirty="0" smtClean="0"/>
              <a:t>and Service </a:t>
            </a:r>
            <a:r>
              <a:rPr lang="en-US" sz="1200" kern="1200" dirty="0" smtClean="0">
                <a:solidFill>
                  <a:schemeClr val="tx1"/>
                </a:solidFill>
                <a:latin typeface="+mn-lt"/>
                <a:ea typeface="+mn-ea"/>
                <a:cs typeface="+mn-cs"/>
              </a:rPr>
              <a:t>coaching enables best practices and provides real-time guidance </a:t>
            </a:r>
          </a:p>
          <a:p>
            <a:endParaRPr lang="en-US" sz="1200" kern="1200" dirty="0" smtClean="0">
              <a:solidFill>
                <a:schemeClr val="tx1"/>
              </a:solidFill>
              <a:latin typeface="+mn-lt"/>
              <a:ea typeface="+mn-ea"/>
              <a:cs typeface="+mn-cs"/>
            </a:endParaRPr>
          </a:p>
          <a:p>
            <a:r>
              <a:rPr lang="en-US" dirty="0" smtClean="0"/>
              <a:t>At each sales stage of an opportunity, your company might need to collect specific information, according to their business practices. To guide you in completing the information, your company administrator can set up follow-up tasks, require that you fill in specific information, and add information for you to review at each phase of the sales process.</a:t>
            </a: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925D2ED-B74E-4D37-A062-1AB933D831D8}"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a:noFill/>
          <a:ln/>
        </p:spPr>
        <p:txBody>
          <a:bodyPr/>
          <a:lstStyle/>
          <a:p>
            <a:pPr marL="224857" indent="-224857" defTabSz="905715">
              <a:spcBef>
                <a:spcPct val="20000"/>
              </a:spcBef>
              <a:buClr>
                <a:srgbClr val="FF0000"/>
              </a:buClr>
              <a:buFont typeface="Times"/>
              <a:buChar char="•"/>
              <a:defRPr/>
            </a:pPr>
            <a:r>
              <a:rPr lang="en-US" sz="1000" kern="0" dirty="0" smtClean="0">
                <a:solidFill>
                  <a:srgbClr val="000000"/>
                </a:solidFill>
                <a:latin typeface="Arial"/>
              </a:rPr>
              <a:t>Let’s talk about value…</a:t>
            </a:r>
          </a:p>
          <a:p>
            <a:pPr marL="224857" indent="-224857" defTabSz="905715">
              <a:spcBef>
                <a:spcPct val="20000"/>
              </a:spcBef>
              <a:buClr>
                <a:srgbClr val="FF0000"/>
              </a:buClr>
              <a:buFont typeface="Times"/>
              <a:buChar char="•"/>
              <a:defRPr/>
            </a:pPr>
            <a:r>
              <a:rPr lang="en-US" sz="1000" kern="0" dirty="0" smtClean="0">
                <a:solidFill>
                  <a:srgbClr val="000000"/>
                </a:solidFill>
                <a:latin typeface="Arial"/>
              </a:rPr>
              <a:t>Nucleus Research, an independent research firm, conducted a study and found that CRMOD was #1 in User Adoption and #1 in Business Impact.  That’s significant because it doesn’t matter if you have the greatest system in the world.  If your users don’t use it, it’s of no value.</a:t>
            </a:r>
          </a:p>
          <a:p>
            <a:pPr marL="224857" indent="-224857" defTabSz="905715">
              <a:spcBef>
                <a:spcPct val="20000"/>
              </a:spcBef>
              <a:buClr>
                <a:srgbClr val="FF0000"/>
              </a:buClr>
              <a:buFont typeface="Times"/>
              <a:buChar char="•"/>
              <a:defRPr/>
            </a:pPr>
            <a:r>
              <a:rPr lang="en-US" sz="1000" kern="0" dirty="0" smtClean="0">
                <a:solidFill>
                  <a:srgbClr val="000000"/>
                </a:solidFill>
                <a:latin typeface="Arial"/>
              </a:rPr>
              <a:t>Additionally, Oracle provides you all this capabilities and is a single point of control for all your business application and technology needs.  </a:t>
            </a:r>
          </a:p>
          <a:p>
            <a:pPr marL="224857" indent="-224857">
              <a:spcBef>
                <a:spcPct val="20000"/>
              </a:spcBef>
              <a:buClr>
                <a:srgbClr val="FF0000"/>
              </a:buClr>
              <a:buFont typeface="Times"/>
              <a:buChar char="•"/>
              <a:defRPr/>
            </a:pPr>
            <a:r>
              <a:rPr lang="en-US" sz="1000" kern="0" dirty="0" smtClean="0">
                <a:solidFill>
                  <a:srgbClr val="000000"/>
                </a:solidFill>
                <a:latin typeface="Arial"/>
              </a:rPr>
              <a:t>Superior economics by bundling solutions together from one vendor</a:t>
            </a:r>
          </a:p>
          <a:p>
            <a:pPr marL="224857" indent="-224857" defTabSz="905715">
              <a:spcBef>
                <a:spcPct val="20000"/>
              </a:spcBef>
              <a:buClr>
                <a:srgbClr val="FF0000"/>
              </a:buClr>
              <a:buFont typeface="Times"/>
              <a:buChar char="•"/>
              <a:defRPr/>
            </a:pPr>
            <a:r>
              <a:rPr lang="en-US" sz="1000" dirty="0" smtClean="0"/>
              <a:t>Our customer are able to demonstrate rapid ROI and we provide the lowest TCO in the marketplace.</a:t>
            </a:r>
          </a:p>
          <a:p>
            <a:pPr marL="224857" indent="-224857">
              <a:spcBef>
                <a:spcPct val="20000"/>
              </a:spcBef>
              <a:buClr>
                <a:srgbClr val="FF0000"/>
              </a:buClr>
              <a:buFont typeface="Times"/>
              <a:buChar char="•"/>
              <a:defRPr/>
            </a:pPr>
            <a:endParaRPr lang="en-US" sz="1000" kern="0" dirty="0" smtClean="0">
              <a:solidFill>
                <a:srgbClr val="000000"/>
              </a:solidFill>
              <a:latin typeface="Arial"/>
            </a:endParaRPr>
          </a:p>
          <a:p>
            <a:pPr lvl="1" eaLnBrk="1" hangingPunct="1"/>
            <a:r>
              <a:rPr lang="en-US" dirty="0" smtClean="0"/>
              <a:t>Leverage Oracle’s Experience to Gain Immediate Advantage</a:t>
            </a:r>
          </a:p>
          <a:p>
            <a:pPr lvl="1" eaLnBrk="1" hangingPunct="1"/>
            <a:r>
              <a:rPr lang="en-US" dirty="0" smtClean="0"/>
              <a:t>Achieve Lowest TCO</a:t>
            </a:r>
          </a:p>
          <a:p>
            <a:pPr lvl="1" eaLnBrk="1" hangingPunct="1"/>
            <a:r>
              <a:rPr lang="en-US" dirty="0" smtClean="0"/>
              <a:t>Simplify &amp; Gain Leverage with a Single Vendor</a:t>
            </a:r>
          </a:p>
          <a:p>
            <a:pPr lvl="1" eaLnBrk="1" hangingPunct="1"/>
            <a:endParaRPr lang="en-US" dirty="0" smtClean="0"/>
          </a:p>
          <a:p>
            <a:pPr marL="224857" indent="-224857">
              <a:spcBef>
                <a:spcPct val="20000"/>
              </a:spcBef>
              <a:buClr>
                <a:srgbClr val="FF0000"/>
              </a:buClr>
              <a:buFont typeface="Times"/>
              <a:buChar char="•"/>
              <a:defRPr/>
            </a:pPr>
            <a:endParaRPr lang="en-US" sz="1000" kern="0" dirty="0" smtClean="0">
              <a:solidFill>
                <a:srgbClr val="000000"/>
              </a:solidFill>
              <a:latin typeface="Arial"/>
            </a:endParaRPr>
          </a:p>
          <a:p>
            <a:endParaRPr lang="en-US" dirty="0" smtClean="0"/>
          </a:p>
        </p:txBody>
      </p:sp>
      <p:sp>
        <p:nvSpPr>
          <p:cNvPr id="4" name="Slide Number Placeholder 3"/>
          <p:cNvSpPr>
            <a:spLocks noGrp="1"/>
          </p:cNvSpPr>
          <p:nvPr>
            <p:ph type="sldNum" sz="quarter" idx="5"/>
          </p:nvPr>
        </p:nvSpPr>
        <p:spPr/>
        <p:txBody>
          <a:bodyPr/>
          <a:lstStyle/>
          <a:p>
            <a:pPr>
              <a:defRPr/>
            </a:pPr>
            <a:fld id="{A2BBCC84-BF4B-43AB-AF76-DAE97D95F53D}" type="slidenum">
              <a:rPr lang="en-US" smtClean="0"/>
              <a:pPr>
                <a:defRPr/>
              </a:pPr>
              <a:t>17</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 intuitive and customizable user interface facilitates user adoption and user productivity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-increases user adoption</a:t>
            </a:r>
          </a:p>
          <a:p>
            <a:pPr lvl="1" indent="-228600" algn="l" eaLnBrk="0" hangingPunct="0">
              <a:spcBef>
                <a:spcPct val="20000"/>
              </a:spcBef>
              <a:buClr>
                <a:srgbClr val="FD0000"/>
              </a:buClr>
              <a:buFontTx/>
              <a:buChar char="•"/>
              <a:defRPr/>
            </a:pPr>
            <a:r>
              <a:rPr lang="en-US" dirty="0" smtClean="0">
                <a:solidFill>
                  <a:srgbClr val="000000"/>
                </a:solidFill>
                <a:ea typeface="MS PGothic" pitchFamily="34" charset="-128"/>
                <a:cs typeface="Arial" pitchFamily="34" charset="0"/>
              </a:rPr>
              <a:t>Message Center</a:t>
            </a:r>
          </a:p>
          <a:p>
            <a:pPr lvl="1" indent="-228600" algn="l" eaLnBrk="0" hangingPunct="0">
              <a:spcBef>
                <a:spcPct val="20000"/>
              </a:spcBef>
              <a:buClr>
                <a:srgbClr val="FD0000"/>
              </a:buClr>
              <a:buFontTx/>
              <a:buChar char="•"/>
              <a:defRPr/>
            </a:pPr>
            <a:r>
              <a:rPr lang="en-US" dirty="0" smtClean="0">
                <a:solidFill>
                  <a:srgbClr val="000000"/>
                </a:solidFill>
                <a:ea typeface="MS PGothic" pitchFamily="34" charset="-128"/>
                <a:cs typeface="Arial" pitchFamily="34" charset="0"/>
              </a:rPr>
              <a:t>Widget and RSS feed support for mash ups</a:t>
            </a:r>
          </a:p>
          <a:p>
            <a:pPr>
              <a:lnSpc>
                <a:spcPct val="90000"/>
              </a:lnSpc>
              <a:spcAft>
                <a:spcPct val="30000"/>
              </a:spcAft>
              <a:buFont typeface="Arial" pitchFamily="34" charset="0"/>
              <a:buChar char="•"/>
            </a:pPr>
            <a:r>
              <a:rPr lang="en-US" dirty="0" smtClean="0"/>
              <a:t>Seamlessly integrate to your corporate culture</a:t>
            </a:r>
          </a:p>
          <a:p>
            <a:pPr>
              <a:lnSpc>
                <a:spcPct val="90000"/>
              </a:lnSpc>
              <a:spcAft>
                <a:spcPct val="30000"/>
              </a:spcAft>
              <a:buFont typeface="Arial" pitchFamily="34" charset="0"/>
              <a:buChar char="•"/>
            </a:pPr>
            <a:r>
              <a:rPr lang="en-US" dirty="0" smtClean="0"/>
              <a:t>Easy to configure and use by business users</a:t>
            </a:r>
          </a:p>
          <a:p>
            <a:pPr>
              <a:lnSpc>
                <a:spcPct val="90000"/>
              </a:lnSpc>
              <a:spcAft>
                <a:spcPct val="30000"/>
              </a:spcAft>
              <a:buFont typeface="Arial" pitchFamily="34" charset="0"/>
              <a:buChar char="•"/>
            </a:pPr>
            <a:r>
              <a:rPr lang="en-US" dirty="0" smtClean="0"/>
              <a:t>Rapid time to value</a:t>
            </a:r>
          </a:p>
          <a:p>
            <a:pPr>
              <a:lnSpc>
                <a:spcPct val="90000"/>
              </a:lnSpc>
              <a:spcAft>
                <a:spcPct val="30000"/>
              </a:spcAft>
              <a:buFont typeface="Arial" pitchFamily="34" charset="0"/>
              <a:buChar char="•"/>
            </a:pPr>
            <a:r>
              <a:rPr lang="en-US" dirty="0" smtClean="0"/>
              <a:t>Ability to quickly adapt to changing business conditions</a:t>
            </a:r>
          </a:p>
          <a:p>
            <a:pPr>
              <a:lnSpc>
                <a:spcPct val="90000"/>
              </a:lnSpc>
              <a:spcAft>
                <a:spcPct val="30000"/>
              </a:spcAft>
              <a:buFont typeface="Arial" pitchFamily="34" charset="0"/>
              <a:buChar char="•"/>
            </a:pPr>
            <a:r>
              <a:rPr lang="en-US" dirty="0" smtClean="0"/>
              <a:t>Extend out-of-the-box functionality to meet unique business requirements</a:t>
            </a:r>
          </a:p>
          <a:p>
            <a:pPr lvl="1">
              <a:lnSpc>
                <a:spcPct val="90000"/>
              </a:lnSpc>
              <a:spcAft>
                <a:spcPct val="30000"/>
              </a:spcAft>
            </a:pPr>
            <a:r>
              <a:rPr lang="en-US" b="1" dirty="0" smtClean="0"/>
              <a:t>Custom objects</a:t>
            </a:r>
            <a:r>
              <a:rPr lang="en-US" dirty="0" smtClean="0"/>
              <a:t> augment CRM On Demand with company-specific data</a:t>
            </a:r>
          </a:p>
          <a:p>
            <a:pPr lvl="1">
              <a:lnSpc>
                <a:spcPct val="90000"/>
              </a:lnSpc>
              <a:spcAft>
                <a:spcPct val="30000"/>
              </a:spcAft>
            </a:pPr>
            <a:r>
              <a:rPr lang="en-US" b="1" dirty="0" smtClean="0"/>
              <a:t>Custom </a:t>
            </a:r>
            <a:r>
              <a:rPr lang="en-US" b="1" dirty="0" err="1" smtClean="0"/>
              <a:t>webtabs</a:t>
            </a:r>
            <a:r>
              <a:rPr lang="en-US" dirty="0" smtClean="0"/>
              <a:t> streamline access to 3</a:t>
            </a:r>
            <a:r>
              <a:rPr lang="en-US" baseline="30000" dirty="0" smtClean="0"/>
              <a:t>rd</a:t>
            </a:r>
            <a:r>
              <a:rPr lang="en-US" dirty="0" smtClean="0"/>
              <a:t> party data</a:t>
            </a:r>
          </a:p>
          <a:p>
            <a:endParaRPr lang="en-US" dirty="0"/>
          </a:p>
        </p:txBody>
      </p:sp>
      <p:sp>
        <p:nvSpPr>
          <p:cNvPr id="4" name="Slide Number Placeholder 3"/>
          <p:cNvSpPr>
            <a:spLocks noGrp="1"/>
          </p:cNvSpPr>
          <p:nvPr>
            <p:ph type="sldNum" sz="quarter" idx="10"/>
          </p:nvPr>
        </p:nvSpPr>
        <p:spPr/>
        <p:txBody>
          <a:bodyPr/>
          <a:lstStyle/>
          <a:p>
            <a:fld id="{8925D2ED-B74E-4D37-A062-1AB933D831D8}"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Increase User productivity</a:t>
            </a:r>
          </a:p>
          <a:p>
            <a:r>
              <a:rPr lang="en-US" b="1" dirty="0" smtClean="0"/>
              <a:t>Integration with Portals</a:t>
            </a:r>
            <a:r>
              <a:rPr lang="en-US" dirty="0" smtClean="0"/>
              <a:t>:</a:t>
            </a:r>
          </a:p>
          <a:p>
            <a:r>
              <a:rPr lang="en-US" dirty="0" err="1" smtClean="0"/>
              <a:t>iGoogle</a:t>
            </a:r>
            <a:r>
              <a:rPr lang="en-US" dirty="0" smtClean="0"/>
              <a:t> &amp; </a:t>
            </a:r>
            <a:r>
              <a:rPr lang="en-US" dirty="0" err="1" smtClean="0"/>
              <a:t>MyYahoo</a:t>
            </a:r>
            <a:endParaRPr lang="en-US" dirty="0" smtClean="0"/>
          </a:p>
          <a:p>
            <a:endParaRPr lang="en-US" dirty="0" smtClean="0"/>
          </a:p>
          <a:p>
            <a:r>
              <a:rPr lang="en-US" dirty="0" err="1" smtClean="0"/>
              <a:t>Crm</a:t>
            </a:r>
            <a:r>
              <a:rPr lang="en-US" dirty="0" smtClean="0"/>
              <a:t> visibility in your portal</a:t>
            </a:r>
            <a:endParaRPr lang="en-US" dirty="0"/>
          </a:p>
        </p:txBody>
      </p:sp>
      <p:sp>
        <p:nvSpPr>
          <p:cNvPr id="4" name="Slide Number Placeholder 3"/>
          <p:cNvSpPr>
            <a:spLocks noGrp="1"/>
          </p:cNvSpPr>
          <p:nvPr>
            <p:ph type="sldNum" sz="quarter" idx="10"/>
          </p:nvPr>
        </p:nvSpPr>
        <p:spPr/>
        <p:txBody>
          <a:bodyPr/>
          <a:lstStyle/>
          <a:p>
            <a:fld id="{8925D2ED-B74E-4D37-A062-1AB933D831D8}" type="slidenum">
              <a:rPr lang="en-US" smtClean="0"/>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What is it? </a:t>
            </a:r>
          </a:p>
          <a:p>
            <a:endParaRPr lang="en-US" dirty="0" smtClean="0"/>
          </a:p>
          <a:p>
            <a:r>
              <a:rPr lang="en-US" dirty="0" smtClean="0"/>
              <a:t>For those of you who don’t know what CRM Desktop is, it’s a combination of two great products we already know and love – Oracle CRM On Demand and Microsoft Outlook.</a:t>
            </a:r>
          </a:p>
          <a:p>
            <a:endParaRPr lang="en-US" dirty="0" smtClean="0"/>
          </a:p>
          <a:p>
            <a:r>
              <a:rPr lang="en-US" dirty="0" smtClean="0"/>
              <a:t>Raise your hand if you use Microsoft Outlook. (Most of the room will raise their hands). As you can see, most of this room uses Microsoft Outlook. You may not know that over 500 million people in the entire world also use Microsoft Outlook, which makes this a red hot product. </a:t>
            </a:r>
          </a:p>
          <a:p>
            <a:endParaRPr lang="en-US" dirty="0" smtClean="0"/>
          </a:p>
          <a:p>
            <a:r>
              <a:rPr lang="en-US" dirty="0" smtClean="0"/>
              <a:t>Information tells us that people don’t like constantly shifting between</a:t>
            </a:r>
            <a:r>
              <a:rPr lang="en-US" baseline="0" dirty="0" smtClean="0"/>
              <a:t> applications and that’s why Oracle created CRM Desktop. </a:t>
            </a:r>
            <a:r>
              <a:rPr lang="en-US" b="1" baseline="0" dirty="0" smtClean="0"/>
              <a:t>Better data, Less training, higher user adoption</a:t>
            </a:r>
            <a:endParaRPr lang="en-US" b="1" dirty="0" smtClean="0"/>
          </a:p>
          <a:p>
            <a:endParaRPr lang="en-US" dirty="0" smtClean="0"/>
          </a:p>
          <a:p>
            <a:r>
              <a:rPr lang="en-US" dirty="0" smtClean="0"/>
              <a:t>CRM Desktop</a:t>
            </a:r>
          </a:p>
          <a:p>
            <a:r>
              <a:rPr lang="en-US" u="none" baseline="0" dirty="0" smtClean="0"/>
              <a:t>1. s</a:t>
            </a:r>
            <a:r>
              <a:rPr lang="en-US" baseline="0" dirty="0" smtClean="0"/>
              <a:t>yncs data back and forth</a:t>
            </a:r>
          </a:p>
          <a:p>
            <a:r>
              <a:rPr lang="en-US" dirty="0" smtClean="0"/>
              <a:t>2. </a:t>
            </a:r>
            <a:r>
              <a:rPr lang="en-US" baseline="0" dirty="0" smtClean="0">
                <a:sym typeface="Wingdings" pitchFamily="2" charset="2"/>
              </a:rPr>
              <a:t>associates </a:t>
            </a:r>
            <a:r>
              <a:rPr lang="en-US" baseline="0" dirty="0" err="1" smtClean="0">
                <a:sym typeface="Wingdings" pitchFamily="2" charset="2"/>
              </a:rPr>
              <a:t>Oppty’s</a:t>
            </a:r>
            <a:r>
              <a:rPr lang="en-US" baseline="0" dirty="0" smtClean="0">
                <a:sym typeface="Wingdings" pitchFamily="2" charset="2"/>
              </a:rPr>
              <a:t>, </a:t>
            </a:r>
            <a:r>
              <a:rPr lang="en-US" baseline="0" dirty="0" err="1" smtClean="0">
                <a:sym typeface="Wingdings" pitchFamily="2" charset="2"/>
              </a:rPr>
              <a:t>Conacts</a:t>
            </a:r>
            <a:r>
              <a:rPr lang="en-US" baseline="0" dirty="0" smtClean="0">
                <a:sym typeface="Wingdings" pitchFamily="2" charset="2"/>
              </a:rPr>
              <a:t> and Accounts so that information is always up to date and CRM data is also updated an stored</a:t>
            </a:r>
          </a:p>
          <a:p>
            <a:r>
              <a:rPr lang="en-US" baseline="0" dirty="0" smtClean="0">
                <a:sym typeface="Wingdings" pitchFamily="2" charset="2"/>
              </a:rPr>
              <a:t>3.</a:t>
            </a:r>
            <a:r>
              <a:rPr lang="en-US" baseline="0" dirty="0" smtClean="0"/>
              <a:t> validation rules which allow users to do day-to-day data maintenance including; update the status on an </a:t>
            </a:r>
            <a:r>
              <a:rPr lang="en-US" baseline="0" dirty="0" err="1" smtClean="0"/>
              <a:t>oppty</a:t>
            </a:r>
            <a:r>
              <a:rPr lang="en-US" baseline="0" dirty="0" smtClean="0"/>
              <a:t>, record notes after a meeting, or target updates on an </a:t>
            </a:r>
            <a:r>
              <a:rPr lang="en-US" baseline="0" dirty="0" err="1" smtClean="0"/>
              <a:t>oppty</a:t>
            </a:r>
            <a:r>
              <a:rPr lang="en-US" baseline="0" dirty="0" smtClean="0"/>
              <a:t> and account. </a:t>
            </a:r>
            <a:endParaRPr lang="en-US" dirty="0" smtClean="0"/>
          </a:p>
        </p:txBody>
      </p:sp>
      <p:sp>
        <p:nvSpPr>
          <p:cNvPr id="4" name="Slide Number Placeholder 3"/>
          <p:cNvSpPr>
            <a:spLocks noGrp="1"/>
          </p:cNvSpPr>
          <p:nvPr>
            <p:ph type="sldNum" sz="quarter" idx="5"/>
          </p:nvPr>
        </p:nvSpPr>
        <p:spPr/>
        <p:txBody>
          <a:bodyPr/>
          <a:lstStyle/>
          <a:p>
            <a:pPr>
              <a:defRPr/>
            </a:pPr>
            <a:fld id="{D3B53FFB-C88D-44BB-9B16-BDAB42602C41}" type="slidenum">
              <a:rPr lang="en-US" smtClean="0"/>
              <a:pPr>
                <a:defRPr/>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a:xfrm>
            <a:off x="1141413" y="684213"/>
            <a:ext cx="4572000" cy="3429000"/>
          </a:xfrm>
          <a:ln/>
        </p:spPr>
      </p:sp>
      <p:sp>
        <p:nvSpPr>
          <p:cNvPr id="207875" name="Rectangle 3"/>
          <p:cNvSpPr>
            <a:spLocks noGrp="1" noChangeArrowheads="1"/>
          </p:cNvSpPr>
          <p:nvPr>
            <p:ph type="body" idx="1"/>
          </p:nvPr>
        </p:nvSpPr>
        <p:spPr>
          <a:xfrm>
            <a:off x="916781" y="4343400"/>
            <a:ext cx="5024438" cy="4116918"/>
          </a:xfrm>
          <a:noFill/>
          <a:ln/>
        </p:spPr>
        <p:txBody>
          <a:bodyPr lIns="93758" tIns="46879" rIns="93758" bIns="46879"/>
          <a:lstStyle/>
          <a:p>
            <a:pPr marL="0" marR="0" indent="0" algn="l" defTabSz="936625" rtl="0" eaLnBrk="1" fontAlgn="auto" latinLnBrk="0" hangingPunct="1">
              <a:lnSpc>
                <a:spcPct val="100000"/>
              </a:lnSpc>
              <a:spcBef>
                <a:spcPts val="0"/>
              </a:spcBef>
              <a:spcAft>
                <a:spcPts val="0"/>
              </a:spcAft>
              <a:buClrTx/>
              <a:buSzTx/>
              <a:buFontTx/>
              <a:buNone/>
              <a:tabLst/>
              <a:defRPr/>
            </a:pPr>
            <a:r>
              <a:rPr lang="en-US" dirty="0" smtClean="0"/>
              <a:t>Drive </a:t>
            </a:r>
            <a:r>
              <a:rPr lang="en-US" sz="1200" dirty="0" smtClean="0">
                <a:solidFill>
                  <a:srgbClr val="000000"/>
                </a:solidFill>
                <a:latin typeface="Century Gothic" pitchFamily="34" charset="0"/>
              </a:rPr>
              <a:t>effective, measurable campaigns</a:t>
            </a:r>
          </a:p>
          <a:p>
            <a:pPr defTabSz="936625"/>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txBox="1">
            <a:spLocks noGrp="1" noChangeArrowheads="1"/>
          </p:cNvSpPr>
          <p:nvPr/>
        </p:nvSpPr>
        <p:spPr bwMode="auto">
          <a:xfrm>
            <a:off x="3885010" y="8684686"/>
            <a:ext cx="2972990" cy="459316"/>
          </a:xfrm>
          <a:prstGeom prst="rect">
            <a:avLst/>
          </a:prstGeom>
          <a:noFill/>
          <a:ln w="9525">
            <a:noFill/>
            <a:miter lim="800000"/>
            <a:headEnd/>
            <a:tailEnd/>
          </a:ln>
        </p:spPr>
        <p:txBody>
          <a:bodyPr lIns="96645" tIns="48323" rIns="96645" bIns="48323" anchor="b"/>
          <a:lstStyle/>
          <a:p>
            <a:pPr algn="r" defTabSz="965200" eaLnBrk="0" hangingPunct="0">
              <a:lnSpc>
                <a:spcPct val="100000"/>
              </a:lnSpc>
              <a:spcBef>
                <a:spcPct val="0"/>
              </a:spcBef>
              <a:buClrTx/>
            </a:pPr>
            <a:fld id="{3A8557DE-3CD0-4340-9CAA-694A29CC7EAD}" type="slidenum">
              <a:rPr lang="en-US" sz="1300" b="0">
                <a:latin typeface="Times" pitchFamily="18" charset="0"/>
                <a:cs typeface="Arial" charset="0"/>
              </a:rPr>
              <a:pPr algn="r" defTabSz="965200" eaLnBrk="0" hangingPunct="0">
                <a:lnSpc>
                  <a:spcPct val="100000"/>
                </a:lnSpc>
                <a:spcBef>
                  <a:spcPct val="0"/>
                </a:spcBef>
                <a:buClrTx/>
              </a:pPr>
              <a:t>23</a:t>
            </a:fld>
            <a:endParaRPr lang="en-US" sz="1300" b="0">
              <a:latin typeface="Times" pitchFamily="18" charset="0"/>
              <a:cs typeface="Arial" charset="0"/>
            </a:endParaRPr>
          </a:p>
        </p:txBody>
      </p:sp>
      <p:sp>
        <p:nvSpPr>
          <p:cNvPr id="152579" name="Rectangle 2"/>
          <p:cNvSpPr>
            <a:spLocks noGrp="1" noRot="1" noChangeAspect="1" noChangeArrowheads="1" noTextEdit="1"/>
          </p:cNvSpPr>
          <p:nvPr>
            <p:ph type="sldImg"/>
          </p:nvPr>
        </p:nvSpPr>
        <p:spPr>
          <a:xfrm>
            <a:off x="1241425" y="725488"/>
            <a:ext cx="4643438" cy="3482975"/>
          </a:xfrm>
          <a:ln/>
        </p:spPr>
      </p:sp>
      <p:sp>
        <p:nvSpPr>
          <p:cNvPr id="152580" name="Rectangle 3"/>
          <p:cNvSpPr>
            <a:spLocks noGrp="1" noChangeArrowheads="1"/>
          </p:cNvSpPr>
          <p:nvPr>
            <p:ph type="body" idx="1"/>
          </p:nvPr>
        </p:nvSpPr>
        <p:spPr>
          <a:xfrm>
            <a:off x="951311" y="4470402"/>
            <a:ext cx="5225653" cy="4239684"/>
          </a:xfrm>
          <a:noFill/>
          <a:ln/>
        </p:spPr>
        <p:txBody>
          <a:bodyPr lIns="96645" tIns="48323" rIns="96645" bIns="48323"/>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is the power of having both EBS &amp; CRM OD? </a:t>
            </a:r>
            <a:r>
              <a:rPr lang="en-US" baseline="0" dirty="0" smtClean="0"/>
              <a:t> And how you can </a:t>
            </a:r>
            <a:r>
              <a:rPr lang="en-US" b="1" baseline="0" dirty="0" smtClean="0"/>
              <a:t>Outsmart and Out Execute your competition by combining the power of these two applications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8925D2ED-B74E-4D37-A062-1AB933D831D8}"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txBox="1">
            <a:spLocks noGrp="1" noChangeArrowheads="1"/>
          </p:cNvSpPr>
          <p:nvPr/>
        </p:nvSpPr>
        <p:spPr bwMode="auto">
          <a:xfrm>
            <a:off x="3885010" y="8684686"/>
            <a:ext cx="2972990" cy="459316"/>
          </a:xfrm>
          <a:prstGeom prst="rect">
            <a:avLst/>
          </a:prstGeom>
          <a:noFill/>
          <a:ln w="9525">
            <a:noFill/>
            <a:miter lim="800000"/>
            <a:headEnd/>
            <a:tailEnd/>
          </a:ln>
        </p:spPr>
        <p:txBody>
          <a:bodyPr lIns="96645" tIns="48323" rIns="96645" bIns="48323" anchor="b"/>
          <a:lstStyle/>
          <a:p>
            <a:pPr algn="r" defTabSz="965200" eaLnBrk="0" hangingPunct="0">
              <a:lnSpc>
                <a:spcPct val="100000"/>
              </a:lnSpc>
              <a:spcBef>
                <a:spcPct val="0"/>
              </a:spcBef>
              <a:buClrTx/>
            </a:pPr>
            <a:fld id="{FAD690F3-570B-4317-9FA7-6701BDA2D841}" type="slidenum">
              <a:rPr lang="en-US" sz="1300" b="0">
                <a:latin typeface="Times" pitchFamily="18" charset="0"/>
                <a:cs typeface="Arial" charset="0"/>
              </a:rPr>
              <a:pPr algn="r" defTabSz="965200" eaLnBrk="0" hangingPunct="0">
                <a:lnSpc>
                  <a:spcPct val="100000"/>
                </a:lnSpc>
                <a:spcBef>
                  <a:spcPct val="0"/>
                </a:spcBef>
                <a:buClrTx/>
              </a:pPr>
              <a:t>24</a:t>
            </a:fld>
            <a:endParaRPr lang="en-US" sz="1300" b="0">
              <a:latin typeface="Times" pitchFamily="18" charset="0"/>
              <a:cs typeface="Arial" charset="0"/>
            </a:endParaRPr>
          </a:p>
        </p:txBody>
      </p:sp>
      <p:sp>
        <p:nvSpPr>
          <p:cNvPr id="154627" name="Rectangle 2"/>
          <p:cNvSpPr>
            <a:spLocks noGrp="1" noRot="1" noChangeAspect="1" noChangeArrowheads="1" noTextEdit="1"/>
          </p:cNvSpPr>
          <p:nvPr>
            <p:ph type="sldImg"/>
          </p:nvPr>
        </p:nvSpPr>
        <p:spPr>
          <a:xfrm>
            <a:off x="1241425" y="725488"/>
            <a:ext cx="4643438" cy="3482975"/>
          </a:xfrm>
          <a:ln/>
        </p:spPr>
      </p:sp>
      <p:sp>
        <p:nvSpPr>
          <p:cNvPr id="154628" name="Rectangle 3"/>
          <p:cNvSpPr>
            <a:spLocks noGrp="1" noChangeArrowheads="1"/>
          </p:cNvSpPr>
          <p:nvPr>
            <p:ph type="body" idx="1"/>
          </p:nvPr>
        </p:nvSpPr>
        <p:spPr>
          <a:xfrm>
            <a:off x="951311" y="4470402"/>
            <a:ext cx="5225653" cy="4239684"/>
          </a:xfrm>
          <a:noFill/>
          <a:ln/>
        </p:spPr>
        <p:txBody>
          <a:bodyPr lIns="96645" tIns="48323" rIns="96645" bIns="48323"/>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endParaRPr lang="en-US" smtClean="0"/>
          </a:p>
        </p:txBody>
      </p:sp>
      <p:sp>
        <p:nvSpPr>
          <p:cNvPr id="40964" name="Slide Number Placeholder 3"/>
          <p:cNvSpPr>
            <a:spLocks noGrp="1"/>
          </p:cNvSpPr>
          <p:nvPr>
            <p:ph type="sldNum" sz="quarter" idx="5"/>
          </p:nvPr>
        </p:nvSpPr>
        <p:spPr>
          <a:noFill/>
        </p:spPr>
        <p:txBody>
          <a:bodyPr/>
          <a:lstStyle/>
          <a:p>
            <a:fld id="{B74D0EE6-05D9-451B-A906-0FD0D4286F2C}" type="slidenum">
              <a:rPr lang="en-US" smtClean="0"/>
              <a:pPr/>
              <a:t>25</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25D2ED-B74E-4D37-A062-1AB933D831D8}" type="slidenum">
              <a:rPr lang="en-US" smtClean="0"/>
              <a:pPr/>
              <a:t>27</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16EAB2F-8574-4FF2-A213-13DA3C4090FD}" type="slidenum">
              <a:rPr lang="en-US" smtClean="0"/>
              <a:pPr>
                <a:defRPr/>
              </a:pPr>
              <a:t>28</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20000"/>
          </a:bodyPr>
          <a:lstStyle/>
          <a:p>
            <a:pPr>
              <a:defRPr/>
            </a:pPr>
            <a:r>
              <a:rPr lang="en-US" u="sng" dirty="0" smtClean="0"/>
              <a:t>COD fills that critical gap, and provides our customers with an end-to-end, unified contact center solution</a:t>
            </a:r>
            <a:r>
              <a:rPr lang="en-US" dirty="0" smtClean="0"/>
              <a:t>.  </a:t>
            </a:r>
          </a:p>
          <a:p>
            <a:pPr marL="169863" indent="-169863">
              <a:lnSpc>
                <a:spcPct val="90000"/>
              </a:lnSpc>
            </a:pPr>
            <a:r>
              <a:rPr lang="en-US" sz="1200" b="1" dirty="0" smtClean="0"/>
              <a:t>360° customer view</a:t>
            </a:r>
          </a:p>
          <a:p>
            <a:pPr marL="169863" indent="-169863">
              <a:lnSpc>
                <a:spcPct val="90000"/>
              </a:lnSpc>
            </a:pPr>
            <a:r>
              <a:rPr lang="en-US" sz="1200" b="1" dirty="0" smtClean="0"/>
              <a:t>Centralized knowledge base</a:t>
            </a:r>
          </a:p>
          <a:p>
            <a:pPr marL="169863" indent="-169863">
              <a:lnSpc>
                <a:spcPct val="90000"/>
              </a:lnSpc>
            </a:pPr>
            <a:r>
              <a:rPr lang="en-US" sz="1200" b="1" dirty="0" smtClean="0"/>
              <a:t>Call scripting </a:t>
            </a:r>
            <a:r>
              <a:rPr lang="en-US" sz="1200" dirty="0" smtClean="0"/>
              <a:t>- </a:t>
            </a:r>
            <a:r>
              <a:rPr lang="en-US" sz="1200" b="0" dirty="0" smtClean="0">
                <a:latin typeface="Tahoma" pitchFamily="34" charset="0"/>
              </a:rPr>
              <a:t>challenge of high agent turnover and training costs with call scripting, Call scripting accelerates the learning curve for new service representatives by guiding them through a series of questions that can calculate, for example, the priority of a service request or determine whether to escalate service request to another level. </a:t>
            </a:r>
            <a:endParaRPr lang="en-US" sz="1200" b="0" dirty="0" smtClean="0"/>
          </a:p>
          <a:p>
            <a:pPr marL="169863" indent="-169863">
              <a:lnSpc>
                <a:spcPct val="90000"/>
              </a:lnSpc>
            </a:pPr>
            <a:r>
              <a:rPr lang="en-US" sz="1200" b="1" dirty="0" smtClean="0"/>
              <a:t>Customer satisfaction surveys </a:t>
            </a:r>
            <a:r>
              <a:rPr lang="en-US" sz="1200" dirty="0" smtClean="0"/>
              <a:t>- </a:t>
            </a:r>
            <a:r>
              <a:rPr lang="en-US" sz="1200" b="0" dirty="0" smtClean="0">
                <a:latin typeface="Tahoma" pitchFamily="34" charset="0"/>
              </a:rPr>
              <a:t>administer customer satisfaction surveys, which automatically calculates survey scores and outcomes, giving managers the ability to take corrective action immediately</a:t>
            </a:r>
            <a:endParaRPr lang="en-US" sz="1200" b="0" dirty="0" smtClean="0"/>
          </a:p>
          <a:p>
            <a:pPr marL="169863" indent="-169863" eaLnBrk="0" hangingPunct="0">
              <a:spcBef>
                <a:spcPct val="20000"/>
              </a:spcBef>
              <a:buClr>
                <a:srgbClr val="FF0000"/>
              </a:buClr>
              <a:buSzPct val="115000"/>
            </a:pPr>
            <a:r>
              <a:rPr lang="en-US" sz="1200" b="1" i="1" u="sng" dirty="0" smtClean="0">
                <a:latin typeface="Century Gothic" pitchFamily="34" charset="0"/>
                <a:cs typeface="Times New Roman" pitchFamily="18" charset="0"/>
              </a:rPr>
              <a:t>Customer Satisfaction:</a:t>
            </a:r>
          </a:p>
          <a:p>
            <a:pPr marL="169863" indent="-169863" eaLnBrk="0" hangingPunct="0">
              <a:spcBef>
                <a:spcPct val="20000"/>
              </a:spcBef>
              <a:buClr>
                <a:srgbClr val="FF0000"/>
              </a:buClr>
              <a:buSzPct val="115000"/>
              <a:buFont typeface="Wingdings" pitchFamily="2" charset="2"/>
              <a:buChar char="ü"/>
            </a:pPr>
            <a:r>
              <a:rPr lang="en-US" sz="1200" b="0" dirty="0" smtClean="0">
                <a:latin typeface="Century Gothic" pitchFamily="34" charset="0"/>
                <a:cs typeface="Times New Roman" pitchFamily="18" charset="0"/>
              </a:rPr>
              <a:t>More personalized, consistent service</a:t>
            </a:r>
          </a:p>
          <a:p>
            <a:pPr marL="169863" indent="-169863" eaLnBrk="0" hangingPunct="0">
              <a:spcBef>
                <a:spcPct val="20000"/>
              </a:spcBef>
              <a:buClr>
                <a:srgbClr val="FF0000"/>
              </a:buClr>
              <a:buSzPct val="115000"/>
              <a:buFont typeface="Wingdings" pitchFamily="2" charset="2"/>
              <a:buChar char="ü"/>
            </a:pPr>
            <a:r>
              <a:rPr lang="en-US" sz="1200" b="0" dirty="0" smtClean="0">
                <a:latin typeface="Century Gothic" pitchFamily="34" charset="0"/>
                <a:cs typeface="Times New Roman" pitchFamily="18" charset="0"/>
              </a:rPr>
              <a:t>First call resolution</a:t>
            </a:r>
          </a:p>
          <a:p>
            <a:pPr marL="169863" indent="-169863" eaLnBrk="0" hangingPunct="0">
              <a:spcBef>
                <a:spcPct val="20000"/>
              </a:spcBef>
              <a:buClr>
                <a:srgbClr val="FF0000"/>
              </a:buClr>
              <a:buSzPct val="115000"/>
              <a:buFont typeface="Wingdings" pitchFamily="2" charset="2"/>
              <a:buChar char="ü"/>
            </a:pPr>
            <a:r>
              <a:rPr lang="en-US" sz="1200" b="0" dirty="0" smtClean="0">
                <a:latin typeface="Century Gothic" pitchFamily="34" charset="0"/>
                <a:cs typeface="Times New Roman" pitchFamily="18" charset="0"/>
              </a:rPr>
              <a:t>Reduced training costs</a:t>
            </a:r>
          </a:p>
          <a:p>
            <a:pPr eaLnBrk="1" hangingPunct="1">
              <a:defRPr/>
            </a:pPr>
            <a:endParaRPr lang="en-US" dirty="0" smtClean="0"/>
          </a:p>
          <a:p>
            <a:pPr eaLnBrk="1" hangingPunct="1">
              <a:defRPr/>
            </a:pPr>
            <a:endParaRPr lang="en-US" dirty="0" smtClean="0"/>
          </a:p>
          <a:p>
            <a:endParaRPr lang="en-US" b="0" dirty="0" smtClean="0">
              <a:solidFill>
                <a:schemeClr val="accent2"/>
              </a:solidFill>
            </a:endParaRPr>
          </a:p>
          <a:p>
            <a:pPr>
              <a:spcBef>
                <a:spcPct val="40000"/>
              </a:spcBef>
              <a:buFont typeface="Wingdings" pitchFamily="2" charset="2"/>
              <a:buNone/>
            </a:pPr>
            <a:endParaRPr lang="en-US" b="0" dirty="0" smtClean="0">
              <a:solidFill>
                <a:schemeClr val="accent2"/>
              </a:solidFill>
            </a:endParaRPr>
          </a:p>
        </p:txBody>
      </p:sp>
      <p:sp>
        <p:nvSpPr>
          <p:cNvPr id="4" name="Slide Number Placeholder 3"/>
          <p:cNvSpPr>
            <a:spLocks noGrp="1"/>
          </p:cNvSpPr>
          <p:nvPr>
            <p:ph type="sldNum" sz="quarter" idx="5"/>
          </p:nvPr>
        </p:nvSpPr>
        <p:spPr/>
        <p:txBody>
          <a:bodyPr/>
          <a:lstStyle/>
          <a:p>
            <a:pPr>
              <a:defRPr/>
            </a:pPr>
            <a:fld id="{949146E7-ED55-4A7B-8ED0-DD4ACD5EF26F}" type="slidenum">
              <a:rPr lang="en-US" smtClean="0"/>
              <a:pPr>
                <a:defRPr/>
              </a:pPr>
              <a:t>31</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227013" indent="-227013" eaLnBrk="1" hangingPunct="1">
              <a:lnSpc>
                <a:spcPct val="90000"/>
              </a:lnSpc>
              <a:buFont typeface="Wingdings" pitchFamily="2" charset="2"/>
              <a:buNone/>
              <a:defRPr/>
            </a:pPr>
            <a:r>
              <a:rPr lang="en-US" sz="1600" b="1" dirty="0" smtClean="0"/>
              <a:t>COD is an “Enabling Technology,” or Communications Layer within CRMOD for:</a:t>
            </a:r>
          </a:p>
          <a:p>
            <a:pPr marL="569913" lvl="1" indent="-228600" eaLnBrk="1" hangingPunct="1">
              <a:lnSpc>
                <a:spcPct val="90000"/>
              </a:lnSpc>
              <a:buClr>
                <a:schemeClr val="accent1"/>
              </a:buClr>
              <a:buFont typeface="Wingdings" pitchFamily="2" charset="2"/>
              <a:buChar char="§"/>
              <a:defRPr/>
            </a:pPr>
            <a:r>
              <a:rPr lang="en-US" dirty="0" smtClean="0"/>
              <a:t>Automatic Call Distribution “ACD”</a:t>
            </a:r>
          </a:p>
          <a:p>
            <a:pPr lvl="2" indent="-230188" eaLnBrk="1" hangingPunct="1">
              <a:lnSpc>
                <a:spcPct val="90000"/>
              </a:lnSpc>
              <a:buFont typeface="Wingdings" pitchFamily="2" charset="2"/>
              <a:buChar char="§"/>
              <a:defRPr/>
            </a:pPr>
            <a:r>
              <a:rPr lang="en-US" dirty="0" smtClean="0"/>
              <a:t>Multi-Channel Skills-based Routing  - Voice and Email </a:t>
            </a:r>
          </a:p>
          <a:p>
            <a:pPr lvl="2" indent="-230188" eaLnBrk="1" hangingPunct="1">
              <a:lnSpc>
                <a:spcPct val="90000"/>
              </a:lnSpc>
              <a:buFont typeface="Wingdings" pitchFamily="2" charset="2"/>
              <a:buChar char="§"/>
              <a:defRPr/>
            </a:pPr>
            <a:r>
              <a:rPr lang="en-US" dirty="0" smtClean="0"/>
              <a:t>Blended and Remote Agents, Universal/Virtual Queue</a:t>
            </a:r>
          </a:p>
          <a:p>
            <a:pPr marL="569913" lvl="1" indent="-228600" eaLnBrk="1" hangingPunct="1">
              <a:lnSpc>
                <a:spcPct val="90000"/>
              </a:lnSpc>
              <a:buClr>
                <a:schemeClr val="accent1"/>
              </a:buClr>
              <a:buFont typeface="Wingdings" pitchFamily="2" charset="2"/>
              <a:buChar char="§"/>
              <a:defRPr/>
            </a:pPr>
            <a:r>
              <a:rPr lang="en-US" dirty="0" smtClean="0"/>
              <a:t> Interactive Voice Response “IVR”</a:t>
            </a:r>
          </a:p>
          <a:p>
            <a:pPr marL="569913" lvl="1" indent="-228600" eaLnBrk="1" hangingPunct="1">
              <a:lnSpc>
                <a:spcPct val="90000"/>
              </a:lnSpc>
              <a:buClr>
                <a:schemeClr val="accent1"/>
              </a:buClr>
              <a:buFont typeface="Wingdings" pitchFamily="2" charset="2"/>
              <a:buChar char="§"/>
              <a:defRPr/>
            </a:pPr>
            <a:r>
              <a:rPr lang="en-US" dirty="0" smtClean="0"/>
              <a:t>Quality Monitoring, Reporting</a:t>
            </a:r>
          </a:p>
          <a:p>
            <a:pPr lvl="2" indent="-230188" eaLnBrk="1" hangingPunct="1">
              <a:lnSpc>
                <a:spcPct val="90000"/>
              </a:lnSpc>
              <a:buFont typeface="Wingdings" pitchFamily="2" charset="2"/>
              <a:buChar char="§"/>
              <a:defRPr/>
            </a:pPr>
            <a:r>
              <a:rPr lang="en-US" dirty="0" smtClean="0"/>
              <a:t>Silent Monitoring, Call Recording</a:t>
            </a:r>
          </a:p>
          <a:p>
            <a:pPr lvl="2" indent="-230188" eaLnBrk="1" hangingPunct="1">
              <a:lnSpc>
                <a:spcPct val="90000"/>
              </a:lnSpc>
              <a:buFont typeface="Wingdings" pitchFamily="2" charset="2"/>
              <a:buChar char="§"/>
              <a:defRPr/>
            </a:pPr>
            <a:r>
              <a:rPr lang="en-US" dirty="0" smtClean="0"/>
              <a:t>Real-Time/Historical Reporting</a:t>
            </a:r>
          </a:p>
          <a:p>
            <a:pPr marL="569913" lvl="1" indent="-228600" eaLnBrk="1" hangingPunct="1">
              <a:lnSpc>
                <a:spcPct val="90000"/>
              </a:lnSpc>
              <a:buClr>
                <a:schemeClr val="accent1"/>
              </a:buClr>
              <a:buFont typeface="Wingdings" pitchFamily="2" charset="2"/>
              <a:buChar char="§"/>
              <a:defRPr/>
            </a:pPr>
            <a:r>
              <a:rPr lang="en-US" dirty="0" smtClean="0"/>
              <a:t> Overlays Existing Voice Infrastructure</a:t>
            </a:r>
          </a:p>
          <a:p>
            <a:pPr lvl="2" indent="-230188" eaLnBrk="1" hangingPunct="1">
              <a:lnSpc>
                <a:spcPct val="90000"/>
              </a:lnSpc>
              <a:buFont typeface="Wingdings" pitchFamily="2" charset="2"/>
              <a:buChar char="§"/>
              <a:defRPr/>
            </a:pPr>
            <a:r>
              <a:rPr lang="en-US" dirty="0" smtClean="0"/>
              <a:t>Existing ACD, CTI, IVR systems will be replaced </a:t>
            </a:r>
          </a:p>
          <a:p>
            <a:pPr lvl="2" indent="-230188" eaLnBrk="1" hangingPunct="1">
              <a:lnSpc>
                <a:spcPct val="90000"/>
              </a:lnSpc>
              <a:buFont typeface="Wingdings" pitchFamily="2" charset="2"/>
              <a:buChar char="§"/>
              <a:defRPr/>
            </a:pPr>
            <a:r>
              <a:rPr lang="en-US" dirty="0" smtClean="0"/>
              <a:t>Existing phone system (“PBX”) will stay in place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u="sng"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u="sng" dirty="0" smtClean="0"/>
              <a:t>IVR</a:t>
            </a:r>
            <a:r>
              <a:rPr lang="en-US" dirty="0" smtClean="0"/>
              <a:t> - </a:t>
            </a:r>
            <a:r>
              <a:rPr lang="en-US" sz="1200" b="0" dirty="0" smtClean="0"/>
              <a:t>Efficient collection of pertinent customer information before the Agent picks up an incoming call, eliminates repeat requests for information. The caller can now enter information on the phone keypad before speaking to an agent. Interactive Voice Response, or IVR, is what is commonly known as a phone menu. IVR allows customers to use touch-tone keypad selections to help themselves and direct their phone calls to the right group.  In CCOD Admin, you can also customize both the initial Welcome message as well as the menu of options that a caller hears.  </a:t>
            </a:r>
          </a:p>
          <a:p>
            <a:endParaRPr lang="en-US" b="1" dirty="0" smtClean="0"/>
          </a:p>
          <a:p>
            <a:r>
              <a:rPr lang="en-US" b="1" u="sng" dirty="0" smtClean="0"/>
              <a:t>Voice &amp;</a:t>
            </a:r>
            <a:r>
              <a:rPr lang="en-US" b="1" u="sng" baseline="0" dirty="0" smtClean="0"/>
              <a:t> Voice</a:t>
            </a:r>
            <a:r>
              <a:rPr lang="en-US" b="1" u="sng" dirty="0" smtClean="0"/>
              <a:t>mail –</a:t>
            </a:r>
            <a:r>
              <a:rPr lang="en-US" dirty="0" smtClean="0"/>
              <a:t> </a:t>
            </a:r>
          </a:p>
          <a:p>
            <a:pPr marL="225425" indent="-225425"/>
            <a:r>
              <a:rPr lang="en-US" sz="1600" b="1" dirty="0" smtClean="0">
                <a:solidFill>
                  <a:srgbClr val="000099"/>
                </a:solidFill>
              </a:rPr>
              <a:t>Voice Traffic</a:t>
            </a:r>
          </a:p>
          <a:p>
            <a:pPr marL="457200" lvl="1" indent="-111125">
              <a:lnSpc>
                <a:spcPct val="90000"/>
              </a:lnSpc>
              <a:buFontTx/>
              <a:buChar char="-"/>
            </a:pPr>
            <a:r>
              <a:rPr lang="en-US" sz="1200" dirty="0" smtClean="0"/>
              <a:t>Supports PSTN, VoIP and SIP calls</a:t>
            </a:r>
          </a:p>
          <a:p>
            <a:pPr marL="457200" lvl="1" indent="-111125">
              <a:lnSpc>
                <a:spcPct val="90000"/>
              </a:lnSpc>
              <a:buFontTx/>
              <a:buChar char="-"/>
            </a:pPr>
            <a:r>
              <a:rPr lang="en-US" sz="1200" dirty="0" smtClean="0"/>
              <a:t>800 number hosting, provisioning, redirect</a:t>
            </a:r>
          </a:p>
          <a:p>
            <a:pPr marL="225425" indent="-225425"/>
            <a:r>
              <a:rPr lang="en-US" sz="1600" b="1" dirty="0" smtClean="0">
                <a:solidFill>
                  <a:srgbClr val="000099"/>
                </a:solidFill>
              </a:rPr>
              <a:t>Computer Telephony (CTI)</a:t>
            </a:r>
            <a:r>
              <a:rPr lang="en-US" sz="1800" dirty="0" smtClean="0"/>
              <a:t> </a:t>
            </a:r>
          </a:p>
          <a:p>
            <a:pPr marL="457200" lvl="1" indent="-111125">
              <a:lnSpc>
                <a:spcPct val="90000"/>
              </a:lnSpc>
              <a:buFontTx/>
              <a:buChar char="-"/>
            </a:pPr>
            <a:r>
              <a:rPr lang="en-US" sz="1200" dirty="0" smtClean="0"/>
              <a:t>“Screen pop” with CRM data </a:t>
            </a:r>
          </a:p>
          <a:p>
            <a:pPr marL="457200" lvl="1" indent="-111125">
              <a:lnSpc>
                <a:spcPct val="90000"/>
              </a:lnSpc>
              <a:buFontTx/>
              <a:buChar char="-"/>
            </a:pPr>
            <a:r>
              <a:rPr lang="en-US" sz="1200" dirty="0" smtClean="0"/>
              <a:t>View caller record prior to call delivery</a:t>
            </a:r>
          </a:p>
          <a:p>
            <a:pPr marL="457200" lvl="1" indent="-111125">
              <a:lnSpc>
                <a:spcPct val="90000"/>
              </a:lnSpc>
              <a:buFontTx/>
              <a:buChar char="-"/>
            </a:pPr>
            <a:r>
              <a:rPr lang="en-US" sz="1200" dirty="0" smtClean="0"/>
              <a:t>Communications captured as Activities</a:t>
            </a:r>
          </a:p>
          <a:p>
            <a:pPr marL="225425" indent="-225425"/>
            <a:r>
              <a:rPr lang="en-US" sz="1600" b="1" dirty="0" smtClean="0">
                <a:solidFill>
                  <a:srgbClr val="000099"/>
                </a:solidFill>
              </a:rPr>
              <a:t>Automatic Call Distribution</a:t>
            </a:r>
          </a:p>
          <a:p>
            <a:pPr marL="457200" lvl="1" indent="-111125">
              <a:buFontTx/>
              <a:buChar char="-"/>
            </a:pPr>
            <a:r>
              <a:rPr lang="en-US" sz="1200" dirty="0" smtClean="0"/>
              <a:t>Intelligent call routing based on skill groups, available agents or custom rules</a:t>
            </a:r>
          </a:p>
          <a:p>
            <a:pPr marL="225425" indent="-225425"/>
            <a:r>
              <a:rPr lang="en-US" sz="1600" b="1" dirty="0" smtClean="0">
                <a:solidFill>
                  <a:srgbClr val="000099"/>
                </a:solidFill>
              </a:rPr>
              <a:t>Interactive Voice Response</a:t>
            </a:r>
          </a:p>
          <a:p>
            <a:pPr marL="457200" lvl="1" indent="-111125">
              <a:lnSpc>
                <a:spcPct val="90000"/>
              </a:lnSpc>
              <a:buFontTx/>
              <a:buChar char="-"/>
            </a:pPr>
            <a:r>
              <a:rPr lang="en-US" sz="1200" dirty="0" smtClean="0"/>
              <a:t>“Press 1 for Sales, 2 for Service…”</a:t>
            </a:r>
          </a:p>
          <a:p>
            <a:pPr marL="457200" lvl="1" indent="-111125">
              <a:lnSpc>
                <a:spcPct val="90000"/>
              </a:lnSpc>
              <a:buFontTx/>
              <a:buChar char="-"/>
            </a:pPr>
            <a:r>
              <a:rPr lang="en-US" sz="1200" dirty="0" smtClean="0"/>
              <a:t>Customized call flows</a:t>
            </a:r>
          </a:p>
          <a:p>
            <a:pPr marL="457200" lvl="1" indent="-111125">
              <a:lnSpc>
                <a:spcPct val="90000"/>
              </a:lnSpc>
              <a:buFontTx/>
              <a:buChar char="-"/>
            </a:pPr>
            <a:r>
              <a:rPr lang="en-US" sz="1200" dirty="0" smtClean="0"/>
              <a:t>Gather customer entered digits</a:t>
            </a:r>
          </a:p>
          <a:p>
            <a:pPr marL="457200" lvl="1" indent="-111125">
              <a:lnSpc>
                <a:spcPct val="90000"/>
              </a:lnSpc>
              <a:buFontTx/>
              <a:buChar char="-"/>
            </a:pPr>
            <a:r>
              <a:rPr lang="en-US" sz="1200" dirty="0" smtClean="0"/>
              <a:t>Deliver pre-recorded announcements</a:t>
            </a:r>
          </a:p>
          <a:p>
            <a:pPr marL="225425" indent="-225425"/>
            <a:r>
              <a:rPr lang="en-US" sz="1600" b="1" dirty="0" smtClean="0">
                <a:solidFill>
                  <a:srgbClr val="000099"/>
                </a:solidFill>
              </a:rPr>
              <a:t>Voicemail</a:t>
            </a:r>
          </a:p>
          <a:p>
            <a:pPr marL="457200" lvl="1" indent="-111125">
              <a:lnSpc>
                <a:spcPct val="90000"/>
              </a:lnSpc>
              <a:buFontTx/>
              <a:buChar char="-"/>
            </a:pPr>
            <a:r>
              <a:rPr lang="en-US" sz="1200" dirty="0" smtClean="0"/>
              <a:t>Playback, transfer re-assign or save </a:t>
            </a:r>
          </a:p>
          <a:p>
            <a:pPr marL="457200" lvl="1" indent="-111125">
              <a:lnSpc>
                <a:spcPct val="90000"/>
              </a:lnSpc>
              <a:buFontTx/>
              <a:buNone/>
            </a:pPr>
            <a:r>
              <a:rPr lang="en-US" sz="1200" dirty="0" smtClean="0"/>
              <a:t>- Remote access</a:t>
            </a:r>
          </a:p>
          <a:p>
            <a:endParaRPr lang="en-US" dirty="0" smtClean="0"/>
          </a:p>
          <a:p>
            <a:r>
              <a:rPr lang="en-US" b="1" u="sng" dirty="0" smtClean="0"/>
              <a:t>Email</a:t>
            </a:r>
            <a:r>
              <a:rPr lang="en-US" b="0" u="none" dirty="0" smtClean="0"/>
              <a:t> – </a:t>
            </a:r>
          </a:p>
          <a:p>
            <a:pPr marL="225425" indent="-225425"/>
            <a:r>
              <a:rPr lang="en-US" sz="1600" b="1" dirty="0" smtClean="0">
                <a:solidFill>
                  <a:srgbClr val="000099"/>
                </a:solidFill>
              </a:rPr>
              <a:t>Inbound E-mail Management</a:t>
            </a:r>
          </a:p>
          <a:p>
            <a:pPr marL="457200" lvl="1" indent="-111125">
              <a:buFont typeface="Times" pitchFamily="18" charset="0"/>
              <a:buNone/>
            </a:pPr>
            <a:r>
              <a:rPr lang="en-US" sz="1400" dirty="0" smtClean="0"/>
              <a:t>- Skills-based routing</a:t>
            </a:r>
          </a:p>
          <a:p>
            <a:pPr marL="457200" lvl="1" indent="-111125">
              <a:buFont typeface="Times" pitchFamily="18" charset="0"/>
              <a:buNone/>
            </a:pPr>
            <a:r>
              <a:rPr lang="en-US" sz="1400" dirty="0" smtClean="0"/>
              <a:t>- Automatic re-queuing of aging e-mails</a:t>
            </a:r>
          </a:p>
          <a:p>
            <a:pPr marL="457200" lvl="1" indent="-111125">
              <a:buFont typeface="Times" pitchFamily="18" charset="0"/>
              <a:buNone/>
            </a:pPr>
            <a:r>
              <a:rPr lang="en-US" sz="1400" dirty="0" smtClean="0"/>
              <a:t>- Customized workflow rules</a:t>
            </a:r>
          </a:p>
          <a:p>
            <a:pPr marL="457200" lvl="1" indent="-111125">
              <a:buFont typeface="Times" pitchFamily="18" charset="0"/>
              <a:buNone/>
            </a:pPr>
            <a:endParaRPr lang="en-US" sz="1400" dirty="0" smtClean="0"/>
          </a:p>
          <a:p>
            <a:pPr marL="225425" indent="-225425"/>
            <a:r>
              <a:rPr lang="en-US" sz="1600" b="1" dirty="0" smtClean="0">
                <a:solidFill>
                  <a:srgbClr val="000099"/>
                </a:solidFill>
              </a:rPr>
              <a:t>E-mail Analysis</a:t>
            </a:r>
          </a:p>
          <a:p>
            <a:pPr marL="457200" lvl="1" indent="-111125">
              <a:buFont typeface="Times" pitchFamily="18" charset="0"/>
              <a:buNone/>
            </a:pPr>
            <a:r>
              <a:rPr lang="en-US" sz="1400" dirty="0" smtClean="0"/>
              <a:t>- Auto-responses </a:t>
            </a:r>
          </a:p>
          <a:p>
            <a:pPr marL="457200" lvl="1" indent="-111125">
              <a:buFont typeface="Times" pitchFamily="18" charset="0"/>
              <a:buNone/>
            </a:pPr>
            <a:r>
              <a:rPr lang="en-US" sz="1400" dirty="0" smtClean="0"/>
              <a:t>- Semi-automated using content analysis </a:t>
            </a:r>
          </a:p>
          <a:p>
            <a:pPr marL="457200" lvl="1" indent="-111125">
              <a:buFont typeface="Times" pitchFamily="18" charset="0"/>
              <a:buNone/>
            </a:pPr>
            <a:r>
              <a:rPr lang="en-US" sz="1400" dirty="0" smtClean="0"/>
              <a:t>- Auto-suggest</a:t>
            </a:r>
          </a:p>
          <a:p>
            <a:pPr marL="457200" lvl="1" indent="-111125">
              <a:buFont typeface="Times" pitchFamily="18" charset="0"/>
              <a:buNone/>
            </a:pPr>
            <a:r>
              <a:rPr lang="en-US" sz="1400" dirty="0" smtClean="0"/>
              <a:t>- Custom response templates</a:t>
            </a:r>
          </a:p>
          <a:p>
            <a:pPr marL="457200" lvl="1" indent="-111125">
              <a:buFont typeface="Times" pitchFamily="18" charset="0"/>
              <a:buNone/>
            </a:pPr>
            <a:r>
              <a:rPr lang="en-US" sz="1400" dirty="0" smtClean="0"/>
              <a:t>- Automatic routing ID</a:t>
            </a:r>
          </a:p>
          <a:p>
            <a:pPr marL="225425" indent="-225425"/>
            <a:endParaRPr lang="en-US" sz="1400" dirty="0" smtClean="0"/>
          </a:p>
          <a:p>
            <a:pPr marL="225425" indent="-225425"/>
            <a:r>
              <a:rPr lang="en-US" sz="1600" b="1" dirty="0" smtClean="0">
                <a:solidFill>
                  <a:srgbClr val="000099"/>
                </a:solidFill>
              </a:rPr>
              <a:t>Flexible E-mail Client</a:t>
            </a:r>
          </a:p>
          <a:p>
            <a:pPr marL="457200" lvl="1" indent="-111125">
              <a:buFont typeface="Times" pitchFamily="18" charset="0"/>
              <a:buNone/>
            </a:pPr>
            <a:r>
              <a:rPr lang="en-US" sz="1400" dirty="0" smtClean="0"/>
              <a:t>- Integrates to any POP3 or SMTP server</a:t>
            </a:r>
          </a:p>
          <a:p>
            <a:pPr marL="457200" lvl="1" indent="-111125">
              <a:buFont typeface="Times" pitchFamily="18" charset="0"/>
              <a:buNone/>
            </a:pPr>
            <a:r>
              <a:rPr lang="en-US" sz="1400" dirty="0" smtClean="0"/>
              <a:t>- Eliminates third-party e-mail response system</a:t>
            </a:r>
          </a:p>
          <a:p>
            <a:endParaRPr lang="en-US" b="1" u="sng" dirty="0"/>
          </a:p>
        </p:txBody>
      </p:sp>
      <p:sp>
        <p:nvSpPr>
          <p:cNvPr id="4" name="Slide Number Placeholder 3"/>
          <p:cNvSpPr>
            <a:spLocks noGrp="1"/>
          </p:cNvSpPr>
          <p:nvPr>
            <p:ph type="sldNum" sz="quarter" idx="10"/>
          </p:nvPr>
        </p:nvSpPr>
        <p:spPr/>
        <p:txBody>
          <a:bodyPr/>
          <a:lstStyle/>
          <a:p>
            <a:fld id="{D67AE343-9219-417E-AA02-BE8BCB8A5FE9}" type="slidenum">
              <a:rPr lang="en-US" smtClean="0"/>
              <a:pPr/>
              <a:t>32</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Managers</a:t>
            </a:r>
            <a:r>
              <a:rPr lang="en-US" baseline="0" dirty="0" smtClean="0"/>
              <a:t> – </a:t>
            </a:r>
          </a:p>
          <a:p>
            <a:r>
              <a:rPr lang="en-US" baseline="0" dirty="0" smtClean="0"/>
              <a:t>	how many calls are getting taken, </a:t>
            </a:r>
          </a:p>
          <a:p>
            <a:r>
              <a:rPr lang="en-US" baseline="0" dirty="0" smtClean="0"/>
              <a:t>	how long are the calls?</a:t>
            </a:r>
          </a:p>
          <a:p>
            <a:r>
              <a:rPr lang="en-US" baseline="0" dirty="0" smtClean="0"/>
              <a:t>	Which products –</a:t>
            </a:r>
          </a:p>
          <a:p>
            <a:r>
              <a:rPr lang="en-US" baseline="0" dirty="0" smtClean="0"/>
              <a:t>	SR Aging analysis</a:t>
            </a:r>
          </a:p>
          <a:p>
            <a:r>
              <a:rPr lang="en-US" baseline="0" dirty="0" smtClean="0"/>
              <a:t>	Service Rep Productivity – by region, user, etc</a:t>
            </a:r>
          </a:p>
          <a:p>
            <a:endParaRPr lang="en-US" baseline="0" dirty="0" smtClean="0"/>
          </a:p>
          <a:p>
            <a:r>
              <a:rPr lang="en-US" baseline="0" dirty="0" smtClean="0"/>
              <a:t>Service Reps – </a:t>
            </a:r>
          </a:p>
          <a:p>
            <a:r>
              <a:rPr lang="en-US" baseline="0" dirty="0" smtClean="0"/>
              <a:t>	SR volume by product type</a:t>
            </a:r>
          </a:p>
          <a:p>
            <a:r>
              <a:rPr lang="en-US" baseline="0" dirty="0" smtClean="0"/>
              <a:t>	SR volume by customer </a:t>
            </a:r>
          </a:p>
          <a:p>
            <a:r>
              <a:rPr lang="en-US" dirty="0" smtClean="0"/>
              <a:t>	SR response</a:t>
            </a:r>
            <a:r>
              <a:rPr lang="en-US" baseline="0" dirty="0" smtClean="0"/>
              <a:t> rate</a:t>
            </a:r>
            <a:endParaRPr lang="en-US" dirty="0"/>
          </a:p>
        </p:txBody>
      </p:sp>
      <p:sp>
        <p:nvSpPr>
          <p:cNvPr id="4" name="Slide Number Placeholder 3"/>
          <p:cNvSpPr>
            <a:spLocks noGrp="1"/>
          </p:cNvSpPr>
          <p:nvPr>
            <p:ph type="sldNum" sz="quarter" idx="10"/>
          </p:nvPr>
        </p:nvSpPr>
        <p:spPr/>
        <p:txBody>
          <a:bodyPr/>
          <a:lstStyle/>
          <a:p>
            <a:fld id="{8925D2ED-B74E-4D37-A062-1AB933D831D8}" type="slidenum">
              <a:rPr lang="en-US" smtClean="0"/>
              <a:pPr/>
              <a:t>33</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p:spPr>
        <p:txBody>
          <a:bodyPr lIns="91435" tIns="45718" rIns="91435" bIns="45718"/>
          <a:lstStyle/>
          <a:p>
            <a:pPr lvl="1" eaLnBrk="1" hangingPunct="1">
              <a:lnSpc>
                <a:spcPct val="80000"/>
              </a:lnSpc>
              <a:spcBef>
                <a:spcPct val="0"/>
              </a:spcBef>
              <a:buClr>
                <a:schemeClr val="accent1"/>
              </a:buClr>
              <a:buFontTx/>
              <a:buChar char="•"/>
            </a:pPr>
            <a:r>
              <a:rPr lang="en-US" dirty="0" smtClean="0"/>
              <a:t>14+ years of CRM experience</a:t>
            </a:r>
          </a:p>
          <a:p>
            <a:pPr lvl="1" eaLnBrk="1" hangingPunct="1">
              <a:lnSpc>
                <a:spcPct val="80000"/>
              </a:lnSpc>
              <a:spcBef>
                <a:spcPct val="0"/>
              </a:spcBef>
              <a:buClr>
                <a:schemeClr val="accent1"/>
              </a:buClr>
              <a:buFontTx/>
              <a:buChar char="•"/>
            </a:pPr>
            <a:r>
              <a:rPr lang="en-US" dirty="0" smtClean="0"/>
              <a:t>Proven best practices and services to ensure CRM success</a:t>
            </a:r>
          </a:p>
          <a:p>
            <a:pPr lvl="1" eaLnBrk="1" hangingPunct="1">
              <a:lnSpc>
                <a:spcPct val="80000"/>
              </a:lnSpc>
              <a:spcBef>
                <a:spcPct val="0"/>
              </a:spcBef>
              <a:buClr>
                <a:schemeClr val="accent1"/>
              </a:buClr>
              <a:buFontTx/>
              <a:buChar char="•"/>
            </a:pPr>
            <a:r>
              <a:rPr lang="en-US" dirty="0" smtClean="0"/>
              <a:t>Industry leader in on-demand solutions with over 1.7 million on-demand users</a:t>
            </a:r>
          </a:p>
          <a:p>
            <a:pPr lvl="1" eaLnBrk="1" hangingPunct="1">
              <a:lnSpc>
                <a:spcPct val="80000"/>
              </a:lnSpc>
              <a:spcBef>
                <a:spcPct val="0"/>
              </a:spcBef>
              <a:buClr>
                <a:schemeClr val="accent1"/>
              </a:buClr>
              <a:buFontTx/>
              <a:buChar char="•"/>
            </a:pPr>
            <a:r>
              <a:rPr lang="en-US" dirty="0" smtClean="0"/>
              <a:t>Single Vendor Commitment</a:t>
            </a:r>
          </a:p>
          <a:p>
            <a:pPr lvl="1" eaLnBrk="1" hangingPunct="1">
              <a:lnSpc>
                <a:spcPct val="80000"/>
              </a:lnSpc>
              <a:spcBef>
                <a:spcPct val="0"/>
              </a:spcBef>
              <a:buClr>
                <a:schemeClr val="accent1"/>
              </a:buClr>
              <a:buFontTx/>
              <a:buChar char="•"/>
            </a:pPr>
            <a:r>
              <a:rPr lang="en-US" dirty="0" smtClean="0"/>
              <a:t>World Class Hosting, Single and Multi-Tenant options</a:t>
            </a:r>
          </a:p>
          <a:p>
            <a:pPr lvl="1" eaLnBrk="1" hangingPunct="1">
              <a:lnSpc>
                <a:spcPct val="80000"/>
              </a:lnSpc>
              <a:spcBef>
                <a:spcPct val="0"/>
              </a:spcBef>
              <a:buClr>
                <a:schemeClr val="accent1"/>
              </a:buClr>
              <a:buFontTx/>
              <a:buChar char="•"/>
            </a:pPr>
            <a:endParaRPr lang="en-US" dirty="0" smtClean="0"/>
          </a:p>
          <a:p>
            <a:pPr lvl="1" eaLnBrk="1" hangingPunct="1">
              <a:lnSpc>
                <a:spcPct val="80000"/>
              </a:lnSpc>
              <a:spcBef>
                <a:spcPct val="0"/>
              </a:spcBef>
              <a:buClr>
                <a:schemeClr val="accent1"/>
              </a:buClr>
              <a:buFontTx/>
              <a:buChar char="•"/>
            </a:pPr>
            <a:r>
              <a:rPr lang="en-US" dirty="0" smtClean="0"/>
              <a:t>Over 6 million CRM users use Oracle</a:t>
            </a:r>
          </a:p>
        </p:txBody>
      </p:sp>
      <p:sp>
        <p:nvSpPr>
          <p:cNvPr id="104452"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lIns="91435" tIns="45718" rIns="91435" bIns="45718" anchor="b"/>
          <a:lstStyle/>
          <a:p>
            <a:pPr defTabSz="896938" eaLnBrk="0" hangingPunct="0">
              <a:lnSpc>
                <a:spcPct val="100000"/>
              </a:lnSpc>
              <a:spcBef>
                <a:spcPct val="0"/>
              </a:spcBef>
              <a:buClrTx/>
            </a:pPr>
            <a:fld id="{2FEBB60D-3B28-42F6-BF10-3D5594BC47FF}" type="slidenum">
              <a:rPr lang="en-US" b="0">
                <a:latin typeface="Times" pitchFamily="18" charset="0"/>
                <a:cs typeface="Arial" pitchFamily="34" charset="0"/>
              </a:rPr>
              <a:pPr defTabSz="896938" eaLnBrk="0" hangingPunct="0">
                <a:lnSpc>
                  <a:spcPct val="100000"/>
                </a:lnSpc>
                <a:spcBef>
                  <a:spcPct val="0"/>
                </a:spcBef>
                <a:buClrTx/>
              </a:pPr>
              <a:t>34</a:t>
            </a:fld>
            <a:endParaRPr lang="en-US" b="0">
              <a:latin typeface="Times" pitchFamily="18" charset="0"/>
              <a:cs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25D2ED-B74E-4D37-A062-1AB933D831D8}" type="slidenum">
              <a:rPr lang="en-US" smtClean="0"/>
              <a:pPr/>
              <a:t>35</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dirty="0" smtClean="0"/>
              <a:t>the Old Paradigm represents a point of integration—often between different vendors--and of Cost &amp; </a:t>
            </a:r>
            <a:r>
              <a:rPr lang="en-US" dirty="0" err="1" smtClean="0"/>
              <a:t>Complexity.or</a:t>
            </a:r>
            <a:r>
              <a:rPr lang="en-US" dirty="0" smtClean="0"/>
              <a:t> Call Center is that you had all these solutions but each needed high configuration for integration.</a:t>
            </a:r>
          </a:p>
          <a:p>
            <a:pPr>
              <a:defRPr/>
            </a:pPr>
            <a:endParaRPr lang="en-US" dirty="0" smtClean="0"/>
          </a:p>
          <a:p>
            <a:pPr marL="228600" indent="-228600">
              <a:lnSpc>
                <a:spcPct val="90000"/>
              </a:lnSpc>
              <a:defRPr/>
            </a:pPr>
            <a:r>
              <a:rPr lang="en-US" u="sng" dirty="0" smtClean="0"/>
              <a:t>Risks</a:t>
            </a:r>
            <a:r>
              <a:rPr lang="en-US" u="none" baseline="0" dirty="0" smtClean="0"/>
              <a:t> - </a:t>
            </a:r>
            <a:r>
              <a:rPr lang="en-US" dirty="0" smtClean="0"/>
              <a:t>Multiple points of integration,</a:t>
            </a:r>
            <a:r>
              <a:rPr lang="en-US" baseline="0" dirty="0" smtClean="0"/>
              <a:t> </a:t>
            </a:r>
            <a:r>
              <a:rPr lang="en-US" dirty="0" smtClean="0"/>
              <a:t>Silo Data Sources,</a:t>
            </a:r>
            <a:r>
              <a:rPr lang="en-US" baseline="0" dirty="0" smtClean="0"/>
              <a:t> </a:t>
            </a:r>
            <a:r>
              <a:rPr lang="en-US" dirty="0" smtClean="0"/>
              <a:t>Inflexible applications</a:t>
            </a:r>
          </a:p>
          <a:p>
            <a:endParaRPr lang="en-US" dirty="0"/>
          </a:p>
        </p:txBody>
      </p:sp>
      <p:sp>
        <p:nvSpPr>
          <p:cNvPr id="4" name="Slide Number Placeholder 3"/>
          <p:cNvSpPr>
            <a:spLocks noGrp="1"/>
          </p:cNvSpPr>
          <p:nvPr>
            <p:ph type="sldNum" sz="quarter" idx="10"/>
          </p:nvPr>
        </p:nvSpPr>
        <p:spPr/>
        <p:txBody>
          <a:bodyPr/>
          <a:lstStyle/>
          <a:p>
            <a:fld id="{8925D2ED-B74E-4D37-A062-1AB933D831D8}" type="slidenum">
              <a:rPr lang="en-US" smtClean="0"/>
              <a:pPr/>
              <a:t>36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Offer comprehensive CRM that deliver results</a:t>
            </a:r>
          </a:p>
          <a:p>
            <a:endParaRPr lang="en-US" dirty="0" smtClean="0"/>
          </a:p>
          <a:p>
            <a:r>
              <a:rPr lang="en-US" dirty="0" smtClean="0"/>
              <a:t>Have you heard of it? </a:t>
            </a:r>
          </a:p>
          <a:p>
            <a:r>
              <a:rPr lang="en-US" dirty="0" smtClean="0"/>
              <a:t>What are you using now? (depending on size of the group)</a:t>
            </a:r>
            <a:endParaRPr lang="en-US" dirty="0"/>
          </a:p>
        </p:txBody>
      </p:sp>
      <p:sp>
        <p:nvSpPr>
          <p:cNvPr id="4" name="Slide Number Placeholder 3"/>
          <p:cNvSpPr>
            <a:spLocks noGrp="1"/>
          </p:cNvSpPr>
          <p:nvPr>
            <p:ph type="sldNum" sz="quarter" idx="10"/>
          </p:nvPr>
        </p:nvSpPr>
        <p:spPr/>
        <p:txBody>
          <a:bodyPr/>
          <a:lstStyle/>
          <a:p>
            <a:fld id="{8925D2ED-B74E-4D37-A062-1AB933D831D8}"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Consequently, salespeople are forced to spend time out of their busy day </a:t>
            </a:r>
            <a:r>
              <a:rPr lang="en-US" sz="1200" u="sng" kern="1200" dirty="0" smtClean="0">
                <a:solidFill>
                  <a:schemeClr val="tx1"/>
                </a:solidFill>
                <a:latin typeface="+mn-lt"/>
                <a:ea typeface="+mn-ea"/>
                <a:cs typeface="+mn-cs"/>
              </a:rPr>
              <a:t>reconciling information and manually entering data t</a:t>
            </a:r>
            <a:r>
              <a:rPr lang="en-US" sz="1200" kern="1200" dirty="0" smtClean="0">
                <a:solidFill>
                  <a:schemeClr val="tx1"/>
                </a:solidFill>
                <a:latin typeface="+mn-lt"/>
                <a:ea typeface="+mn-ea"/>
                <a:cs typeface="+mn-cs"/>
              </a:rPr>
              <a:t>o make up for the functional disparity. Without accurate information about a customer, sales representatives have a </a:t>
            </a:r>
            <a:r>
              <a:rPr lang="en-US" sz="1200" b="1" kern="1200" dirty="0" smtClean="0">
                <a:solidFill>
                  <a:schemeClr val="tx1"/>
                </a:solidFill>
                <a:latin typeface="+mn-lt"/>
                <a:ea typeface="+mn-ea"/>
                <a:cs typeface="+mn-cs"/>
              </a:rPr>
              <a:t>difficult time identifying the best strategy to pursue a sale</a:t>
            </a:r>
            <a:r>
              <a:rPr lang="en-US" sz="1200" kern="1200" dirty="0" smtClean="0">
                <a:solidFill>
                  <a:schemeClr val="tx1"/>
                </a:solidFill>
                <a:latin typeface="+mn-lt"/>
                <a:ea typeface="+mn-ea"/>
                <a:cs typeface="+mn-cs"/>
              </a:rPr>
              <a:t> and develop a customer relationship. Rather than freeing your sales force to focus on customer relationships, sales people are instead spending more time on administrative activities. Ultimately, the productivity and effectiveness of the sales force is impacted.</a:t>
            </a:r>
          </a:p>
          <a:p>
            <a:endParaRPr lang="en-US" dirty="0"/>
          </a:p>
        </p:txBody>
      </p:sp>
      <p:sp>
        <p:nvSpPr>
          <p:cNvPr id="4" name="Slide Number Placeholder 3"/>
          <p:cNvSpPr>
            <a:spLocks noGrp="1"/>
          </p:cNvSpPr>
          <p:nvPr>
            <p:ph type="sldNum" sz="quarter" idx="10"/>
          </p:nvPr>
        </p:nvSpPr>
        <p:spPr/>
        <p:txBody>
          <a:bodyPr/>
          <a:lstStyle/>
          <a:p>
            <a:fld id="{8925D2ED-B74E-4D37-A062-1AB933D831D8}" type="slidenum">
              <a:rPr lang="en-US" smtClean="0"/>
              <a:pPr/>
              <a:t>37</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For example, account shipping information stored in an ERP system may not be updated with changes made in the front office application, resulting in a lost order. Sales activities for a single business process that span application borders need to be broken up to accommodate limitations in application integration. Because information is not readily available through a single application, salespeople are forced to toggle between applications to access and interact with relevant data, such as leads, quotes, and product information. </a:t>
            </a:r>
          </a:p>
          <a:p>
            <a:r>
              <a:rPr lang="en-US" sz="1200" kern="1200" dirty="0" smtClean="0">
                <a:solidFill>
                  <a:schemeClr val="tx1"/>
                </a:solidFill>
                <a:latin typeface="+mn-lt"/>
                <a:ea typeface="+mn-ea"/>
                <a:cs typeface="+mn-cs"/>
              </a:rPr>
              <a:t>Consequently, salespeople are forced to spend time out of their busy day reconciling information and manually entering data to make up for the functional disparity. Without accurate information about a customer, sales representatives have a difficult time identifying the best strategy to pursue a sale and develop a customer relationship. Rather than freeing your sales force to focus on customer relationships, sales people are instead spending more time on administrative activities. Ultimately, the productivity and effectiveness of the sales force is impacted.</a:t>
            </a:r>
          </a:p>
          <a:p>
            <a:endParaRPr lang="en-US" dirty="0"/>
          </a:p>
        </p:txBody>
      </p:sp>
      <p:sp>
        <p:nvSpPr>
          <p:cNvPr id="4" name="Slide Number Placeholder 3"/>
          <p:cNvSpPr>
            <a:spLocks noGrp="1"/>
          </p:cNvSpPr>
          <p:nvPr>
            <p:ph type="sldNum" sz="quarter" idx="10"/>
          </p:nvPr>
        </p:nvSpPr>
        <p:spPr/>
        <p:txBody>
          <a:bodyPr/>
          <a:lstStyle/>
          <a:p>
            <a:fld id="{8925D2ED-B74E-4D37-A062-1AB933D831D8}" type="slidenum">
              <a:rPr lang="en-US" smtClean="0"/>
              <a:pPr/>
              <a:t>38</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Oracle CRM On Demand and Oracle E-</a:t>
            </a:r>
            <a:r>
              <a:rPr lang="en-US" sz="1200" b="1" kern="1200" dirty="0" err="1" smtClean="0">
                <a:solidFill>
                  <a:schemeClr val="tx1"/>
                </a:solidFill>
                <a:latin typeface="+mn-lt"/>
                <a:ea typeface="+mn-ea"/>
                <a:cs typeface="+mn-cs"/>
              </a:rPr>
              <a:t>Busines</a:t>
            </a:r>
            <a:r>
              <a:rPr lang="en-US" sz="1200" b="1" kern="1200" dirty="0" smtClean="0">
                <a:solidFill>
                  <a:schemeClr val="tx1"/>
                </a:solidFill>
                <a:latin typeface="+mn-lt"/>
                <a:ea typeface="+mn-ea"/>
                <a:cs typeface="+mn-cs"/>
              </a:rPr>
              <a:t> Suite – Better Together </a:t>
            </a:r>
            <a:r>
              <a:rPr lang="en-US" sz="1200" kern="1200" dirty="0" smtClean="0">
                <a:solidFill>
                  <a:schemeClr val="tx1"/>
                </a:solidFill>
                <a:latin typeface="+mn-lt"/>
                <a:ea typeface="+mn-ea"/>
                <a:cs typeface="+mn-cs"/>
              </a:rPr>
              <a:t>With Oracle CRM On Demand, organizations can augment Oracle E-Business Suite implementations to quickly realize business value and tap into the capabilities and benefits of Oracle’s market leading on demand solution: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Addressing these inefficiencies requires an integration solution that allows information to flow across front and back office applications – at the data, user interface, and business process levels. Sales people need the most up-to-date information, regardless of where that data is stored or how it is dispersed across the enterprise. They require that all pertinent information regarding a customer, whether related to an order, quote, or opportunity, be viewable from one application. And they need to be able to initiate and complete an entire sales process from within a single application, regardless of what is happening across application boundaries. To accomplish all of this requires a solution based on open standards to ensure a seamless, sustainable, and extensible integration. </a:t>
            </a:r>
            <a:endParaRPr lang="en-US" dirty="0" smtClean="0"/>
          </a:p>
          <a:p>
            <a:endParaRPr lang="en-US" dirty="0"/>
          </a:p>
        </p:txBody>
      </p:sp>
      <p:sp>
        <p:nvSpPr>
          <p:cNvPr id="4" name="Slide Number Placeholder 3"/>
          <p:cNvSpPr>
            <a:spLocks noGrp="1"/>
          </p:cNvSpPr>
          <p:nvPr>
            <p:ph type="sldNum" sz="quarter" idx="10"/>
          </p:nvPr>
        </p:nvSpPr>
        <p:spPr/>
        <p:txBody>
          <a:bodyPr/>
          <a:lstStyle/>
          <a:p>
            <a:fld id="{8925D2ED-B74E-4D37-A062-1AB933D831D8}" type="slidenum">
              <a:rPr lang="en-US" smtClean="0"/>
              <a:pPr/>
              <a:t>39</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22664AF1-A2D2-4ED8-8D94-47D0472F0205}" type="slidenum">
              <a:rPr lang="en-US"/>
              <a:pPr/>
              <a:t>40</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r>
              <a:rPr lang="en-US" sz="1200" kern="1200" baseline="0" dirty="0" smtClean="0">
                <a:solidFill>
                  <a:schemeClr val="tx1"/>
                </a:solidFill>
                <a:latin typeface="+mn-lt"/>
                <a:ea typeface="+mn-ea"/>
                <a:cs typeface="+mn-cs"/>
              </a:rPr>
              <a:t>Sales people need the most up-to-date information, regardless of where that data is stored or how it is dispersed across the enterprise. They require that all pertinent information regarding a customer, whether related to an order, quote, or opportunity, be viewable from one application. And they need to be able to initiate and complete an entire sales process from within a single application, regardless of what is happening across application boundaries. To accomplish all of this requires a solution based on open standards to ensure a seamless, sustainable, and extensible integration. </a:t>
            </a:r>
          </a:p>
          <a:p>
            <a:r>
              <a:rPr lang="en-US" sz="1200" kern="1200" baseline="0" dirty="0" smtClean="0">
                <a:solidFill>
                  <a:schemeClr val="tx1"/>
                </a:solidFill>
                <a:latin typeface="+mn-lt"/>
                <a:ea typeface="+mn-ea"/>
                <a:cs typeface="+mn-cs"/>
              </a:rPr>
              <a:t>Such seamless integration between the front and back office offers the following productivity benefits to salespeople: </a:t>
            </a:r>
          </a:p>
          <a:p>
            <a:endParaRPr lang="en-US" sz="1200" b="1"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Minimal data entry. </a:t>
            </a:r>
            <a:r>
              <a:rPr lang="en-US" sz="1200" b="0" kern="1200" baseline="0" dirty="0" smtClean="0">
                <a:solidFill>
                  <a:schemeClr val="tx1"/>
                </a:solidFill>
                <a:latin typeface="+mn-lt"/>
                <a:ea typeface="+mn-ea"/>
                <a:cs typeface="+mn-cs"/>
              </a:rPr>
              <a:t>Salespeople spend less time keying in data and reconciling data duplication errors, for example when information from an opportunity in a CRM application is automatically converted to a quote in the ERP system. </a:t>
            </a:r>
          </a:p>
          <a:p>
            <a:pPr eaLnBrk="1" hangingPunct="1"/>
            <a:endParaRPr lang="en-CA" b="0"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22664AF1-A2D2-4ED8-8D94-47D0472F0205}" type="slidenum">
              <a:rPr lang="en-US"/>
              <a:pPr/>
              <a:t>41</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r>
              <a:rPr lang="en-US" sz="1200" b="1" kern="1200" baseline="0" dirty="0" smtClean="0">
                <a:solidFill>
                  <a:schemeClr val="tx1"/>
                </a:solidFill>
                <a:latin typeface="+mn-lt"/>
                <a:ea typeface="+mn-ea"/>
                <a:cs typeface="+mn-cs"/>
              </a:rPr>
              <a:t>All relevant information accessible in one application. </a:t>
            </a:r>
            <a:r>
              <a:rPr lang="en-US" sz="1200" b="0" kern="1200" baseline="0" dirty="0" smtClean="0">
                <a:solidFill>
                  <a:schemeClr val="tx1"/>
                </a:solidFill>
                <a:latin typeface="+mn-lt"/>
                <a:ea typeface="+mn-ea"/>
                <a:cs typeface="+mn-cs"/>
              </a:rPr>
              <a:t>All information that a sales person needs is available in a single application that is familiar to the user. Because users can now access back office information – such as products and quotes –from the front office application, less time needs to be spent training salespeople on multiple applications. And sales users have more information available at the point of interaction with their customers, enabling a better service experience. </a:t>
            </a:r>
          </a:p>
          <a:p>
            <a:pPr eaLnBrk="1" hangingPunct="1"/>
            <a:endParaRPr lang="en-CA"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22664AF1-A2D2-4ED8-8D94-47D0472F0205}" type="slidenum">
              <a:rPr lang="en-US"/>
              <a:pPr/>
              <a:t>42</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latin typeface="+mn-lt"/>
                <a:ea typeface="+mn-ea"/>
                <a:cs typeface="+mn-cs"/>
              </a:rPr>
              <a:t>Automated business processes. </a:t>
            </a:r>
            <a:r>
              <a:rPr lang="en-US" sz="1200" b="0" kern="1200" baseline="0" dirty="0" smtClean="0">
                <a:solidFill>
                  <a:schemeClr val="tx1"/>
                </a:solidFill>
                <a:latin typeface="+mn-lt"/>
                <a:ea typeface="+mn-ea"/>
                <a:cs typeface="+mn-cs"/>
              </a:rPr>
              <a:t>By automating key business processes like opportunity-to-quote, a salesperson can complete an entire transaction within a single application quickly, easily, and accurately </a:t>
            </a:r>
          </a:p>
          <a:p>
            <a:pPr eaLnBrk="1" hangingPunct="1"/>
            <a:endParaRPr lang="en-US" sz="1200" b="1" kern="1200" dirty="0" smtClean="0">
              <a:solidFill>
                <a:schemeClr val="tx1"/>
              </a:solidFill>
              <a:latin typeface="+mn-lt"/>
              <a:ea typeface="+mn-ea"/>
              <a:cs typeface="+mn-cs"/>
            </a:endParaRPr>
          </a:p>
          <a:p>
            <a:pPr lvl="0"/>
            <a:r>
              <a:rPr lang="en-US" sz="1200" b="1" kern="1200" dirty="0" smtClean="0">
                <a:solidFill>
                  <a:schemeClr val="tx1"/>
                </a:solidFill>
                <a:latin typeface="+mn-lt"/>
                <a:ea typeface="+mn-ea"/>
                <a:cs typeface="+mn-cs"/>
              </a:rPr>
              <a:t>Which means most customers who buy SFDC then go buy these other products from niche vendors with different licensing, different SLA’s,  different security, no warranty or support from SFDC, and glue it all together just to match functionality that Oracle already offers in a fully integrated and supported solution at a much lower price: </a:t>
            </a:r>
            <a:r>
              <a:rPr lang="en-US" sz="1200" kern="1200" dirty="0" smtClean="0">
                <a:solidFill>
                  <a:schemeClr val="tx1"/>
                </a:solidFill>
                <a:latin typeface="+mn-lt"/>
                <a:ea typeface="+mn-ea"/>
                <a:cs typeface="+mn-cs"/>
              </a:rPr>
              <a:t>To pick up on John’s point - these are spot on!. Whilst, SFDC can supplement offerings with other 3</a:t>
            </a:r>
            <a:r>
              <a:rPr lang="en-US" sz="1200" kern="1200" baseline="30000" dirty="0" smtClean="0">
                <a:solidFill>
                  <a:schemeClr val="tx1"/>
                </a:solidFill>
                <a:latin typeface="+mn-lt"/>
                <a:ea typeface="+mn-ea"/>
                <a:cs typeface="+mn-cs"/>
              </a:rPr>
              <a:t>rd</a:t>
            </a:r>
            <a:r>
              <a:rPr lang="en-US" sz="1200" kern="1200" dirty="0" smtClean="0">
                <a:solidFill>
                  <a:schemeClr val="tx1"/>
                </a:solidFill>
                <a:latin typeface="+mn-lt"/>
                <a:ea typeface="+mn-ea"/>
                <a:cs typeface="+mn-cs"/>
              </a:rPr>
              <a:t> party applications from </a:t>
            </a:r>
            <a:r>
              <a:rPr lang="en-US" sz="1200" kern="1200" dirty="0" err="1" smtClean="0">
                <a:solidFill>
                  <a:schemeClr val="tx1"/>
                </a:solidFill>
                <a:latin typeface="+mn-lt"/>
                <a:ea typeface="+mn-ea"/>
                <a:cs typeface="+mn-cs"/>
              </a:rPr>
              <a:t>AppExchange</a:t>
            </a:r>
            <a:r>
              <a:rPr lang="en-US" sz="1200" kern="1200" dirty="0" smtClean="0">
                <a:solidFill>
                  <a:schemeClr val="tx1"/>
                </a:solidFill>
                <a:latin typeface="+mn-lt"/>
                <a:ea typeface="+mn-ea"/>
                <a:cs typeface="+mn-cs"/>
              </a:rPr>
              <a:t> it does bring a lot of complexity to customer solutions from additional cost, security, data duplication to implementation, service &amp; support. Remember, some of these solutions provide their own cloud environments- therefore security, data, data resilience, data centre, data privacy, governance, compliance could be compromised &amp; not meet customer IT requirements. Finally, it is also worth noting that many of these 3</a:t>
            </a:r>
            <a:r>
              <a:rPr lang="en-US" sz="1200" kern="1200" baseline="30000" dirty="0" smtClean="0">
                <a:solidFill>
                  <a:schemeClr val="tx1"/>
                </a:solidFill>
                <a:latin typeface="+mn-lt"/>
                <a:ea typeface="+mn-ea"/>
                <a:cs typeface="+mn-cs"/>
              </a:rPr>
              <a:t>rd</a:t>
            </a:r>
            <a:r>
              <a:rPr lang="en-US" sz="1200" kern="1200" dirty="0" smtClean="0">
                <a:solidFill>
                  <a:schemeClr val="tx1"/>
                </a:solidFill>
                <a:latin typeface="+mn-lt"/>
                <a:ea typeface="+mn-ea"/>
                <a:cs typeface="+mn-cs"/>
              </a:rPr>
              <a:t> party vendors provide a potential high risk to a customer since many are small &amp; do not have the capacity or longevity to serve large enterprise customers.</a:t>
            </a:r>
            <a:endParaRPr lang="en-US" sz="1200" kern="1200" dirty="0">
              <a:solidFill>
                <a:schemeClr val="tx1"/>
              </a:solidFill>
              <a:latin typeface="+mn-lt"/>
              <a:ea typeface="+mn-ea"/>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Complete Customer View</a:t>
            </a:r>
          </a:p>
          <a:p>
            <a:r>
              <a:rPr lang="en-US" dirty="0" smtClean="0"/>
              <a:t>Arms salespeople</a:t>
            </a:r>
            <a:r>
              <a:rPr lang="en-US" baseline="0" dirty="0" smtClean="0"/>
              <a:t> with critical information</a:t>
            </a:r>
          </a:p>
          <a:p>
            <a:r>
              <a:rPr lang="en-US" baseline="0" dirty="0" smtClean="0"/>
              <a:t>Enables personalized knowledgeable service</a:t>
            </a:r>
          </a:p>
          <a:p>
            <a:r>
              <a:rPr lang="en-US" baseline="0" dirty="0" smtClean="0"/>
              <a:t>Ensures customer data consistency &amp; quality across front and back office applications</a:t>
            </a:r>
          </a:p>
          <a:p>
            <a:endParaRPr lang="en-US" dirty="0" smtClean="0"/>
          </a:p>
          <a:p>
            <a:r>
              <a:rPr lang="en-US" sz="1200" b="1" kern="1200" dirty="0" smtClean="0">
                <a:solidFill>
                  <a:schemeClr val="tx1"/>
                </a:solidFill>
                <a:latin typeface="+mn-lt"/>
                <a:ea typeface="+mn-ea"/>
                <a:cs typeface="+mn-cs"/>
              </a:rPr>
              <a:t>Provides a 360-Degree Customer View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your sales team gains a 360-degree view of critical customer information such as opportunities, quotes, orders, invoices, and service requests. This provides sales representatives with better customer insight, resulting in more effective customer interactions. Your sales agents work from the same customer records and product data that you have previously established in Oracle E-Business Suite. When sales people need to create a new customer record or add an additional contact during their day-to-day activities, the Oracle CRM On Demand Integration Pack allows these new records to be synchronized between the Oracle E-Business Suite and Oracle CRM On Demand. The prebuilt integration ensures accurate and consistent customer data across your back- and front-office applications. </a:t>
            </a:r>
          </a:p>
          <a:p>
            <a:endParaRPr lang="en-US" dirty="0"/>
          </a:p>
        </p:txBody>
      </p:sp>
      <p:sp>
        <p:nvSpPr>
          <p:cNvPr id="4" name="Slide Number Placeholder 3"/>
          <p:cNvSpPr>
            <a:spLocks noGrp="1"/>
          </p:cNvSpPr>
          <p:nvPr>
            <p:ph type="sldNum" sz="quarter" idx="10"/>
          </p:nvPr>
        </p:nvSpPr>
        <p:spPr/>
        <p:txBody>
          <a:bodyPr/>
          <a:lstStyle/>
          <a:p>
            <a:fld id="{8925D2ED-B74E-4D37-A062-1AB933D831D8}" type="slidenum">
              <a:rPr lang="en-US" smtClean="0"/>
              <a:pPr/>
              <a:t>43</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Improves Sales Agent Productivity </a:t>
            </a:r>
            <a:endParaRPr lang="en-US" sz="1200" kern="1200" dirty="0" smtClean="0">
              <a:solidFill>
                <a:schemeClr val="tx1"/>
              </a:solidFill>
              <a:latin typeface="+mn-lt"/>
              <a:ea typeface="+mn-ea"/>
              <a:cs typeface="+mn-cs"/>
            </a:endParaRPr>
          </a:p>
          <a:p>
            <a:pPr fontAlgn="auto" hangingPunct="1"/>
            <a:r>
              <a:rPr lang="en-US" sz="1200" kern="1200" dirty="0" smtClean="0">
                <a:solidFill>
                  <a:schemeClr val="tx1"/>
                </a:solidFill>
                <a:latin typeface="+mn-lt"/>
                <a:ea typeface="+mn-ea"/>
                <a:cs typeface="+mn-cs"/>
              </a:rPr>
              <a:t>The Oracle CRM On Demand Integration Pack provides out-of-the box support for critical business flows, which increases the productivity of sales professionals by enabling them to spend more time with customers and less time on administration. The Lead-to-Cash business flow enables organizations to accurately track lead conversion data to incrementally improve sales and marketing effectiveness. With the Opportunity to Quote business flow, Oracle CRM On Demand sales opportunity information is automatically synchronized to create a new Oracle E-Business Suite quote. Once the quote is generated, sales representatives can further negotiate the quote with their prospect or customer and convert the quote into an order. With the Oracle CRM On Demand Integration Pack, sales agents benefit from a seamless user interface experience with no need to manually toggle between front- and back-office  applications in order to access important customer information </a:t>
            </a:r>
          </a:p>
          <a:p>
            <a:pPr hangingPunct="0"/>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8925D2ED-B74E-4D37-A062-1AB933D831D8}" type="slidenum">
              <a:rPr lang="en-US" smtClean="0"/>
              <a:pPr/>
              <a:t>44</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More efficient, smarter, work faster, more productive</a:t>
            </a:r>
            <a:r>
              <a:rPr lang="en-US" baseline="0" dirty="0" smtClean="0"/>
              <a:t> work force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Users experience difficulty completing a single business transaction, often because such activities require needless toggling between various applications,</a:t>
            </a:r>
          </a:p>
          <a:p>
            <a:r>
              <a:rPr lang="en-US" sz="1200" kern="1200" baseline="0" dirty="0" smtClean="0">
                <a:solidFill>
                  <a:schemeClr val="tx1"/>
                </a:solidFill>
                <a:latin typeface="+mn-lt"/>
                <a:ea typeface="+mn-ea"/>
                <a:cs typeface="+mn-cs"/>
              </a:rPr>
              <a:t>and thus additional user training. Most importantly, users do not have access to the complete set of information they need to do their jobs. For example, without the</a:t>
            </a:r>
          </a:p>
          <a:p>
            <a:r>
              <a:rPr lang="en-US" sz="1200" kern="1200" baseline="0" dirty="0" smtClean="0">
                <a:solidFill>
                  <a:schemeClr val="tx1"/>
                </a:solidFill>
                <a:latin typeface="+mn-lt"/>
                <a:ea typeface="+mn-ea"/>
                <a:cs typeface="+mn-cs"/>
              </a:rPr>
              <a:t>ability to easily view past orders stored in a back office system while working on an opportunity in a CRM application, a sales representative may miss invaluable up-sell</a:t>
            </a:r>
          </a:p>
          <a:p>
            <a:r>
              <a:rPr lang="en-US" sz="1200" kern="1200" baseline="0" dirty="0" smtClean="0">
                <a:solidFill>
                  <a:schemeClr val="tx1"/>
                </a:solidFill>
                <a:latin typeface="+mn-lt"/>
                <a:ea typeface="+mn-ea"/>
                <a:cs typeface="+mn-cs"/>
              </a:rPr>
              <a:t>or cross-sell opportunities. Users cannot tap into the true potential of CRM without the ability to share and communicate information seamlessly with other</a:t>
            </a:r>
          </a:p>
          <a:p>
            <a:r>
              <a:rPr lang="en-US" sz="1200" kern="1200" baseline="0" dirty="0" smtClean="0">
                <a:solidFill>
                  <a:schemeClr val="tx1"/>
                </a:solidFill>
                <a:latin typeface="+mn-lt"/>
                <a:ea typeface="+mn-ea"/>
                <a:cs typeface="+mn-cs"/>
              </a:rPr>
              <a:t>applications.</a:t>
            </a:r>
            <a:endParaRPr lang="en-US" dirty="0"/>
          </a:p>
        </p:txBody>
      </p:sp>
      <p:sp>
        <p:nvSpPr>
          <p:cNvPr id="4" name="Slide Number Placeholder 3"/>
          <p:cNvSpPr>
            <a:spLocks noGrp="1"/>
          </p:cNvSpPr>
          <p:nvPr>
            <p:ph type="sldNum" sz="quarter" idx="10"/>
          </p:nvPr>
        </p:nvSpPr>
        <p:spPr/>
        <p:txBody>
          <a:bodyPr/>
          <a:lstStyle/>
          <a:p>
            <a:pPr>
              <a:defRPr/>
            </a:pPr>
            <a:fld id="{702ECFBA-15FE-417B-B36A-4AE58333F859}" type="slidenum">
              <a:rPr lang="en-US" smtClean="0"/>
              <a:pPr>
                <a:defRPr/>
              </a:pPr>
              <a:t>45</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Offer comprehensive CRM that deliver results</a:t>
            </a:r>
          </a:p>
          <a:p>
            <a:endParaRPr lang="en-US" dirty="0"/>
          </a:p>
        </p:txBody>
      </p:sp>
      <p:sp>
        <p:nvSpPr>
          <p:cNvPr id="4" name="Slide Number Placeholder 3"/>
          <p:cNvSpPr>
            <a:spLocks noGrp="1"/>
          </p:cNvSpPr>
          <p:nvPr>
            <p:ph type="sldNum" sz="quarter" idx="10"/>
          </p:nvPr>
        </p:nvSpPr>
        <p:spPr/>
        <p:txBody>
          <a:bodyPr/>
          <a:lstStyle/>
          <a:p>
            <a:fld id="{8925D2ED-B74E-4D37-A062-1AB933D831D8}" type="slidenum">
              <a:rPr lang="en-US" smtClean="0"/>
              <a:pPr/>
              <a:t>46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lIns="91435" tIns="45718" rIns="91435" bIns="45718"/>
          <a:lstStyle/>
          <a:p>
            <a:pPr marL="120650" indent="-120650">
              <a:buFontTx/>
              <a:buChar char="•"/>
            </a:pPr>
            <a:r>
              <a:rPr lang="en-US" dirty="0" smtClean="0">
                <a:latin typeface="Arial" pitchFamily="34" charset="0"/>
              </a:rPr>
              <a:t>What’s the bottom line for sales leaders? We know that what’s keeping you up at night is the following</a:t>
            </a:r>
            <a:r>
              <a:rPr lang="en-US" b="1" dirty="0" smtClean="0">
                <a:latin typeface="Arial" pitchFamily="34" charset="0"/>
              </a:rPr>
              <a:t>: How can I beat my competition? How can I maximize my team’s productivity? How can I get my team to adopt tools that are easy to use and that they’ll love? </a:t>
            </a:r>
            <a:r>
              <a:rPr lang="en-US" dirty="0" smtClean="0">
                <a:latin typeface="Arial" pitchFamily="34" charset="0"/>
              </a:rPr>
              <a:t>How can I ensure that I’m making the best short term decision that will provide </a:t>
            </a:r>
            <a:r>
              <a:rPr lang="en-US" b="1" dirty="0" smtClean="0">
                <a:latin typeface="Arial" pitchFamily="34" charset="0"/>
              </a:rPr>
              <a:t>fast ROI? </a:t>
            </a:r>
            <a:r>
              <a:rPr lang="en-US" dirty="0" smtClean="0">
                <a:latin typeface="Arial" pitchFamily="34" charset="0"/>
              </a:rPr>
              <a:t>And how can I make the </a:t>
            </a:r>
            <a:r>
              <a:rPr lang="en-US" b="1" dirty="0" smtClean="0">
                <a:latin typeface="Arial" pitchFamily="34" charset="0"/>
              </a:rPr>
              <a:t>best long-term decision </a:t>
            </a:r>
            <a:r>
              <a:rPr lang="en-US" dirty="0" smtClean="0">
                <a:latin typeface="Arial" pitchFamily="34" charset="0"/>
              </a:rPr>
              <a:t>as well?</a:t>
            </a:r>
          </a:p>
          <a:p>
            <a:pPr marL="120650" indent="-120650">
              <a:buFontTx/>
              <a:buChar char="•"/>
            </a:pPr>
            <a:endParaRPr lang="en-US" dirty="0" smtClean="0">
              <a:latin typeface="Arial" pitchFamily="34" charset="0"/>
            </a:endParaRPr>
          </a:p>
          <a:p>
            <a:pPr marL="120650" indent="-120650">
              <a:buFontTx/>
              <a:buChar char="•"/>
            </a:pPr>
            <a:r>
              <a:rPr lang="en-US" dirty="0" smtClean="0">
                <a:latin typeface="Arial" pitchFamily="34" charset="0"/>
              </a:rPr>
              <a:t>The answer” Only Oracle CRM On Demand enables your organization to get smarter and beat the competition. And we do it with solutions that are </a:t>
            </a:r>
            <a:r>
              <a:rPr lang="en-US" b="1" dirty="0" smtClean="0">
                <a:latin typeface="Arial" pitchFamily="34" charset="0"/>
              </a:rPr>
              <a:t>easy to use</a:t>
            </a:r>
            <a:r>
              <a:rPr lang="en-US" dirty="0" smtClean="0">
                <a:latin typeface="Arial" pitchFamily="34" charset="0"/>
              </a:rPr>
              <a:t>, </a:t>
            </a:r>
            <a:r>
              <a:rPr lang="en-US" b="1" dirty="0" smtClean="0">
                <a:latin typeface="Arial" pitchFamily="34" charset="0"/>
              </a:rPr>
              <a:t>provide fast ROI</a:t>
            </a:r>
            <a:r>
              <a:rPr lang="en-US" dirty="0" smtClean="0">
                <a:latin typeface="Arial" pitchFamily="34" charset="0"/>
              </a:rPr>
              <a:t>, and are </a:t>
            </a:r>
            <a:r>
              <a:rPr lang="en-US" b="1" dirty="0" smtClean="0">
                <a:latin typeface="Arial" pitchFamily="34" charset="0"/>
              </a:rPr>
              <a:t>available from a single vendor </a:t>
            </a:r>
            <a:r>
              <a:rPr lang="en-US" dirty="0" smtClean="0">
                <a:latin typeface="Arial" pitchFamily="34" charset="0"/>
              </a:rPr>
              <a:t>with a </a:t>
            </a:r>
            <a:r>
              <a:rPr lang="en-US" b="1" dirty="0" smtClean="0">
                <a:latin typeface="Arial" pitchFamily="34" charset="0"/>
              </a:rPr>
              <a:t>long-term track record </a:t>
            </a:r>
            <a:r>
              <a:rPr lang="en-US" dirty="0" smtClean="0">
                <a:latin typeface="Arial" pitchFamily="34" charset="0"/>
              </a:rPr>
              <a:t>and  a </a:t>
            </a:r>
            <a:r>
              <a:rPr lang="en-US" b="1" dirty="0" smtClean="0">
                <a:latin typeface="Arial" pitchFamily="34" charset="0"/>
              </a:rPr>
              <a:t>broad software portfolio</a:t>
            </a:r>
            <a:r>
              <a:rPr lang="en-US" dirty="0" smtClean="0">
                <a:latin typeface="Arial" pitchFamily="34" charset="0"/>
              </a:rPr>
              <a:t>.</a:t>
            </a:r>
          </a:p>
          <a:p>
            <a:pPr marL="120650" indent="-120650">
              <a:buFontTx/>
              <a:buChar char="•"/>
            </a:pPr>
            <a:endParaRPr lang="en-US" dirty="0" smtClean="0">
              <a:latin typeface="Arial" pitchFamily="34" charset="0"/>
            </a:endParaRPr>
          </a:p>
          <a:p>
            <a:pPr marL="120650" indent="-120650">
              <a:buFontTx/>
              <a:buNone/>
            </a:pPr>
            <a:r>
              <a:rPr lang="en-US" dirty="0" smtClean="0">
                <a:latin typeface="Arial" pitchFamily="34" charset="0"/>
              </a:rPr>
              <a:t>So that you can grow your business and beat the competition</a:t>
            </a:r>
          </a:p>
          <a:p>
            <a:pPr marL="120650" indent="-120650">
              <a:buFontTx/>
              <a:buNone/>
            </a:pPr>
            <a:endParaRPr lang="en-US" dirty="0" smtClean="0">
              <a:latin typeface="Arial" pitchFamily="34" charset="0"/>
            </a:endParaRPr>
          </a:p>
          <a:p>
            <a:pPr marL="120650" indent="-120650">
              <a:buFontTx/>
              <a:buNone/>
            </a:pPr>
            <a:r>
              <a:rPr lang="en-US" dirty="0" smtClean="0">
                <a:latin typeface="Arial" pitchFamily="34" charset="0"/>
              </a:rPr>
              <a:t>Oracle understands</a:t>
            </a:r>
            <a:r>
              <a:rPr lang="en-US" baseline="0" dirty="0" smtClean="0">
                <a:latin typeface="Arial" pitchFamily="34" charset="0"/>
              </a:rPr>
              <a:t> that in today’s market it’s more important than ever to have the right tools that help you outsmart and out execute your competition in order to grow your business. Oracle CRM On Demand gives you just that. With CRM on demand your sales force has the tools they need to outsmart out execute your competition.</a:t>
            </a:r>
            <a:endParaRPr lang="en-US" dirty="0" smtClean="0">
              <a:latin typeface="Arial" pitchFamily="34" charset="0"/>
            </a:endParaRPr>
          </a:p>
        </p:txBody>
      </p:sp>
      <p:sp>
        <p:nvSpPr>
          <p:cNvPr id="80900"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lIns="91435" tIns="45718" rIns="91435" bIns="45718" anchor="b"/>
          <a:lstStyle/>
          <a:p>
            <a:pPr defTabSz="896938" eaLnBrk="0" hangingPunct="0">
              <a:lnSpc>
                <a:spcPct val="100000"/>
              </a:lnSpc>
              <a:spcBef>
                <a:spcPct val="0"/>
              </a:spcBef>
              <a:buClrTx/>
            </a:pPr>
            <a:fld id="{1AEEDDB6-8577-424A-A087-BA8881AEF2A8}" type="slidenum">
              <a:rPr lang="en-US" b="0">
                <a:latin typeface="Times" pitchFamily="18" charset="0"/>
                <a:cs typeface="Arial" pitchFamily="34" charset="0"/>
              </a:rPr>
              <a:pPr defTabSz="896938" eaLnBrk="0" hangingPunct="0">
                <a:lnSpc>
                  <a:spcPct val="100000"/>
                </a:lnSpc>
                <a:spcBef>
                  <a:spcPct val="0"/>
                </a:spcBef>
                <a:buClrTx/>
              </a:pPr>
              <a:t>4</a:t>
            </a:fld>
            <a:endParaRPr lang="en-US" b="0">
              <a:latin typeface="Times" pitchFamily="18" charset="0"/>
              <a:cs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1" kern="1200" baseline="0" dirty="0" smtClean="0">
                <a:solidFill>
                  <a:schemeClr val="tx1"/>
                </a:solidFill>
                <a:latin typeface="+mn-lt"/>
                <a:ea typeface="+mn-ea"/>
                <a:cs typeface="+mn-cs"/>
              </a:rPr>
              <a:t>Why Is Integration So Hard?</a:t>
            </a:r>
          </a:p>
          <a:p>
            <a:r>
              <a:rPr lang="en-US" sz="1200" kern="1200" baseline="0" dirty="0" smtClean="0">
                <a:solidFill>
                  <a:schemeClr val="tx1"/>
                </a:solidFill>
                <a:latin typeface="+mn-lt"/>
                <a:ea typeface="+mn-ea"/>
                <a:cs typeface="+mn-cs"/>
              </a:rPr>
              <a:t>instances run the risk of becoming isolated application silos without the means to easily and effectively link to the wider application network.  Integration attempts are complicated by the following factors:</a:t>
            </a:r>
          </a:p>
          <a:p>
            <a:endParaRPr lang="en-US" sz="1200" b="1"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Increase in environment complexity - </a:t>
            </a:r>
            <a:r>
              <a:rPr lang="en-US" sz="1200" kern="1200" baseline="0" dirty="0" smtClean="0">
                <a:solidFill>
                  <a:schemeClr val="tx1"/>
                </a:solidFill>
                <a:latin typeface="+mn-lt"/>
                <a:ea typeface="+mn-ea"/>
                <a:cs typeface="+mn-cs"/>
              </a:rPr>
              <a:t>different systems, and these systems can be a mix of custom, packaged, on premise, and on demand. Consequently, customer information is often fragmented across various repositories and difficult to incorporate into a single view.</a:t>
            </a:r>
          </a:p>
          <a:p>
            <a:endParaRPr lang="en-US" sz="1200" b="1"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Different vendors, different architectures - </a:t>
            </a:r>
            <a:r>
              <a:rPr lang="en-US" sz="1200" kern="1200" baseline="0" dirty="0" smtClean="0">
                <a:solidFill>
                  <a:schemeClr val="tx1"/>
                </a:solidFill>
                <a:latin typeface="+mn-lt"/>
                <a:ea typeface="+mn-ea"/>
                <a:cs typeface="+mn-cs"/>
              </a:rPr>
              <a:t>Proprietary data models, standards, and interfaces may be used, making integration across these unrelated applications even more difficult. Integration of multiple proprietary platforms is further complicated by divergent roadmaps and uncoordinated release cycles</a:t>
            </a:r>
            <a:endParaRPr lang="en-US" sz="1200" b="1" kern="1200" baseline="0" dirty="0" smtClean="0">
              <a:solidFill>
                <a:schemeClr val="tx1"/>
              </a:solidFill>
              <a:latin typeface="+mn-lt"/>
              <a:ea typeface="+mn-ea"/>
              <a:cs typeface="+mn-cs"/>
            </a:endParaRPr>
          </a:p>
          <a:p>
            <a:endParaRPr lang="en-US" sz="1200" b="1"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Expensive do-it-yourself integrations - </a:t>
            </a:r>
            <a:r>
              <a:rPr lang="en-US" sz="1200" kern="1200" baseline="0" dirty="0" smtClean="0">
                <a:solidFill>
                  <a:schemeClr val="tx1"/>
                </a:solidFill>
                <a:latin typeface="+mn-lt"/>
                <a:ea typeface="+mn-ea"/>
                <a:cs typeface="+mn-cs"/>
              </a:rPr>
              <a:t>As a result of the lack of standards based architectures and prebuilt integrations, organizations are forced to undertake the costly process of building custom integrations that are not easily adaptable, extendable, or upgradeable.</a:t>
            </a:r>
            <a:endParaRPr lang="en-US" sz="1200" b="1" kern="1200" baseline="0" dirty="0" smtClean="0">
              <a:solidFill>
                <a:schemeClr val="tx1"/>
              </a:solidFill>
              <a:latin typeface="+mn-lt"/>
              <a:ea typeface="+mn-ea"/>
              <a:cs typeface="+mn-cs"/>
            </a:endParaRPr>
          </a:p>
          <a:p>
            <a:endParaRPr lang="en-US" sz="1200" b="1"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Insufficient integration depth - </a:t>
            </a:r>
            <a:r>
              <a:rPr lang="en-US" sz="1200" kern="1200" baseline="0" dirty="0" smtClean="0">
                <a:solidFill>
                  <a:schemeClr val="tx1"/>
                </a:solidFill>
                <a:latin typeface="+mn-lt"/>
                <a:ea typeface="+mn-ea"/>
                <a:cs typeface="+mn-cs"/>
              </a:rPr>
              <a:t>A user experience cannot be seamless if a user needs to toggle between applications and re-enter information that was already captured in another system. For example, re-entering account information on an order stored in the back office when that information is already captured in the front office is a time-consuming and error-prone exercise for the user</a:t>
            </a:r>
            <a:endParaRPr lang="en-US" dirty="0"/>
          </a:p>
        </p:txBody>
      </p:sp>
      <p:sp>
        <p:nvSpPr>
          <p:cNvPr id="4" name="Slide Number Placeholder 3"/>
          <p:cNvSpPr>
            <a:spLocks noGrp="1"/>
          </p:cNvSpPr>
          <p:nvPr>
            <p:ph type="sldNum" sz="quarter" idx="10"/>
          </p:nvPr>
        </p:nvSpPr>
        <p:spPr/>
        <p:txBody>
          <a:bodyPr/>
          <a:lstStyle/>
          <a:p>
            <a:fld id="{8925D2ED-B74E-4D37-A062-1AB933D831D8}" type="slidenum">
              <a:rPr lang="en-US" smtClean="0"/>
              <a:pPr/>
              <a:t>47</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Oracle takes such an approach to integration by leveraging its Application Integration Architecture (AIA), an open, standards-based platform for managing business processes across Oracle and other packaged and custom applications. </a:t>
            </a:r>
            <a:r>
              <a:rPr lang="en-US" sz="1200" b="1" kern="1200" baseline="0" dirty="0" smtClean="0">
                <a:solidFill>
                  <a:schemeClr val="tx1"/>
                </a:solidFill>
                <a:latin typeface="+mn-lt"/>
                <a:ea typeface="+mn-ea"/>
                <a:cs typeface="+mn-cs"/>
              </a:rPr>
              <a:t>AIA leverages open standards </a:t>
            </a:r>
            <a:r>
              <a:rPr lang="en-US" sz="1200" kern="1200" baseline="0" dirty="0" smtClean="0">
                <a:solidFill>
                  <a:schemeClr val="tx1"/>
                </a:solidFill>
                <a:latin typeface="+mn-lt"/>
                <a:ea typeface="+mn-ea"/>
                <a:cs typeface="+mn-cs"/>
              </a:rPr>
              <a:t>and a </a:t>
            </a:r>
            <a:r>
              <a:rPr lang="en-US" sz="1200" b="1" kern="1200" baseline="0" dirty="0" smtClean="0">
                <a:solidFill>
                  <a:schemeClr val="tx1"/>
                </a:solidFill>
                <a:latin typeface="+mn-lt"/>
                <a:ea typeface="+mn-ea"/>
                <a:cs typeface="+mn-cs"/>
              </a:rPr>
              <a:t>Service Oriented Architecture (SOA) </a:t>
            </a:r>
            <a:r>
              <a:rPr lang="en-US" sz="1200" kern="1200" baseline="0" dirty="0" smtClean="0">
                <a:solidFill>
                  <a:schemeClr val="tx1"/>
                </a:solidFill>
                <a:latin typeface="+mn-lt"/>
                <a:ea typeface="+mn-ea"/>
                <a:cs typeface="+mn-cs"/>
              </a:rPr>
              <a:t>to deliver industry best practices and operational governance capabilities to help organizations build integrated industry processes, regardless of the applications involved. Using AIA as a framework, organizations can link Oracle CRM On Demand with market leading applications, leveraging a best-in-class technology foundation and industry leading best practices. Built using </a:t>
            </a:r>
            <a:r>
              <a:rPr lang="en-US" sz="1200" b="1" kern="1200" baseline="0" dirty="0" smtClean="0">
                <a:solidFill>
                  <a:schemeClr val="tx1"/>
                </a:solidFill>
                <a:latin typeface="+mn-lt"/>
                <a:ea typeface="+mn-ea"/>
                <a:cs typeface="+mn-cs"/>
              </a:rPr>
              <a:t>Oracle Fusion </a:t>
            </a:r>
            <a:r>
              <a:rPr lang="en-US" sz="1200" b="1" kern="1200" baseline="0" dirty="0" err="1" smtClean="0">
                <a:solidFill>
                  <a:schemeClr val="tx1"/>
                </a:solidFill>
                <a:latin typeface="+mn-lt"/>
                <a:ea typeface="+mn-ea"/>
                <a:cs typeface="+mn-cs"/>
              </a:rPr>
              <a:t>Middeware</a:t>
            </a:r>
            <a:r>
              <a:rPr lang="en-US" sz="1200" b="1" kern="1200" baseline="0" dirty="0" smtClean="0">
                <a:solidFill>
                  <a:schemeClr val="tx1"/>
                </a:solidFill>
                <a:latin typeface="+mn-lt"/>
                <a:ea typeface="+mn-ea"/>
                <a:cs typeface="+mn-cs"/>
              </a:rPr>
              <a:t> and BPEL, and based on a common data model, these processes are extensible, repeatable, and sustainable.</a:t>
            </a:r>
          </a:p>
          <a:p>
            <a:endParaRPr lang="en-US" sz="1200" b="1" kern="1200" baseline="0" dirty="0" smtClean="0">
              <a:solidFill>
                <a:schemeClr val="tx1"/>
              </a:solidFill>
              <a:latin typeface="+mn-lt"/>
              <a:ea typeface="+mn-ea"/>
              <a:cs typeface="+mn-cs"/>
            </a:endParaRPr>
          </a:p>
          <a:p>
            <a:pPr algn="r">
              <a:buFont typeface="Wingdings" pitchFamily="2" charset="2"/>
              <a:buChar char="ü"/>
            </a:pPr>
            <a:r>
              <a:rPr lang="en-US" sz="1200" b="1" dirty="0" smtClean="0"/>
              <a:t>Open, Standards-Based </a:t>
            </a:r>
            <a:r>
              <a:rPr lang="en-US" sz="1200" dirty="0" smtClean="0"/>
              <a:t>Platform</a:t>
            </a:r>
          </a:p>
          <a:p>
            <a:pPr algn="r">
              <a:buFont typeface="Wingdings" pitchFamily="2" charset="2"/>
              <a:buChar char="ü"/>
            </a:pPr>
            <a:r>
              <a:rPr lang="en-US" sz="1200" dirty="0" smtClean="0"/>
              <a:t>Service Oriented Architecture (</a:t>
            </a:r>
            <a:r>
              <a:rPr lang="en-US" sz="1200" b="1" dirty="0" smtClean="0"/>
              <a:t>SOA</a:t>
            </a:r>
            <a:r>
              <a:rPr lang="en-US" sz="1200" dirty="0" smtClean="0"/>
              <a:t>)</a:t>
            </a:r>
          </a:p>
          <a:p>
            <a:pPr algn="r">
              <a:buFont typeface="Wingdings" pitchFamily="2" charset="2"/>
              <a:buChar char="ü"/>
            </a:pPr>
            <a:r>
              <a:rPr lang="en-US" sz="1200" dirty="0" smtClean="0"/>
              <a:t>Built Using </a:t>
            </a:r>
            <a:r>
              <a:rPr lang="en-US" sz="1200" b="1" dirty="0" smtClean="0">
                <a:solidFill>
                  <a:srgbClr val="FF0000"/>
                </a:solidFill>
              </a:rPr>
              <a:t>Oracle</a:t>
            </a:r>
            <a:r>
              <a:rPr lang="en-US" sz="1200" b="1" dirty="0" smtClean="0"/>
              <a:t> Fusion </a:t>
            </a:r>
            <a:r>
              <a:rPr lang="en-US" sz="1200" b="1" dirty="0" err="1" smtClean="0"/>
              <a:t>Middeware</a:t>
            </a:r>
            <a:r>
              <a:rPr lang="en-US" sz="1200" b="1" dirty="0" smtClean="0"/>
              <a:t> </a:t>
            </a:r>
            <a:r>
              <a:rPr lang="en-US" sz="1200" dirty="0" smtClean="0"/>
              <a:t>and BPEL</a:t>
            </a:r>
          </a:p>
          <a:p>
            <a:pPr algn="r">
              <a:buFont typeface="Wingdings" pitchFamily="2" charset="2"/>
              <a:buChar char="ü"/>
            </a:pPr>
            <a:r>
              <a:rPr lang="en-US" sz="1200" dirty="0" smtClean="0"/>
              <a:t>Based On A </a:t>
            </a:r>
            <a:r>
              <a:rPr lang="en-US" sz="1200" b="1" dirty="0" smtClean="0"/>
              <a:t>Common Data Model</a:t>
            </a:r>
          </a:p>
          <a:p>
            <a:pPr algn="r">
              <a:buFont typeface="Wingdings" pitchFamily="2" charset="2"/>
              <a:buChar char="ü"/>
            </a:pPr>
            <a:r>
              <a:rPr lang="en-US" sz="1200" b="1" dirty="0" smtClean="0"/>
              <a:t>Extensible</a:t>
            </a:r>
            <a:r>
              <a:rPr lang="en-US" sz="1200" dirty="0" smtClean="0"/>
              <a:t>,</a:t>
            </a:r>
            <a:r>
              <a:rPr lang="en-US" sz="1200" b="1" dirty="0" smtClean="0"/>
              <a:t> Repeatable</a:t>
            </a:r>
            <a:r>
              <a:rPr lang="en-US" sz="1200" dirty="0" smtClean="0"/>
              <a:t>, and </a:t>
            </a:r>
            <a:r>
              <a:rPr lang="en-US" sz="1200" b="1" dirty="0" smtClean="0"/>
              <a:t>Sustainable</a:t>
            </a:r>
          </a:p>
          <a:p>
            <a:endParaRPr lang="en-US" b="1" dirty="0"/>
          </a:p>
        </p:txBody>
      </p:sp>
      <p:sp>
        <p:nvSpPr>
          <p:cNvPr id="4" name="Slide Number Placeholder 3"/>
          <p:cNvSpPr>
            <a:spLocks noGrp="1"/>
          </p:cNvSpPr>
          <p:nvPr>
            <p:ph type="sldNum" sz="quarter" idx="10"/>
          </p:nvPr>
        </p:nvSpPr>
        <p:spPr/>
        <p:txBody>
          <a:bodyPr/>
          <a:lstStyle/>
          <a:p>
            <a:fld id="{8925D2ED-B74E-4D37-A062-1AB933D831D8}" type="slidenum">
              <a:rPr lang="en-US" smtClean="0"/>
              <a:pPr/>
              <a:t>48</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Standards-Based Foundation for Integration</a:t>
            </a:r>
          </a:p>
          <a:p>
            <a:r>
              <a:rPr lang="en-US" sz="1200" kern="1200" baseline="0" dirty="0" smtClean="0">
                <a:solidFill>
                  <a:schemeClr val="tx1"/>
                </a:solidFill>
                <a:latin typeface="+mn-lt"/>
                <a:ea typeface="+mn-ea"/>
                <a:cs typeface="+mn-cs"/>
              </a:rPr>
              <a:t>Companies have made wide ranging investments in their existing application infrastructure and want to preserve these assets while maximizing return on investment. </a:t>
            </a:r>
            <a:r>
              <a:rPr lang="en-US" sz="1200" b="1" kern="1200" baseline="0" dirty="0" smtClean="0">
                <a:solidFill>
                  <a:schemeClr val="tx1"/>
                </a:solidFill>
                <a:latin typeface="+mn-lt"/>
                <a:ea typeface="+mn-ea"/>
                <a:cs typeface="+mn-cs"/>
              </a:rPr>
              <a:t>Leveraging industry standards </a:t>
            </a:r>
            <a:r>
              <a:rPr lang="en-US" sz="1200" kern="1200" baseline="0" dirty="0" smtClean="0">
                <a:solidFill>
                  <a:schemeClr val="tx1"/>
                </a:solidFill>
                <a:latin typeface="+mn-lt"/>
                <a:ea typeface="+mn-ea"/>
                <a:cs typeface="+mn-cs"/>
              </a:rPr>
              <a:t>such as Business Process Execution Language (BPEL) and Web services meets this goal by providing a common framework for applications to communicate and coordinate activities across a business process. BPEL enables organizations to not only quickly assemble a set of Discrete services into an end-to-end process flow but also to rapidly modify processes as business conditions change.</a:t>
            </a:r>
          </a:p>
          <a:p>
            <a:pPr eaLnBrk="1" hangingPunct="1"/>
            <a:endParaRPr lang="en-US" dirty="0" smtClean="0"/>
          </a:p>
          <a:p>
            <a:pPr eaLnBrk="1" hangingPunct="1"/>
            <a:r>
              <a:rPr lang="en-US" dirty="0" smtClean="0"/>
              <a:t>What Oracle has done for you, our customers, is leverage our Fusion Middleware technology and world class applications experience to create an open standards based solution that allows you to create loosely coupled end to end businesses processes across your applications, that can be continually modified and optimized over time. </a:t>
            </a:r>
          </a:p>
          <a:p>
            <a:pPr eaLnBrk="1" hangingPunct="1"/>
            <a:endParaRPr lang="en-US" dirty="0" smtClean="0"/>
          </a:p>
          <a:p>
            <a:pPr eaLnBrk="1" hangingPunct="1"/>
            <a:r>
              <a:rPr lang="en-US" dirty="0" smtClean="0"/>
              <a:t>This solution is called Oracle Application Integration Architecture. And the key thing here is that it works between Oracle applications as well as non-Oracle apps. Oracle is uniting its applications into a composite business process, that spans multiple applications and modules.  Enabling mission critical business processes.</a:t>
            </a:r>
          </a:p>
          <a:p>
            <a:pPr eaLnBrk="1" hangingPunct="1"/>
            <a:endParaRPr lang="en-US" dirty="0" smtClean="0"/>
          </a:p>
          <a:p>
            <a:pPr eaLnBrk="1" hangingPunct="1"/>
            <a:r>
              <a:rPr lang="en-US" dirty="0" smtClean="0"/>
              <a:t>You’re not just limited to integrating across our apps, which is often the case for other vendor solutions.</a:t>
            </a:r>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925D2ED-B74E-4D37-A062-1AB933D831D8}" type="slidenum">
              <a:rPr lang="en-US" smtClean="0"/>
              <a:pPr/>
              <a:t>49</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803A686A-3485-4B46-87B1-55E26D37D605}" type="slidenum">
              <a:rPr lang="en-US" smtClean="0"/>
              <a:pPr/>
              <a:t>51</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xfrm>
            <a:off x="914711" y="4344025"/>
            <a:ext cx="5028579" cy="4114488"/>
          </a:xfrm>
          <a:noFill/>
          <a:ln/>
        </p:spPr>
        <p:txBody>
          <a:bodyPr/>
          <a:lstStyle/>
          <a:p>
            <a:pPr eaLnBrk="1" hangingPunct="1"/>
            <a:r>
              <a:rPr lang="en-US" b="0" dirty="0" smtClean="0"/>
              <a:t>For example, with this pre-built integration, front-line sales people gain a 360 degree view of the customer, with access to more comprehensive invoice and order management information. This enables them to provide better and more informed service at the point of their interactions with customers. And with integrated business process flows such as </a:t>
            </a:r>
            <a:r>
              <a:rPr lang="en-US" b="1" dirty="0" smtClean="0"/>
              <a:t>Opportunity-to-Quote Conversion </a:t>
            </a:r>
            <a:r>
              <a:rPr lang="en-US" b="0" dirty="0" smtClean="0"/>
              <a:t>and </a:t>
            </a:r>
            <a:r>
              <a:rPr lang="en-US" b="1" dirty="0" smtClean="0"/>
              <a:t>Lead Conversion </a:t>
            </a:r>
            <a:r>
              <a:rPr lang="en-US" b="0" dirty="0" smtClean="0"/>
              <a:t>– including comprehensive Data Quality Management, they can spend less time on administration and more time with customers….all from within the CRM On Demand interface. Furthermore, organizations can extend the integration features of this prebuilt integration to meet specific organizational requirements.</a:t>
            </a:r>
          </a:p>
          <a:p>
            <a:pPr eaLnBrk="1" hangingPunct="1"/>
            <a:endParaRPr lang="en-US" b="1" dirty="0" smtClean="0"/>
          </a:p>
          <a:p>
            <a:pPr eaLnBrk="1" hangingPunct="1"/>
            <a:endParaRPr lang="en-US" b="1"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Data. </a:t>
            </a:r>
            <a:r>
              <a:rPr lang="en-US" sz="1200" b="0" kern="1200" baseline="0" dirty="0" smtClean="0">
                <a:solidFill>
                  <a:schemeClr val="tx1"/>
                </a:solidFill>
                <a:latin typeface="+mn-lt"/>
                <a:ea typeface="+mn-ea"/>
                <a:cs typeface="+mn-cs"/>
              </a:rPr>
              <a:t>The most basic form of integration involves the data layer via Web </a:t>
            </a:r>
            <a:r>
              <a:rPr lang="en-US" sz="1200" kern="1200" baseline="0" dirty="0" smtClean="0">
                <a:solidFill>
                  <a:schemeClr val="tx1"/>
                </a:solidFill>
                <a:latin typeface="+mn-lt"/>
                <a:ea typeface="+mn-ea"/>
                <a:cs typeface="+mn-cs"/>
              </a:rPr>
              <a:t>services, batch integration, and data import and export. More critical</a:t>
            </a:r>
          </a:p>
          <a:p>
            <a:r>
              <a:rPr lang="en-US" sz="1200" kern="1200" baseline="0" dirty="0" smtClean="0">
                <a:solidFill>
                  <a:schemeClr val="tx1"/>
                </a:solidFill>
                <a:latin typeface="+mn-lt"/>
                <a:ea typeface="+mn-ea"/>
                <a:cs typeface="+mn-cs"/>
              </a:rPr>
              <a:t>information, such as </a:t>
            </a:r>
            <a:r>
              <a:rPr lang="en-US" sz="1200" b="1" kern="1200" baseline="0" dirty="0" smtClean="0">
                <a:solidFill>
                  <a:schemeClr val="tx1"/>
                </a:solidFill>
                <a:latin typeface="+mn-lt"/>
                <a:ea typeface="+mn-ea"/>
                <a:cs typeface="+mn-cs"/>
              </a:rPr>
              <a:t>customer and product data, needs to be appropriately synchronized in real-time</a:t>
            </a:r>
            <a:r>
              <a:rPr lang="en-US" sz="1200" b="0" kern="1200" baseline="0" dirty="0" smtClean="0">
                <a:solidFill>
                  <a:schemeClr val="tx1"/>
                </a:solidFill>
                <a:latin typeface="+mn-lt"/>
                <a:ea typeface="+mn-ea"/>
                <a:cs typeface="+mn-cs"/>
              </a:rPr>
              <a:t> or accessed regardless of where the data originally resides to </a:t>
            </a:r>
            <a:r>
              <a:rPr lang="en-US" sz="1200" b="1" kern="1200" baseline="0" dirty="0" smtClean="0">
                <a:solidFill>
                  <a:schemeClr val="tx1"/>
                </a:solidFill>
                <a:latin typeface="+mn-lt"/>
                <a:ea typeface="+mn-ea"/>
                <a:cs typeface="+mn-cs"/>
              </a:rPr>
              <a:t>ensure that users can access the latest information from any source without fear of duplication</a:t>
            </a:r>
            <a:r>
              <a:rPr lang="en-US" sz="1200" b="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It is critical to have </a:t>
            </a:r>
            <a:r>
              <a:rPr lang="en-US" sz="1200" b="1" kern="1200" baseline="0" dirty="0" smtClean="0">
                <a:solidFill>
                  <a:schemeClr val="tx1"/>
                </a:solidFill>
                <a:latin typeface="+mn-lt"/>
                <a:ea typeface="+mn-ea"/>
                <a:cs typeface="+mn-cs"/>
              </a:rPr>
              <a:t>real-time flow </a:t>
            </a:r>
            <a:r>
              <a:rPr lang="en-US" sz="1200" kern="1200" baseline="0" dirty="0" smtClean="0">
                <a:solidFill>
                  <a:schemeClr val="tx1"/>
                </a:solidFill>
                <a:latin typeface="+mn-lt"/>
                <a:ea typeface="+mn-ea"/>
                <a:cs typeface="+mn-cs"/>
              </a:rPr>
              <a:t>for data such as </a:t>
            </a:r>
            <a:r>
              <a:rPr lang="en-US" sz="1200" u="sng" kern="1200" baseline="0" dirty="0" smtClean="0">
                <a:solidFill>
                  <a:schemeClr val="tx1"/>
                </a:solidFill>
                <a:latin typeface="+mn-lt"/>
                <a:ea typeface="+mn-ea"/>
                <a:cs typeface="+mn-cs"/>
              </a:rPr>
              <a:t>accounts, contacts and products</a:t>
            </a:r>
            <a:r>
              <a:rPr lang="en-US" sz="1200" kern="1200" baseline="0" dirty="0" smtClean="0">
                <a:solidFill>
                  <a:schemeClr val="tx1"/>
                </a:solidFill>
                <a:latin typeface="+mn-lt"/>
                <a:ea typeface="+mn-ea"/>
                <a:cs typeface="+mn-cs"/>
              </a:rPr>
              <a:t>, where information frequently changes. For instance, customer orders can be delayed or even lost if account shipping information in CRM and ERP systems are not kept up-to-date, severely</a:t>
            </a:r>
          </a:p>
          <a:p>
            <a:r>
              <a:rPr lang="en-US" sz="1200" kern="1200" baseline="0" dirty="0" smtClean="0">
                <a:solidFill>
                  <a:schemeClr val="tx1"/>
                </a:solidFill>
                <a:latin typeface="+mn-lt"/>
                <a:ea typeface="+mn-ea"/>
                <a:cs typeface="+mn-cs"/>
              </a:rPr>
              <a:t>impacting customer satisfaction.</a:t>
            </a:r>
          </a:p>
          <a:p>
            <a:pPr>
              <a:buNone/>
            </a:pPr>
            <a:endParaRPr lang="en-US" sz="1200" dirty="0" smtClean="0"/>
          </a:p>
          <a:p>
            <a:pPr>
              <a:buNone/>
            </a:pPr>
            <a:r>
              <a:rPr lang="en-US" sz="1200" dirty="0" smtClean="0"/>
              <a:t>AIA prebuilt integrations for grater impact and value</a:t>
            </a:r>
          </a:p>
          <a:p>
            <a:pPr>
              <a:buNone/>
            </a:pPr>
            <a:r>
              <a:rPr lang="en-US" sz="1200" dirty="0" smtClean="0"/>
              <a:t>	- industry business process to support business requirements</a:t>
            </a:r>
          </a:p>
          <a:p>
            <a:pPr>
              <a:buNone/>
            </a:pPr>
            <a:r>
              <a:rPr lang="en-US" sz="1200" dirty="0" smtClean="0"/>
              <a:t>	- Allows all of your applications to work together</a:t>
            </a:r>
          </a:p>
          <a:p>
            <a:endParaRPr lang="en-US" dirty="0"/>
          </a:p>
        </p:txBody>
      </p:sp>
      <p:sp>
        <p:nvSpPr>
          <p:cNvPr id="4" name="Slide Number Placeholder 3"/>
          <p:cNvSpPr>
            <a:spLocks noGrp="1"/>
          </p:cNvSpPr>
          <p:nvPr>
            <p:ph type="sldNum" sz="quarter" idx="10"/>
          </p:nvPr>
        </p:nvSpPr>
        <p:spPr/>
        <p:txBody>
          <a:bodyPr/>
          <a:lstStyle/>
          <a:p>
            <a:fld id="{8925D2ED-B74E-4D37-A062-1AB933D831D8}" type="slidenum">
              <a:rPr lang="en-US" smtClean="0"/>
              <a:pPr/>
              <a:t>52</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User Interface. A more highly developed integration involves the user</a:t>
            </a:r>
          </a:p>
          <a:p>
            <a:r>
              <a:rPr lang="en-US" sz="1200" kern="1200" baseline="0" dirty="0" smtClean="0">
                <a:solidFill>
                  <a:schemeClr val="tx1"/>
                </a:solidFill>
                <a:latin typeface="+mn-lt"/>
                <a:ea typeface="+mn-ea"/>
                <a:cs typeface="+mn-cs"/>
              </a:rPr>
              <a:t>interface layer where advanced integration extensions enable usability features like </a:t>
            </a:r>
            <a:r>
              <a:rPr lang="en-US" sz="1200" kern="1200" baseline="0" dirty="0" err="1" smtClean="0">
                <a:solidFill>
                  <a:schemeClr val="tx1"/>
                </a:solidFill>
                <a:latin typeface="+mn-lt"/>
                <a:ea typeface="+mn-ea"/>
                <a:cs typeface="+mn-cs"/>
              </a:rPr>
              <a:t>mashups</a:t>
            </a:r>
            <a:r>
              <a:rPr lang="en-US" sz="1200" kern="1200" baseline="0" dirty="0" smtClean="0">
                <a:solidFill>
                  <a:schemeClr val="tx1"/>
                </a:solidFill>
                <a:latin typeface="+mn-lt"/>
                <a:ea typeface="+mn-ea"/>
                <a:cs typeface="+mn-cs"/>
              </a:rPr>
              <a:t> and web links to embed custom HTML and third party content within the Oracle CRM On Demand user interface. As a result, users can view information from other applications within a single user interface, vastly improving usability and user productivity. Users can interact with content through one application rather than needing to navigate across multiple applications. Because users can access back office information – such as products and quotes – from the front office application, less time needs to be spent training salespeople on multiple applications. And sales users have more information available at the point of interaction with their customers, enabling a better service experience.</a:t>
            </a:r>
            <a:endParaRPr lang="en-US" dirty="0"/>
          </a:p>
        </p:txBody>
      </p:sp>
      <p:sp>
        <p:nvSpPr>
          <p:cNvPr id="4" name="Slide Number Placeholder 3"/>
          <p:cNvSpPr>
            <a:spLocks noGrp="1"/>
          </p:cNvSpPr>
          <p:nvPr>
            <p:ph type="sldNum" sz="quarter" idx="10"/>
          </p:nvPr>
        </p:nvSpPr>
        <p:spPr/>
        <p:txBody>
          <a:bodyPr/>
          <a:lstStyle/>
          <a:p>
            <a:fld id="{8925D2ED-B74E-4D37-A062-1AB933D831D8}" type="slidenum">
              <a:rPr lang="en-US" smtClean="0"/>
              <a:pPr/>
              <a:t>53</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Business Processes. The highest level of integration involves business </a:t>
            </a:r>
            <a:r>
              <a:rPr lang="en-US" sz="1200" kern="1200" baseline="0" dirty="0" smtClean="0">
                <a:solidFill>
                  <a:schemeClr val="tx1"/>
                </a:solidFill>
                <a:latin typeface="+mn-lt"/>
                <a:ea typeface="+mn-ea"/>
                <a:cs typeface="+mn-cs"/>
              </a:rPr>
              <a:t>processes that span across applications. In addition to business process</a:t>
            </a:r>
          </a:p>
          <a:p>
            <a:r>
              <a:rPr lang="en-US" sz="1200" kern="1200" baseline="0" dirty="0" smtClean="0">
                <a:solidFill>
                  <a:schemeClr val="tx1"/>
                </a:solidFill>
                <a:latin typeface="+mn-lt"/>
                <a:ea typeface="+mn-ea"/>
                <a:cs typeface="+mn-cs"/>
              </a:rPr>
              <a:t>orchestration, business logic, such as </a:t>
            </a:r>
            <a:r>
              <a:rPr lang="en-US" sz="1200" u="sng" kern="1200" baseline="0" dirty="0" smtClean="0">
                <a:solidFill>
                  <a:schemeClr val="tx1"/>
                </a:solidFill>
                <a:latin typeface="+mn-lt"/>
                <a:ea typeface="+mn-ea"/>
                <a:cs typeface="+mn-cs"/>
              </a:rPr>
              <a:t>data validation rules</a:t>
            </a:r>
            <a:r>
              <a:rPr lang="en-US" sz="1200" kern="1200" baseline="0" dirty="0" smtClean="0">
                <a:solidFill>
                  <a:schemeClr val="tx1"/>
                </a:solidFill>
                <a:latin typeface="+mn-lt"/>
                <a:ea typeface="+mn-ea"/>
                <a:cs typeface="+mn-cs"/>
              </a:rPr>
              <a:t>, need coordination as well to ensure </a:t>
            </a:r>
            <a:r>
              <a:rPr lang="en-US" sz="1200" u="sng" kern="1200" baseline="0" dirty="0" smtClean="0">
                <a:solidFill>
                  <a:schemeClr val="tx1"/>
                </a:solidFill>
                <a:latin typeface="+mn-lt"/>
                <a:ea typeface="+mn-ea"/>
                <a:cs typeface="+mn-cs"/>
              </a:rPr>
              <a:t>consistency throughout the entire process</a:t>
            </a:r>
            <a:r>
              <a:rPr lang="en-US" sz="1200" kern="1200" baseline="0" dirty="0" smtClean="0">
                <a:solidFill>
                  <a:schemeClr val="tx1"/>
                </a:solidFill>
                <a:latin typeface="+mn-lt"/>
                <a:ea typeface="+mn-ea"/>
                <a:cs typeface="+mn-cs"/>
              </a:rPr>
              <a:t>. Business processes</a:t>
            </a:r>
          </a:p>
          <a:p>
            <a:r>
              <a:rPr lang="en-US" sz="1200" kern="1200" baseline="0" dirty="0" smtClean="0">
                <a:solidFill>
                  <a:schemeClr val="tx1"/>
                </a:solidFill>
                <a:latin typeface="+mn-lt"/>
                <a:ea typeface="+mn-ea"/>
                <a:cs typeface="+mn-cs"/>
              </a:rPr>
              <a:t>based on BPEL are the key enabler for adopting a Service Oriented Architecture (SOA</a:t>
            </a:r>
            <a:r>
              <a:rPr lang="en-US" sz="1200" u="sng" kern="1200" baseline="0" dirty="0" smtClean="0">
                <a:solidFill>
                  <a:schemeClr val="tx1"/>
                </a:solidFill>
                <a:latin typeface="+mn-lt"/>
                <a:ea typeface="+mn-ea"/>
                <a:cs typeface="+mn-cs"/>
              </a:rPr>
              <a:t>), enabling steps in a business process to be stitched together</a:t>
            </a:r>
          </a:p>
          <a:p>
            <a:r>
              <a:rPr lang="en-US" sz="1200" u="sng" kern="1200" baseline="0" dirty="0" smtClean="0">
                <a:solidFill>
                  <a:schemeClr val="tx1"/>
                </a:solidFill>
                <a:latin typeface="+mn-lt"/>
                <a:ea typeface="+mn-ea"/>
                <a:cs typeface="+mn-cs"/>
              </a:rPr>
              <a:t>across applications to form a complete, end-to-end flow.</a:t>
            </a:r>
            <a:r>
              <a:rPr lang="en-US" sz="1200" kern="1200" baseline="0" dirty="0" smtClean="0">
                <a:solidFill>
                  <a:schemeClr val="tx1"/>
                </a:solidFill>
                <a:latin typeface="+mn-lt"/>
                <a:ea typeface="+mn-ea"/>
                <a:cs typeface="+mn-cs"/>
              </a:rPr>
              <a:t> By leveraging business process integration, organizations can build processes around the customer that</a:t>
            </a:r>
          </a:p>
          <a:p>
            <a:r>
              <a:rPr lang="en-US" sz="1200" kern="1200" baseline="0" dirty="0" smtClean="0">
                <a:solidFill>
                  <a:schemeClr val="tx1"/>
                </a:solidFill>
                <a:latin typeface="+mn-lt"/>
                <a:ea typeface="+mn-ea"/>
                <a:cs typeface="+mn-cs"/>
              </a:rPr>
              <a:t>span application boundaries rather than conforming to integration constraints. With business process integration, a complete business flow such as lead</a:t>
            </a:r>
          </a:p>
          <a:p>
            <a:r>
              <a:rPr lang="en-US" sz="1200" kern="1200" baseline="0" dirty="0" smtClean="0">
                <a:solidFill>
                  <a:schemeClr val="tx1"/>
                </a:solidFill>
                <a:latin typeface="+mn-lt"/>
                <a:ea typeface="+mn-ea"/>
                <a:cs typeface="+mn-cs"/>
              </a:rPr>
              <a:t>conversion can reconcile account information from a lead in a CRM application with similar information in an ERP system, eliminate redundant and duplicate</a:t>
            </a:r>
          </a:p>
          <a:p>
            <a:r>
              <a:rPr lang="en-US" sz="1200" kern="1200" baseline="0" dirty="0" smtClean="0">
                <a:solidFill>
                  <a:schemeClr val="tx1"/>
                </a:solidFill>
                <a:latin typeface="+mn-lt"/>
                <a:ea typeface="+mn-ea"/>
                <a:cs typeface="+mn-cs"/>
              </a:rPr>
              <a:t>data, and automatically convert the lead to an opportunity. Rather than change the application when business needs change – which can be a lengthy process –</a:t>
            </a:r>
          </a:p>
          <a:p>
            <a:r>
              <a:rPr lang="en-US" sz="1200" kern="1200" baseline="0" dirty="0" smtClean="0">
                <a:solidFill>
                  <a:schemeClr val="tx1"/>
                </a:solidFill>
                <a:latin typeface="+mn-lt"/>
                <a:ea typeface="+mn-ea"/>
                <a:cs typeface="+mn-cs"/>
              </a:rPr>
              <a:t>organizations can simply alter the business process in real time to adjust to changing dynamics.</a:t>
            </a:r>
          </a:p>
          <a:p>
            <a:endParaRPr lang="en-US" sz="1200" kern="1200" baseline="0" dirty="0" smtClean="0">
              <a:solidFill>
                <a:schemeClr val="tx1"/>
              </a:solidFill>
              <a:latin typeface="+mn-lt"/>
              <a:ea typeface="+mn-ea"/>
              <a:cs typeface="+mn-cs"/>
            </a:endParaRPr>
          </a:p>
          <a:p>
            <a:pPr>
              <a:buNone/>
            </a:pPr>
            <a:r>
              <a:rPr lang="en-US" sz="1200" dirty="0" smtClean="0"/>
              <a:t>Achieve Business process Adaptability and Agility</a:t>
            </a:r>
          </a:p>
          <a:p>
            <a:pPr>
              <a:buNone/>
            </a:pPr>
            <a:r>
              <a:rPr lang="en-US" sz="1200" dirty="0" smtClean="0"/>
              <a:t>	 - industry Leading Application Foundation</a:t>
            </a:r>
          </a:p>
          <a:p>
            <a:pPr>
              <a:buNone/>
            </a:pPr>
            <a:r>
              <a:rPr lang="en-US" sz="1200" dirty="0" smtClean="0"/>
              <a:t>	 - Designed for rapid change with minimal disruption</a:t>
            </a:r>
          </a:p>
          <a:p>
            <a:endParaRPr lang="en-US" dirty="0"/>
          </a:p>
        </p:txBody>
      </p:sp>
      <p:sp>
        <p:nvSpPr>
          <p:cNvPr id="4" name="Slide Number Placeholder 3"/>
          <p:cNvSpPr>
            <a:spLocks noGrp="1"/>
          </p:cNvSpPr>
          <p:nvPr>
            <p:ph type="sldNum" sz="quarter" idx="10"/>
          </p:nvPr>
        </p:nvSpPr>
        <p:spPr/>
        <p:txBody>
          <a:bodyPr/>
          <a:lstStyle/>
          <a:p>
            <a:fld id="{8925D2ED-B74E-4D37-A062-1AB933D831D8}" type="slidenum">
              <a:rPr lang="en-US" smtClean="0"/>
              <a:pPr/>
              <a:t>54</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b="1" kern="1200" baseline="0" dirty="0" smtClean="0">
                <a:solidFill>
                  <a:schemeClr val="tx1"/>
                </a:solidFill>
                <a:latin typeface="Arial" charset="0"/>
                <a:ea typeface="+mn-ea"/>
                <a:cs typeface="+mn-cs"/>
              </a:rPr>
              <a:t>THE ORACLE ADVANTAGE</a:t>
            </a:r>
          </a:p>
          <a:p>
            <a:r>
              <a:rPr lang="en-US" sz="1200" b="0" kern="1200" baseline="0" dirty="0" smtClean="0">
                <a:solidFill>
                  <a:schemeClr val="tx1"/>
                </a:solidFill>
                <a:latin typeface="Arial" charset="0"/>
                <a:ea typeface="+mn-ea"/>
                <a:cs typeface="+mn-cs"/>
              </a:rPr>
              <a:t>As the world’s leading enterprise software provider, Oracle understands the requirements and challenges facing organizations looking to maximize value with</a:t>
            </a:r>
          </a:p>
          <a:p>
            <a:r>
              <a:rPr lang="en-US" sz="1200" b="0" kern="1200" baseline="0" dirty="0" smtClean="0">
                <a:solidFill>
                  <a:schemeClr val="tx1"/>
                </a:solidFill>
                <a:latin typeface="Arial" charset="0"/>
                <a:ea typeface="+mn-ea"/>
                <a:cs typeface="+mn-cs"/>
              </a:rPr>
              <a:t>existing software investments, as well as the challenges they face in integrating their applications.</a:t>
            </a:r>
          </a:p>
          <a:p>
            <a:endParaRPr lang="en-US" sz="1200" b="0" kern="1200" baseline="0" dirty="0" smtClean="0">
              <a:solidFill>
                <a:schemeClr val="tx1"/>
              </a:solidFill>
              <a:latin typeface="Arial" charset="0"/>
              <a:ea typeface="+mn-ea"/>
              <a:cs typeface="+mn-cs"/>
            </a:endParaRPr>
          </a:p>
          <a:p>
            <a:r>
              <a:rPr lang="en-US" sz="1200" b="0" kern="1200" baseline="0" dirty="0" smtClean="0">
                <a:solidFill>
                  <a:schemeClr val="tx1"/>
                </a:solidFill>
                <a:latin typeface="Arial" charset="0"/>
                <a:ea typeface="+mn-ea"/>
                <a:cs typeface="+mn-cs"/>
              </a:rPr>
              <a:t>Organizations expect their applications to interoperate as a virtual suite, regardless of whether the applications are provided by Oracle, another packaged vendor, or</a:t>
            </a:r>
          </a:p>
          <a:p>
            <a:r>
              <a:rPr lang="en-US" sz="1200" b="0" kern="1200" baseline="0" dirty="0" smtClean="0">
                <a:solidFill>
                  <a:schemeClr val="tx1"/>
                </a:solidFill>
                <a:latin typeface="Arial" charset="0"/>
                <a:ea typeface="+mn-ea"/>
                <a:cs typeface="+mn-cs"/>
              </a:rPr>
              <a:t>are custom-built. Oracle delivers on this expectation by providing an integration strategy that is standards-based, leveraging the Application Integration Architecture</a:t>
            </a:r>
          </a:p>
          <a:p>
            <a:r>
              <a:rPr lang="en-US" sz="1200" b="0" kern="1200" baseline="0" dirty="0" smtClean="0">
                <a:solidFill>
                  <a:schemeClr val="tx1"/>
                </a:solidFill>
                <a:latin typeface="Arial" charset="0"/>
                <a:ea typeface="+mn-ea"/>
                <a:cs typeface="+mn-cs"/>
              </a:rPr>
              <a:t>Framework. True interoperability requires complete integration of these applications at the data, user interface, and business process tiers.</a:t>
            </a:r>
          </a:p>
        </p:txBody>
      </p:sp>
      <p:sp>
        <p:nvSpPr>
          <p:cNvPr id="4" name="Slide Number Placeholder 3"/>
          <p:cNvSpPr>
            <a:spLocks noGrp="1"/>
          </p:cNvSpPr>
          <p:nvPr>
            <p:ph type="sldNum" sz="quarter" idx="10"/>
          </p:nvPr>
        </p:nvSpPr>
        <p:spPr/>
        <p:txBody>
          <a:bodyPr/>
          <a:lstStyle/>
          <a:p>
            <a:pPr>
              <a:defRPr/>
            </a:pPr>
            <a:fld id="{090BEC81-0E7F-4710-BD5D-25FF8F0F965E}" type="slidenum">
              <a:rPr lang="en-US" smtClean="0"/>
              <a:pPr>
                <a:defRPr/>
              </a:pPr>
              <a:t>55</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b="1" kern="1200" baseline="0" dirty="0" smtClean="0">
                <a:solidFill>
                  <a:schemeClr val="tx1"/>
                </a:solidFill>
                <a:latin typeface="Arial" charset="0"/>
                <a:ea typeface="+mn-ea"/>
                <a:cs typeface="+mn-cs"/>
              </a:rPr>
              <a:t>THE ORACLE ADVANTAGE</a:t>
            </a:r>
          </a:p>
          <a:p>
            <a:r>
              <a:rPr lang="en-US" sz="1200" b="0" kern="1200" baseline="0" dirty="0" smtClean="0">
                <a:solidFill>
                  <a:schemeClr val="tx1"/>
                </a:solidFill>
                <a:latin typeface="Arial" charset="0"/>
                <a:ea typeface="+mn-ea"/>
                <a:cs typeface="+mn-cs"/>
              </a:rPr>
              <a:t>As the world’s leading enterprise software provider, Oracle understands the requirements and challenges facing organizations looking to maximize value with</a:t>
            </a:r>
          </a:p>
          <a:p>
            <a:r>
              <a:rPr lang="en-US" sz="1200" b="0" kern="1200" baseline="0" dirty="0" smtClean="0">
                <a:solidFill>
                  <a:schemeClr val="tx1"/>
                </a:solidFill>
                <a:latin typeface="Arial" charset="0"/>
                <a:ea typeface="+mn-ea"/>
                <a:cs typeface="+mn-cs"/>
              </a:rPr>
              <a:t>existing software investments, as well as the challenges they face in integrating their applications.</a:t>
            </a:r>
          </a:p>
          <a:p>
            <a:endParaRPr lang="en-US" sz="1200" b="0" kern="1200" baseline="0" dirty="0" smtClean="0">
              <a:solidFill>
                <a:schemeClr val="tx1"/>
              </a:solidFill>
              <a:latin typeface="Arial" charset="0"/>
              <a:ea typeface="+mn-ea"/>
              <a:cs typeface="+mn-cs"/>
            </a:endParaRPr>
          </a:p>
          <a:p>
            <a:r>
              <a:rPr lang="en-US" sz="1200" b="0" kern="1200" baseline="0" dirty="0" smtClean="0">
                <a:solidFill>
                  <a:schemeClr val="tx1"/>
                </a:solidFill>
                <a:latin typeface="Arial" charset="0"/>
                <a:ea typeface="+mn-ea"/>
                <a:cs typeface="+mn-cs"/>
              </a:rPr>
              <a:t>Organizations expect their applications to interoperate as a virtual suite, regardless of whether the applications are provided by Oracle, another packaged vendor, or</a:t>
            </a:r>
          </a:p>
          <a:p>
            <a:r>
              <a:rPr lang="en-US" sz="1200" b="0" kern="1200" baseline="0" dirty="0" smtClean="0">
                <a:solidFill>
                  <a:schemeClr val="tx1"/>
                </a:solidFill>
                <a:latin typeface="Arial" charset="0"/>
                <a:ea typeface="+mn-ea"/>
                <a:cs typeface="+mn-cs"/>
              </a:rPr>
              <a:t>are custom-built. Oracle delivers on this expectation by providing an integration strategy that is standards-based, leveraging the Application Integration Architecture</a:t>
            </a:r>
          </a:p>
          <a:p>
            <a:r>
              <a:rPr lang="en-US" sz="1200" b="0" kern="1200" baseline="0" dirty="0" smtClean="0">
                <a:solidFill>
                  <a:schemeClr val="tx1"/>
                </a:solidFill>
                <a:latin typeface="Arial" charset="0"/>
                <a:ea typeface="+mn-ea"/>
                <a:cs typeface="+mn-cs"/>
              </a:rPr>
              <a:t>Framework. True interoperability requires complete integration of these applications at the data, user interface, and business process tiers.</a:t>
            </a:r>
          </a:p>
          <a:p>
            <a:endParaRPr lang="en-US" sz="1200" b="1" kern="1200" baseline="0" dirty="0" smtClean="0">
              <a:solidFill>
                <a:schemeClr val="tx1"/>
              </a:solidFill>
              <a:latin typeface="Arial" charset="0"/>
              <a:ea typeface="+mn-ea"/>
              <a:cs typeface="+mn-cs"/>
            </a:endParaRPr>
          </a:p>
          <a:p>
            <a:r>
              <a:rPr lang="en-US" sz="1200" b="1" kern="1200" baseline="0" dirty="0" smtClean="0">
                <a:solidFill>
                  <a:schemeClr val="tx1"/>
                </a:solidFill>
                <a:latin typeface="Arial" charset="0"/>
                <a:ea typeface="+mn-ea"/>
                <a:cs typeface="+mn-cs"/>
              </a:rPr>
              <a:t>• Commitment to standards. </a:t>
            </a:r>
            <a:r>
              <a:rPr lang="en-US" sz="1200" b="0" kern="1200" baseline="0" dirty="0" smtClean="0">
                <a:solidFill>
                  <a:schemeClr val="tx1"/>
                </a:solidFill>
                <a:latin typeface="Arial" charset="0"/>
                <a:ea typeface="+mn-ea"/>
                <a:cs typeface="+mn-cs"/>
              </a:rPr>
              <a:t>Built on the open, standards-based Application</a:t>
            </a:r>
          </a:p>
          <a:p>
            <a:r>
              <a:rPr lang="en-US" sz="1200" b="0" kern="1200" baseline="0" dirty="0" smtClean="0">
                <a:solidFill>
                  <a:schemeClr val="tx1"/>
                </a:solidFill>
                <a:latin typeface="Arial" charset="0"/>
                <a:ea typeface="+mn-ea"/>
                <a:cs typeface="+mn-cs"/>
              </a:rPr>
              <a:t>Integration Architecture foundation for managing business processes across</a:t>
            </a:r>
          </a:p>
          <a:p>
            <a:r>
              <a:rPr lang="en-US" sz="1200" b="0" kern="1200" baseline="0" dirty="0" smtClean="0">
                <a:solidFill>
                  <a:schemeClr val="tx1"/>
                </a:solidFill>
                <a:latin typeface="Arial" charset="0"/>
                <a:ea typeface="+mn-ea"/>
                <a:cs typeface="+mn-cs"/>
              </a:rPr>
              <a:t>applications, Oracle’s integration solutions ensure extensibility, upgradeability</a:t>
            </a:r>
          </a:p>
          <a:p>
            <a:r>
              <a:rPr lang="en-US" sz="1200" b="0" kern="1200" baseline="0" dirty="0" smtClean="0">
                <a:solidFill>
                  <a:schemeClr val="tx1"/>
                </a:solidFill>
                <a:latin typeface="Arial" charset="0"/>
                <a:ea typeface="+mn-ea"/>
                <a:cs typeface="+mn-cs"/>
              </a:rPr>
              <a:t>and sustainability.</a:t>
            </a:r>
          </a:p>
          <a:p>
            <a:r>
              <a:rPr lang="en-US" sz="1200" b="1" kern="1200" baseline="0" dirty="0" smtClean="0">
                <a:solidFill>
                  <a:schemeClr val="tx1"/>
                </a:solidFill>
                <a:latin typeface="Arial" charset="0"/>
                <a:ea typeface="+mn-ea"/>
                <a:cs typeface="+mn-cs"/>
              </a:rPr>
              <a:t>• Full responsibility for product quality, service, and support. </a:t>
            </a:r>
            <a:r>
              <a:rPr lang="en-US" sz="1200" b="0" kern="1200" baseline="0" dirty="0" smtClean="0">
                <a:solidFill>
                  <a:schemeClr val="tx1"/>
                </a:solidFill>
                <a:latin typeface="Arial" charset="0"/>
                <a:ea typeface="+mn-ea"/>
                <a:cs typeface="+mn-cs"/>
              </a:rPr>
              <a:t>Oracle’s</a:t>
            </a:r>
          </a:p>
          <a:p>
            <a:r>
              <a:rPr lang="en-US" sz="1200" b="0" kern="1200" baseline="0" dirty="0" smtClean="0">
                <a:solidFill>
                  <a:schemeClr val="tx1"/>
                </a:solidFill>
                <a:latin typeface="Arial" charset="0"/>
                <a:ea typeface="+mn-ea"/>
                <a:cs typeface="+mn-cs"/>
              </a:rPr>
              <a:t>dedication as a sole vendor ensures single point of contact for the Process</a:t>
            </a:r>
          </a:p>
          <a:p>
            <a:r>
              <a:rPr lang="en-US" sz="1200" b="0" kern="1200" baseline="0" dirty="0" smtClean="0">
                <a:solidFill>
                  <a:schemeClr val="tx1"/>
                </a:solidFill>
                <a:latin typeface="Arial" charset="0"/>
                <a:ea typeface="+mn-ea"/>
                <a:cs typeface="+mn-cs"/>
              </a:rPr>
              <a:t>Integration Packs and integrations across its portfolio of applications.</a:t>
            </a:r>
          </a:p>
          <a:p>
            <a:r>
              <a:rPr lang="en-US" sz="1200" b="1" kern="1200" baseline="0" dirty="0" smtClean="0">
                <a:solidFill>
                  <a:schemeClr val="tx1"/>
                </a:solidFill>
                <a:latin typeface="Arial" charset="0"/>
                <a:ea typeface="+mn-ea"/>
                <a:cs typeface="+mn-cs"/>
              </a:rPr>
              <a:t>• Products built to work together. </a:t>
            </a:r>
            <a:r>
              <a:rPr lang="en-US" sz="1200" b="0" kern="1200" baseline="0" dirty="0" smtClean="0">
                <a:solidFill>
                  <a:schemeClr val="tx1"/>
                </a:solidFill>
                <a:latin typeface="Arial" charset="0"/>
                <a:ea typeface="+mn-ea"/>
                <a:cs typeface="+mn-cs"/>
              </a:rPr>
              <a:t>As the leading provider of software</a:t>
            </a:r>
          </a:p>
          <a:p>
            <a:r>
              <a:rPr lang="en-US" sz="1200" b="0" kern="1200" baseline="0" dirty="0" smtClean="0">
                <a:solidFill>
                  <a:schemeClr val="tx1"/>
                </a:solidFill>
                <a:latin typeface="Arial" charset="0"/>
                <a:ea typeface="+mn-ea"/>
                <a:cs typeface="+mn-cs"/>
              </a:rPr>
              <a:t>applications, Oracle ensures compatibility among its existing solutions and next</a:t>
            </a:r>
          </a:p>
          <a:p>
            <a:r>
              <a:rPr lang="en-US" sz="1200" b="0" kern="1200" baseline="0" dirty="0" smtClean="0">
                <a:solidFill>
                  <a:schemeClr val="tx1"/>
                </a:solidFill>
                <a:latin typeface="Arial" charset="0"/>
                <a:ea typeface="+mn-ea"/>
                <a:cs typeface="+mn-cs"/>
              </a:rPr>
              <a:t>generation Fusion applications, with a common development platform and</a:t>
            </a:r>
          </a:p>
          <a:p>
            <a:r>
              <a:rPr lang="en-US" sz="1200" b="0" kern="1200" baseline="0" dirty="0" smtClean="0">
                <a:solidFill>
                  <a:schemeClr val="tx1"/>
                </a:solidFill>
                <a:latin typeface="Arial" charset="0"/>
                <a:ea typeface="+mn-ea"/>
                <a:cs typeface="+mn-cs"/>
              </a:rPr>
              <a:t>synchronized releases.</a:t>
            </a:r>
          </a:p>
          <a:p>
            <a:r>
              <a:rPr lang="en-US" sz="1200" b="1" kern="1200" baseline="0" dirty="0" smtClean="0">
                <a:solidFill>
                  <a:schemeClr val="tx1"/>
                </a:solidFill>
                <a:latin typeface="Arial" charset="0"/>
                <a:ea typeface="+mn-ea"/>
                <a:cs typeface="+mn-cs"/>
              </a:rPr>
              <a:t>• Long-term vision and unified roadmap. </a:t>
            </a:r>
            <a:r>
              <a:rPr lang="en-US" sz="1200" b="0" kern="1200" baseline="0" dirty="0" smtClean="0">
                <a:solidFill>
                  <a:schemeClr val="tx1"/>
                </a:solidFill>
                <a:latin typeface="Arial" charset="0"/>
                <a:ea typeface="+mn-ea"/>
                <a:cs typeface="+mn-cs"/>
              </a:rPr>
              <a:t>With more than 5,000 CRM</a:t>
            </a:r>
          </a:p>
          <a:p>
            <a:r>
              <a:rPr lang="en-US" sz="1200" b="0" kern="1200" baseline="0" dirty="0" smtClean="0">
                <a:solidFill>
                  <a:schemeClr val="tx1"/>
                </a:solidFill>
                <a:latin typeface="Arial" charset="0"/>
                <a:ea typeface="+mn-ea"/>
                <a:cs typeface="+mn-cs"/>
              </a:rPr>
              <a:t>customers and 5.6 million ‘live’ users, Oracle is dedicated to the long-term</a:t>
            </a:r>
          </a:p>
          <a:p>
            <a:r>
              <a:rPr lang="en-US" sz="1200" b="0" kern="1200" baseline="0" dirty="0" smtClean="0">
                <a:solidFill>
                  <a:schemeClr val="tx1"/>
                </a:solidFill>
                <a:latin typeface="Arial" charset="0"/>
                <a:ea typeface="+mn-ea"/>
                <a:cs typeface="+mn-cs"/>
              </a:rPr>
              <a:t>sustainability of its products to ensure customers can continue to leverage,</a:t>
            </a:r>
          </a:p>
          <a:p>
            <a:r>
              <a:rPr lang="en-US" sz="1200" b="0" kern="1200" baseline="0" dirty="0" smtClean="0">
                <a:solidFill>
                  <a:schemeClr val="tx1"/>
                </a:solidFill>
                <a:latin typeface="Arial" charset="0"/>
                <a:ea typeface="+mn-ea"/>
                <a:cs typeface="+mn-cs"/>
              </a:rPr>
              <a:t>extend, and evolve their applications. Oracle’s unified roadmap ensures</a:t>
            </a:r>
          </a:p>
          <a:p>
            <a:r>
              <a:rPr lang="en-US" sz="1200" b="0" kern="1200" baseline="0" dirty="0" smtClean="0">
                <a:solidFill>
                  <a:schemeClr val="tx1"/>
                </a:solidFill>
                <a:latin typeface="Arial" charset="0"/>
                <a:ea typeface="+mn-ea"/>
                <a:cs typeface="+mn-cs"/>
              </a:rPr>
              <a:t>applications deployed today will evolve with the broader product suite and</a:t>
            </a:r>
          </a:p>
          <a:p>
            <a:r>
              <a:rPr lang="en-US" sz="1200" b="0" kern="1200" baseline="0" dirty="0" smtClean="0">
                <a:solidFill>
                  <a:schemeClr val="tx1"/>
                </a:solidFill>
                <a:latin typeface="Arial" charset="0"/>
                <a:ea typeface="+mn-ea"/>
                <a:cs typeface="+mn-cs"/>
              </a:rPr>
              <a:t>provides the option of choosing different deployment options as an</a:t>
            </a:r>
          </a:p>
          <a:p>
            <a:r>
              <a:rPr lang="en-US" sz="1200" b="0" kern="1200" baseline="0" dirty="0" smtClean="0">
                <a:solidFill>
                  <a:schemeClr val="tx1"/>
                </a:solidFill>
                <a:latin typeface="Arial" charset="0"/>
                <a:ea typeface="+mn-ea"/>
                <a:cs typeface="+mn-cs"/>
              </a:rPr>
              <a:t>organization’s requirements change.</a:t>
            </a:r>
            <a:endParaRPr lang="en-US" b="0" dirty="0"/>
          </a:p>
        </p:txBody>
      </p:sp>
      <p:sp>
        <p:nvSpPr>
          <p:cNvPr id="4" name="Slide Number Placeholder 3"/>
          <p:cNvSpPr>
            <a:spLocks noGrp="1"/>
          </p:cNvSpPr>
          <p:nvPr>
            <p:ph type="sldNum" sz="quarter" idx="10"/>
          </p:nvPr>
        </p:nvSpPr>
        <p:spPr/>
        <p:txBody>
          <a:bodyPr/>
          <a:lstStyle/>
          <a:p>
            <a:pPr>
              <a:defRPr/>
            </a:pPr>
            <a:fld id="{090BEC81-0E7F-4710-BD5D-25FF8F0F965E}" type="slidenum">
              <a:rPr lang="en-US" smtClean="0"/>
              <a:pPr>
                <a:defRPr/>
              </a:pPr>
              <a:t>56</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b="0" kern="1200" baseline="0" dirty="0" smtClean="0">
                <a:solidFill>
                  <a:schemeClr val="tx1"/>
                </a:solidFill>
                <a:latin typeface="Arial" charset="0"/>
                <a:ea typeface="+mn-ea"/>
                <a:cs typeface="+mn-cs"/>
              </a:rPr>
              <a:t>The sole CRM solution provider that owns the entire technology stack, – from database and middleware to application user interface to hosting</a:t>
            </a:r>
          </a:p>
          <a:p>
            <a:r>
              <a:rPr lang="en-US" sz="1200" b="0" kern="1200" baseline="0" dirty="0" smtClean="0">
                <a:solidFill>
                  <a:schemeClr val="tx1"/>
                </a:solidFill>
                <a:latin typeface="Arial" charset="0"/>
                <a:ea typeface="+mn-ea"/>
                <a:cs typeface="+mn-cs"/>
              </a:rPr>
              <a:t>services – only Oracle offers a single vendor advantage in providing a seamless integration experience across Oracle CRM On Demand and the world’s leading</a:t>
            </a:r>
          </a:p>
          <a:p>
            <a:r>
              <a:rPr lang="en-US" sz="1200" b="0" kern="1200" baseline="0" dirty="0" smtClean="0">
                <a:solidFill>
                  <a:schemeClr val="tx1"/>
                </a:solidFill>
                <a:latin typeface="Arial" charset="0"/>
                <a:ea typeface="+mn-ea"/>
                <a:cs typeface="+mn-cs"/>
              </a:rPr>
              <a:t>applications:</a:t>
            </a:r>
          </a:p>
          <a:p>
            <a:endParaRPr lang="en-US" sz="1200" b="0" kern="1200" baseline="0" dirty="0" smtClean="0">
              <a:solidFill>
                <a:schemeClr val="tx1"/>
              </a:solidFill>
              <a:latin typeface="Arial" pitchFamily="34" charset="0"/>
              <a:ea typeface="+mn-ea"/>
              <a:cs typeface="+mn-cs"/>
            </a:endParaRPr>
          </a:p>
          <a:p>
            <a:r>
              <a:rPr lang="en-US" sz="1200" b="0" kern="1200" baseline="0" dirty="0" smtClean="0">
                <a:solidFill>
                  <a:schemeClr val="tx1"/>
                </a:solidFill>
                <a:latin typeface="Arial" charset="0"/>
                <a:ea typeface="+mn-ea"/>
                <a:cs typeface="+mn-cs"/>
              </a:rPr>
              <a:t>seamless front- and back-office user experience by connecting Oracle CRM On Demand with the Oracle E-Business Suite at the data, business</a:t>
            </a:r>
          </a:p>
          <a:p>
            <a:r>
              <a:rPr lang="en-US" sz="1200" b="0" kern="1200" baseline="0" dirty="0" smtClean="0">
                <a:solidFill>
                  <a:schemeClr val="tx1"/>
                </a:solidFill>
                <a:latin typeface="Arial" charset="0"/>
                <a:ea typeface="+mn-ea"/>
                <a:cs typeface="+mn-cs"/>
              </a:rPr>
              <a:t>process, and user interface levels. Leveraging the power of Oracle Fusion Middleware, this prebuilt solution combines the ease of use and rapid</a:t>
            </a:r>
          </a:p>
          <a:p>
            <a:r>
              <a:rPr lang="en-US" sz="1200" b="0" kern="1200" baseline="0" dirty="0" smtClean="0">
                <a:solidFill>
                  <a:schemeClr val="tx1"/>
                </a:solidFill>
                <a:latin typeface="Arial" charset="0"/>
                <a:ea typeface="+mn-ea"/>
                <a:cs typeface="+mn-cs"/>
              </a:rPr>
              <a:t>deployment capabilities of Oracle CRM On Demand with the power of the Oracle E-Business Suite, and can be further extended to meet the unique requirements</a:t>
            </a:r>
          </a:p>
          <a:p>
            <a:r>
              <a:rPr lang="en-US" sz="1200" b="0" kern="1200" baseline="0" dirty="0" smtClean="0">
                <a:solidFill>
                  <a:schemeClr val="tx1"/>
                </a:solidFill>
                <a:latin typeface="Arial" charset="0"/>
                <a:ea typeface="+mn-ea"/>
                <a:cs typeface="+mn-cs"/>
              </a:rPr>
              <a:t>of your organization</a:t>
            </a:r>
          </a:p>
          <a:p>
            <a:endParaRPr lang="en-US" sz="1200" b="0" kern="1200" baseline="0" dirty="0" smtClean="0">
              <a:solidFill>
                <a:schemeClr val="tx1"/>
              </a:solidFill>
              <a:latin typeface="Arial" charset="0"/>
              <a:ea typeface="+mn-ea"/>
              <a:cs typeface="+mn-cs"/>
            </a:endParaRPr>
          </a:p>
          <a:p>
            <a:r>
              <a:rPr lang="en-US" sz="1200" b="0" kern="1200" baseline="0" dirty="0" smtClean="0">
                <a:solidFill>
                  <a:schemeClr val="tx1"/>
                </a:solidFill>
                <a:latin typeface="Arial" charset="0"/>
                <a:ea typeface="+mn-ea"/>
                <a:cs typeface="+mn-cs"/>
              </a:rPr>
              <a:t>Standards Based, not Proprietary. With Oracle the customer can utilize standards based development languages such as Java, HTML, JavaScript, &amp; .NET.</a:t>
            </a:r>
          </a:p>
          <a:p>
            <a:endParaRPr lang="en-US" sz="1200" b="0" kern="1200" baseline="0" dirty="0" smtClean="0">
              <a:solidFill>
                <a:schemeClr val="tx1"/>
              </a:solidFill>
              <a:latin typeface="Arial" charset="0"/>
              <a:ea typeface="+mn-ea"/>
              <a:cs typeface="+mn-cs"/>
            </a:endParaRPr>
          </a:p>
          <a:p>
            <a:r>
              <a:rPr lang="en-US" sz="1200" b="0" kern="1200" baseline="0" dirty="0" smtClean="0">
                <a:solidFill>
                  <a:schemeClr val="tx1"/>
                </a:solidFill>
                <a:latin typeface="Arial" charset="0"/>
                <a:ea typeface="+mn-ea"/>
                <a:cs typeface="+mn-cs"/>
              </a:rPr>
              <a:t>Oracle’s CRM OD offering has been developed for Enterprise class customers with requirements around: scalability, security, open standards based development, and completeness of solution.</a:t>
            </a:r>
            <a:endParaRPr lang="en-US" sz="1000" b="0" dirty="0" smtClean="0">
              <a:latin typeface="Arial" pitchFamily="34" charset="0"/>
            </a:endParaRPr>
          </a:p>
          <a:p>
            <a:pPr eaLnBrk="1" hangingPunct="1"/>
            <a:endParaRPr lang="en-US" b="0" dirty="0" smtClean="0">
              <a:latin typeface="Arial" pitchFamily="34" charset="0"/>
            </a:endParaRPr>
          </a:p>
          <a:p>
            <a:pPr eaLnBrk="1" hangingPunct="1"/>
            <a:r>
              <a:rPr lang="en-US" b="0" dirty="0" smtClean="0">
                <a:latin typeface="Arial" pitchFamily="34" charset="0"/>
              </a:rPr>
              <a:t>Oracle’s applications strategy reflects our customers’ desire for both integrated and best-in-class solutions, and is built on two main pillars: Complete Solutions and Complete Choice.</a:t>
            </a:r>
          </a:p>
          <a:p>
            <a:pPr eaLnBrk="1" hangingPunct="1"/>
            <a:r>
              <a:rPr lang="en-US" dirty="0" smtClean="0">
                <a:latin typeface="Arial" pitchFamily="34" charset="0"/>
              </a:rPr>
              <a:t>Complete Solutions -- </a:t>
            </a:r>
            <a:r>
              <a:rPr lang="en-US" b="0" dirty="0" smtClean="0">
                <a:latin typeface="Arial" pitchFamily="34" charset="0"/>
              </a:rPr>
              <a:t>based on a complete and integrated product strategy. Oracle is redefining the IT market by completely engineering IT solutions at the factor so customers don’t have to. </a:t>
            </a:r>
          </a:p>
          <a:p>
            <a:pPr eaLnBrk="1" hangingPunct="1"/>
            <a:r>
              <a:rPr lang="en-US" dirty="0" smtClean="0">
                <a:latin typeface="Arial" pitchFamily="34" charset="0"/>
              </a:rPr>
              <a:t>Complete Choice </a:t>
            </a:r>
            <a:r>
              <a:rPr lang="en-US" b="0" dirty="0" smtClean="0">
                <a:latin typeface="Arial" pitchFamily="34" charset="0"/>
              </a:rPr>
              <a:t>-- based on an open, standards-based product strategy.  While customers want integrated solutions, they also want the option of plugging into other Oracle and non-Oracle solutions.  </a:t>
            </a:r>
          </a:p>
          <a:p>
            <a:endParaRPr lang="en-US" dirty="0"/>
          </a:p>
        </p:txBody>
      </p:sp>
      <p:sp>
        <p:nvSpPr>
          <p:cNvPr id="4" name="Slide Number Placeholder 3"/>
          <p:cNvSpPr>
            <a:spLocks noGrp="1"/>
          </p:cNvSpPr>
          <p:nvPr>
            <p:ph type="sldNum" sz="quarter" idx="10"/>
          </p:nvPr>
        </p:nvSpPr>
        <p:spPr/>
        <p:txBody>
          <a:bodyPr/>
          <a:lstStyle/>
          <a:p>
            <a:pPr>
              <a:defRPr/>
            </a:pPr>
            <a:fld id="{090BEC81-0E7F-4710-BD5D-25FF8F0F965E}" type="slidenum">
              <a:rPr lang="en-US" smtClean="0"/>
              <a:pPr>
                <a:defRPr/>
              </a:pPr>
              <a:t>57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Hosted model provides lower, predictable costs and rapid time to value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Enterprise grade </a:t>
            </a:r>
            <a:r>
              <a:rPr lang="en-US" dirty="0" err="1" smtClean="0"/>
              <a:t>SaaS</a:t>
            </a:r>
            <a:endParaRPr lang="en-US" dirty="0" smtClean="0"/>
          </a:p>
          <a:p>
            <a:pPr lvl="1" eaLnBrk="1" hangingPunct="1">
              <a:lnSpc>
                <a:spcPct val="80000"/>
              </a:lnSpc>
              <a:spcBef>
                <a:spcPct val="0"/>
              </a:spcBef>
              <a:buClr>
                <a:schemeClr val="accent1"/>
              </a:buClr>
              <a:buFontTx/>
              <a:buChar char="•"/>
            </a:pPr>
            <a:r>
              <a:rPr lang="en-US" sz="1200" kern="1200" baseline="0" dirty="0" smtClean="0">
                <a:solidFill>
                  <a:schemeClr val="tx1"/>
                </a:solidFill>
                <a:latin typeface="+mn-lt"/>
                <a:ea typeface="+mn-ea"/>
                <a:cs typeface="+mn-cs"/>
              </a:rPr>
              <a:t>delivered over the Web as a subscription service</a:t>
            </a:r>
            <a:endParaRPr lang="en-US" dirty="0" smtClean="0"/>
          </a:p>
          <a:p>
            <a:pPr lvl="1" eaLnBrk="1" hangingPunct="1">
              <a:lnSpc>
                <a:spcPct val="80000"/>
              </a:lnSpc>
              <a:spcBef>
                <a:spcPct val="0"/>
              </a:spcBef>
              <a:buClr>
                <a:schemeClr val="accent1"/>
              </a:buClr>
              <a:buFontTx/>
              <a:buChar char="•"/>
            </a:pPr>
            <a:r>
              <a:rPr lang="en-US" dirty="0" smtClean="0"/>
              <a:t>No upfront IT</a:t>
            </a:r>
            <a:r>
              <a:rPr lang="en-US" baseline="0" dirty="0" smtClean="0"/>
              <a:t> investment</a:t>
            </a:r>
            <a:r>
              <a:rPr lang="en-US" dirty="0" smtClean="0"/>
              <a:t> </a:t>
            </a:r>
          </a:p>
          <a:p>
            <a:pPr marL="457200" marR="0" lvl="1" indent="0" algn="l" defTabSz="914400" rtl="0" eaLnBrk="1" fontAlgn="auto" latinLnBrk="0" hangingPunct="1">
              <a:lnSpc>
                <a:spcPct val="80000"/>
              </a:lnSpc>
              <a:spcBef>
                <a:spcPct val="0"/>
              </a:spcBef>
              <a:spcAft>
                <a:spcPts val="0"/>
              </a:spcAft>
              <a:buClr>
                <a:schemeClr val="accent1"/>
              </a:buClr>
              <a:buSzTx/>
              <a:buFontTx/>
              <a:buChar char="•"/>
              <a:tabLst/>
              <a:defRPr/>
            </a:pPr>
            <a:r>
              <a:rPr lang="en-US" sz="1200" kern="1200" baseline="0" dirty="0" smtClean="0">
                <a:solidFill>
                  <a:schemeClr val="tx1"/>
                </a:solidFill>
                <a:latin typeface="+mn-lt"/>
                <a:ea typeface="+mn-ea"/>
                <a:cs typeface="+mn-cs"/>
              </a:rPr>
              <a:t>can be deployed quickly, easily - </a:t>
            </a:r>
            <a:r>
              <a:rPr lang="en-US" sz="1200" b="0" kern="0" dirty="0" smtClean="0">
                <a:solidFill>
                  <a:srgbClr val="000000"/>
                </a:solidFill>
                <a:latin typeface="Arial"/>
                <a:ea typeface="+mn-ea"/>
              </a:rPr>
              <a:t>Get started in weeks </a:t>
            </a:r>
            <a:r>
              <a:rPr lang="en-US" sz="1200" b="0" i="1" kern="0" dirty="0" smtClean="0">
                <a:solidFill>
                  <a:srgbClr val="000000"/>
                </a:solidFill>
                <a:latin typeface="Arial"/>
                <a:ea typeface="+mn-ea"/>
              </a:rPr>
              <a:t>and</a:t>
            </a:r>
            <a:r>
              <a:rPr lang="en-US" sz="1200" b="0" kern="0" dirty="0" smtClean="0">
                <a:solidFill>
                  <a:srgbClr val="000000"/>
                </a:solidFill>
                <a:latin typeface="Arial"/>
                <a:ea typeface="+mn-ea"/>
              </a:rPr>
              <a:t> scale to meet the most demanding requirements</a:t>
            </a:r>
            <a:endParaRPr lang="en-US" dirty="0" smtClean="0"/>
          </a:p>
          <a:p>
            <a:pPr lvl="1" eaLnBrk="1" hangingPunct="1">
              <a:lnSpc>
                <a:spcPct val="80000"/>
              </a:lnSpc>
              <a:spcBef>
                <a:spcPct val="0"/>
              </a:spcBef>
              <a:buClr>
                <a:schemeClr val="accent1"/>
              </a:buClr>
              <a:buFontTx/>
              <a:buChar char="•"/>
            </a:pPr>
            <a:r>
              <a:rPr lang="en-US" dirty="0" smtClean="0"/>
              <a:t>Don’t worry</a:t>
            </a:r>
            <a:r>
              <a:rPr lang="en-US" baseline="0" dirty="0" smtClean="0"/>
              <a:t> about changing from one version to the next</a:t>
            </a:r>
            <a:endParaRPr lang="en-US" sz="1200" kern="1200" baseline="0" dirty="0" smtClean="0">
              <a:solidFill>
                <a:schemeClr val="tx1"/>
              </a:solidFill>
              <a:latin typeface="+mn-lt"/>
              <a:ea typeface="+mn-ea"/>
              <a:cs typeface="+mn-cs"/>
            </a:endParaRPr>
          </a:p>
          <a:p>
            <a:endParaRPr lang="en-US" dirty="0" smtClean="0"/>
          </a:p>
          <a:p>
            <a:r>
              <a:rPr lang="en-US" b="1" dirty="0" smtClean="0"/>
              <a:t>Whether your needs are for Marketing, Sales, Service</a:t>
            </a:r>
            <a:r>
              <a:rPr lang="en-US" b="1" baseline="0" dirty="0" smtClean="0"/>
              <a:t> or all of the above. </a:t>
            </a:r>
            <a:endParaRPr lang="en-US" b="1" dirty="0"/>
          </a:p>
        </p:txBody>
      </p:sp>
      <p:sp>
        <p:nvSpPr>
          <p:cNvPr id="4" name="Slide Number Placeholder 3"/>
          <p:cNvSpPr>
            <a:spLocks noGrp="1"/>
          </p:cNvSpPr>
          <p:nvPr>
            <p:ph type="sldNum" sz="quarter" idx="10"/>
          </p:nvPr>
        </p:nvSpPr>
        <p:spPr/>
        <p:txBody>
          <a:bodyPr/>
          <a:lstStyle/>
          <a:p>
            <a:fld id="{8925D2ED-B74E-4D37-A062-1AB933D831D8}"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a:ln/>
        </p:spPr>
        <p:txBody>
          <a:bodyPr/>
          <a:lstStyle/>
          <a:p>
            <a:r>
              <a:rPr lang="en-US" sz="1200" b="0" dirty="0" smtClean="0">
                <a:latin typeface="Arial" pitchFamily="34" charset="0"/>
              </a:rPr>
              <a:t>Complete Choice:</a:t>
            </a:r>
          </a:p>
          <a:p>
            <a:r>
              <a:rPr lang="en-US" sz="1200" b="0" dirty="0" smtClean="0">
                <a:latin typeface="Arial" pitchFamily="34" charset="0"/>
              </a:rPr>
              <a:t>Our strategy of delivering best in class enterprise applications integrated to best of breed industry solutions and making that available on a common platform has been validated in the marketplace, which have voted with their budgets.  Oracle is now #1 in all of these areas</a:t>
            </a:r>
          </a:p>
          <a:p>
            <a:endParaRPr lang="en-US" sz="1200" b="0" dirty="0" smtClean="0">
              <a:latin typeface="Arial" pitchFamily="34" charset="0"/>
            </a:endParaRPr>
          </a:p>
          <a:p>
            <a:endParaRPr lang="en-US" b="0" dirty="0" smtClean="0">
              <a:latin typeface="Times"/>
            </a:endParaRPr>
          </a:p>
          <a:p>
            <a:r>
              <a:rPr lang="en-US" b="0" dirty="0" smtClean="0">
                <a:latin typeface="Times"/>
              </a:rPr>
              <a:t>We let you upgrade on your timeframe, by offering lifetime support, you can choose when and what to upgrade.   Our continued innovation in all our products, ensures that when you are ready, there will be new capabilities to continually improve your business.</a:t>
            </a:r>
          </a:p>
          <a:p>
            <a:endParaRPr lang="en-US" b="0" dirty="0" smtClean="0">
              <a:latin typeface="Times"/>
            </a:endParaRPr>
          </a:p>
          <a:p>
            <a:r>
              <a:rPr lang="en-US" b="0" dirty="0" smtClean="0">
                <a:latin typeface="Times"/>
              </a:rPr>
              <a:t>Our Applications are licensed in a way that offers you maximum choice. You can decide to implement one module, a product family – such as HCM or Financials or an entire suite – it’s up to you.  And we tools and pre-built integrations, to ensure that you have connected business processes across your enterprise.</a:t>
            </a:r>
          </a:p>
          <a:p>
            <a:endParaRPr lang="en-US" b="0" dirty="0" smtClean="0">
              <a:latin typeface="Times"/>
            </a:endParaRPr>
          </a:p>
          <a:p>
            <a:r>
              <a:rPr lang="en-US" b="0" dirty="0" smtClean="0">
                <a:latin typeface="Times"/>
              </a:rPr>
              <a:t>Finally, we offer you choice of deployment options – traditional on premise, public cloud, or private cloud – or a combination of the above for different aspects of your </a:t>
            </a:r>
            <a:r>
              <a:rPr lang="en-US" b="0" dirty="0" err="1" smtClean="0">
                <a:latin typeface="Times"/>
              </a:rPr>
              <a:t>busines</a:t>
            </a:r>
            <a:endParaRPr lang="en-US" dirty="0" smtClean="0">
              <a:latin typeface="Arial" pitchFamily="34" charset="0"/>
            </a:endParaRPr>
          </a:p>
          <a:p>
            <a:endParaRPr lang="en-US" dirty="0" smtClean="0"/>
          </a:p>
        </p:txBody>
      </p:sp>
      <p:sp>
        <p:nvSpPr>
          <p:cNvPr id="4" name="Slide Number Placeholder 3"/>
          <p:cNvSpPr>
            <a:spLocks noGrp="1"/>
          </p:cNvSpPr>
          <p:nvPr>
            <p:ph type="sldNum" sz="quarter" idx="5"/>
          </p:nvPr>
        </p:nvSpPr>
        <p:spPr/>
        <p:txBody>
          <a:bodyPr/>
          <a:lstStyle/>
          <a:p>
            <a:pPr>
              <a:defRPr/>
            </a:pPr>
            <a:fld id="{2D07B182-B80D-432C-A5AC-96BBEAE69B1C}" type="slidenum">
              <a:rPr lang="en-US" smtClean="0"/>
              <a:pPr>
                <a:defRPr/>
              </a:pPr>
              <a:t>58</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b="1" kern="1200" baseline="0" dirty="0" smtClean="0">
                <a:solidFill>
                  <a:schemeClr val="tx1"/>
                </a:solidFill>
                <a:latin typeface="Arial" charset="0"/>
                <a:ea typeface="+mn-ea"/>
                <a:cs typeface="+mn-cs"/>
              </a:rPr>
              <a:t>THE ORACLE ADVANTAGE</a:t>
            </a:r>
          </a:p>
          <a:p>
            <a:r>
              <a:rPr lang="en-US" sz="1200" b="0" kern="1200" baseline="0" dirty="0" smtClean="0">
                <a:solidFill>
                  <a:schemeClr val="tx1"/>
                </a:solidFill>
                <a:latin typeface="Arial" charset="0"/>
                <a:ea typeface="+mn-ea"/>
                <a:cs typeface="+mn-cs"/>
              </a:rPr>
              <a:t>As the world’s leading enterprise software provider, Oracle understands the requirements and challenges facing organizations looking to maximize value with</a:t>
            </a:r>
          </a:p>
          <a:p>
            <a:r>
              <a:rPr lang="en-US" sz="1200" b="0" kern="1200" baseline="0" dirty="0" smtClean="0">
                <a:solidFill>
                  <a:schemeClr val="tx1"/>
                </a:solidFill>
                <a:latin typeface="Arial" charset="0"/>
                <a:ea typeface="+mn-ea"/>
                <a:cs typeface="+mn-cs"/>
              </a:rPr>
              <a:t>existing software investments, as well as the challenges they face in integrating their applications.</a:t>
            </a:r>
          </a:p>
          <a:p>
            <a:endParaRPr lang="en-US" sz="1200" b="0" kern="1200" baseline="0" dirty="0" smtClean="0">
              <a:solidFill>
                <a:schemeClr val="tx1"/>
              </a:solidFill>
              <a:latin typeface="Arial" charset="0"/>
              <a:ea typeface="+mn-ea"/>
              <a:cs typeface="+mn-cs"/>
            </a:endParaRPr>
          </a:p>
          <a:p>
            <a:r>
              <a:rPr lang="en-US" sz="1200" b="0" kern="1200" baseline="0" dirty="0" smtClean="0">
                <a:solidFill>
                  <a:schemeClr val="tx1"/>
                </a:solidFill>
                <a:latin typeface="Arial" charset="0"/>
                <a:ea typeface="+mn-ea"/>
                <a:cs typeface="+mn-cs"/>
              </a:rPr>
              <a:t>Organizations expect their applications to interoperate as a virtual suite, regardless of whether the applications are provided by Oracle, another packaged vendor, or</a:t>
            </a:r>
          </a:p>
          <a:p>
            <a:r>
              <a:rPr lang="en-US" sz="1200" b="0" kern="1200" baseline="0" dirty="0" smtClean="0">
                <a:solidFill>
                  <a:schemeClr val="tx1"/>
                </a:solidFill>
                <a:latin typeface="Arial" charset="0"/>
                <a:ea typeface="+mn-ea"/>
                <a:cs typeface="+mn-cs"/>
              </a:rPr>
              <a:t>are custom-built. Oracle delivers on this expectation by providing an integration strategy that is standards-based, leveraging the Application Integration Architecture</a:t>
            </a:r>
          </a:p>
          <a:p>
            <a:r>
              <a:rPr lang="en-US" sz="1200" b="0" kern="1200" baseline="0" dirty="0" smtClean="0">
                <a:solidFill>
                  <a:schemeClr val="tx1"/>
                </a:solidFill>
                <a:latin typeface="Arial" charset="0"/>
                <a:ea typeface="+mn-ea"/>
                <a:cs typeface="+mn-cs"/>
              </a:rPr>
              <a:t>Framework. True interoperability requires complete integration of these applications at the data, user interface, and business process tiers.</a:t>
            </a:r>
          </a:p>
        </p:txBody>
      </p:sp>
      <p:sp>
        <p:nvSpPr>
          <p:cNvPr id="4" name="Slide Number Placeholder 3"/>
          <p:cNvSpPr>
            <a:spLocks noGrp="1"/>
          </p:cNvSpPr>
          <p:nvPr>
            <p:ph type="sldNum" sz="quarter" idx="10"/>
          </p:nvPr>
        </p:nvSpPr>
        <p:spPr/>
        <p:txBody>
          <a:bodyPr/>
          <a:lstStyle/>
          <a:p>
            <a:pPr>
              <a:defRPr/>
            </a:pPr>
            <a:fld id="{090BEC81-0E7F-4710-BD5D-25FF8F0F965E}" type="slidenum">
              <a:rPr lang="en-US" smtClean="0"/>
              <a:pPr>
                <a:defRPr/>
              </a:pPr>
              <a:t>59</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xfrm>
            <a:off x="686421" y="4344025"/>
            <a:ext cx="5485158" cy="4114488"/>
          </a:xfrm>
          <a:noFill/>
          <a:ln/>
        </p:spPr>
        <p:txBody>
          <a:bodyPr lIns="91430" tIns="45716" rIns="91430" bIns="45716"/>
          <a:lstStyle/>
          <a:p>
            <a:endParaRPr lang="en-US" smtClean="0">
              <a:latin typeface="Arial" pitchFamily="34" charset="0"/>
            </a:endParaRPr>
          </a:p>
        </p:txBody>
      </p:sp>
      <p:sp>
        <p:nvSpPr>
          <p:cNvPr id="90116" name="Slide Number Placeholder 3"/>
          <p:cNvSpPr txBox="1">
            <a:spLocks noGrp="1"/>
          </p:cNvSpPr>
          <p:nvPr/>
        </p:nvSpPr>
        <p:spPr bwMode="auto">
          <a:xfrm>
            <a:off x="3884027" y="8684926"/>
            <a:ext cx="2972421" cy="457513"/>
          </a:xfrm>
          <a:prstGeom prst="rect">
            <a:avLst/>
          </a:prstGeom>
          <a:noFill/>
          <a:ln w="9525">
            <a:noFill/>
            <a:miter lim="800000"/>
            <a:headEnd/>
            <a:tailEnd/>
          </a:ln>
        </p:spPr>
        <p:txBody>
          <a:bodyPr lIns="91430" tIns="45716" rIns="91430" bIns="45716" anchor="b"/>
          <a:lstStyle/>
          <a:p>
            <a:pPr algn="r"/>
            <a:fld id="{F91075BA-CF44-449C-8323-A101448FF1A1}" type="slidenum">
              <a:rPr lang="en-US" sz="1200"/>
              <a:pPr algn="r"/>
              <a:t>60</a:t>
            </a:fld>
            <a:endParaRPr lang="en-US" sz="1200"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62833C61-337F-47E1-9ADC-B2BDDB6FF240}" type="slidenum">
              <a:rPr lang="en-US" smtClean="0">
                <a:latin typeface="Arial" pitchFamily="34" charset="0"/>
                <a:cs typeface="Arial" pitchFamily="34" charset="0"/>
              </a:rPr>
              <a:pPr/>
              <a:t>61</a:t>
            </a:fld>
            <a:endParaRPr lang="en-US" smtClean="0">
              <a:latin typeface="Arial" pitchFamily="34" charset="0"/>
              <a:cs typeface="Arial" pitchFamily="34"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r>
              <a:rPr lang="en-US" u="sng" dirty="0" smtClean="0">
                <a:latin typeface="Arial" pitchFamily="34" charset="0"/>
                <a:cs typeface="Arial" pitchFamily="34" charset="0"/>
              </a:rPr>
              <a:t>Vertical industry editions:</a:t>
            </a:r>
            <a:endParaRPr lang="en-US" dirty="0" smtClean="0">
              <a:latin typeface="Arial" pitchFamily="34" charset="0"/>
              <a:cs typeface="Arial" pitchFamily="34" charset="0"/>
            </a:endParaRPr>
          </a:p>
          <a:p>
            <a:pPr eaLnBrk="1" hangingPunct="1">
              <a:buFont typeface="Arial" pitchFamily="34" charset="0"/>
              <a:buChar char="•"/>
            </a:pPr>
            <a:r>
              <a:rPr lang="en-US" dirty="0" smtClean="0">
                <a:latin typeface="Arial" pitchFamily="34" charset="0"/>
                <a:cs typeface="Arial" pitchFamily="34" charset="0"/>
              </a:rPr>
              <a:t>Semiconductor</a:t>
            </a:r>
          </a:p>
          <a:p>
            <a:pPr eaLnBrk="1" hangingPunct="1">
              <a:buFont typeface="Arial" pitchFamily="34" charset="0"/>
              <a:buChar char="•"/>
            </a:pPr>
            <a:r>
              <a:rPr lang="en-US" dirty="0" smtClean="0">
                <a:latin typeface="Arial" pitchFamily="34" charset="0"/>
                <a:cs typeface="Arial" pitchFamily="34" charset="0"/>
              </a:rPr>
              <a:t>Life Sciences</a:t>
            </a:r>
          </a:p>
          <a:p>
            <a:pPr eaLnBrk="1" hangingPunct="1">
              <a:buFont typeface="Arial" pitchFamily="34" charset="0"/>
              <a:buChar char="•"/>
            </a:pPr>
            <a:r>
              <a:rPr lang="en-US" dirty="0" smtClean="0">
                <a:latin typeface="Arial" pitchFamily="34" charset="0"/>
                <a:cs typeface="Arial" pitchFamily="34" charset="0"/>
              </a:rPr>
              <a:t>Finance</a:t>
            </a:r>
          </a:p>
          <a:p>
            <a:pPr eaLnBrk="1" hangingPunct="1">
              <a:buFont typeface="Arial" pitchFamily="34" charset="0"/>
              <a:buChar char="•"/>
            </a:pPr>
            <a:r>
              <a:rPr lang="en-US" dirty="0" smtClean="0">
                <a:latin typeface="Arial" pitchFamily="34" charset="0"/>
                <a:cs typeface="Arial" pitchFamily="34" charset="0"/>
              </a:rPr>
              <a:t>Hi-tech</a:t>
            </a:r>
          </a:p>
          <a:p>
            <a:pPr eaLnBrk="1" hangingPunct="1">
              <a:buFont typeface="Arial" pitchFamily="34" charset="0"/>
              <a:buChar char="•"/>
            </a:pPr>
            <a:r>
              <a:rPr lang="en-US" dirty="0" smtClean="0">
                <a:latin typeface="Arial" pitchFamily="34" charset="0"/>
                <a:cs typeface="Arial" pitchFamily="34" charset="0"/>
              </a:rPr>
              <a:t>Automotive</a:t>
            </a:r>
          </a:p>
          <a:p>
            <a:pPr eaLnBrk="1" hangingPunct="1">
              <a:buFont typeface="Arial" pitchFamily="34" charset="0"/>
              <a:buChar char="•"/>
            </a:pPr>
            <a:endParaRPr lang="en-US" dirty="0" smtClean="0">
              <a:latin typeface="Arial" pitchFamily="34" charset="0"/>
              <a:cs typeface="Arial"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7061DA94-AF7F-4BEF-ACE7-BB76BBA4ED0B}" type="slidenum">
              <a:rPr lang="en-US" smtClean="0"/>
              <a:pPr/>
              <a:t>62</a:t>
            </a:fld>
            <a:endParaRPr lang="en-US" smtClean="0"/>
          </a:p>
        </p:txBody>
      </p:sp>
      <p:sp>
        <p:nvSpPr>
          <p:cNvPr id="36867"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ln/>
        </p:spPr>
        <p:txBody>
          <a:bodyPr/>
          <a:lstStyle/>
          <a:p>
            <a:pPr marL="177790" indent="-177790">
              <a:spcAft>
                <a:spcPct val="25000"/>
              </a:spcAft>
              <a:buClr>
                <a:schemeClr val="tx2"/>
              </a:buClr>
              <a:buSzPct val="115000"/>
              <a:defRPr/>
            </a:pPr>
            <a:r>
              <a:rPr lang="en-US" dirty="0" smtClean="0">
                <a:solidFill>
                  <a:schemeClr val="accent1"/>
                </a:solidFill>
                <a:ea typeface="MS PGothic" pitchFamily="34" charset="-128"/>
              </a:rPr>
              <a:t>PIP customer - live</a:t>
            </a:r>
          </a:p>
          <a:p>
            <a:pPr marL="177790" indent="-177790">
              <a:spcAft>
                <a:spcPct val="25000"/>
              </a:spcAft>
              <a:buClr>
                <a:schemeClr val="tx2"/>
              </a:buClr>
              <a:buSzPct val="115000"/>
              <a:defRPr/>
            </a:pPr>
            <a:r>
              <a:rPr lang="en-US" dirty="0" smtClean="0">
                <a:solidFill>
                  <a:schemeClr val="accent1"/>
                </a:solidFill>
                <a:ea typeface="MS PGothic" pitchFamily="34" charset="-128"/>
              </a:rPr>
              <a:t>Company Overview</a:t>
            </a:r>
          </a:p>
          <a:p>
            <a:pPr marL="117468" indent="-117468">
              <a:buClr>
                <a:srgbClr val="FF0000"/>
              </a:buClr>
              <a:buFont typeface="Courier New" pitchFamily="49" charset="0"/>
              <a:buChar char="o"/>
              <a:defRPr/>
            </a:pPr>
            <a:r>
              <a:rPr lang="en-US" dirty="0" smtClean="0"/>
              <a:t>Leading provider of high-density compute servers</a:t>
            </a:r>
          </a:p>
          <a:p>
            <a:pPr marL="117468" indent="-117468">
              <a:buClr>
                <a:srgbClr val="FF0000"/>
              </a:buClr>
              <a:buFont typeface="Courier New" pitchFamily="49" charset="0"/>
              <a:buChar char="o"/>
              <a:defRPr/>
            </a:pPr>
            <a:r>
              <a:rPr lang="en-US" dirty="0" smtClean="0"/>
              <a:t>•Industry: High Technology</a:t>
            </a:r>
          </a:p>
          <a:p>
            <a:pPr marL="117468" indent="-117468">
              <a:buClr>
                <a:srgbClr val="FF0000"/>
              </a:buClr>
              <a:buFont typeface="Courier New" pitchFamily="49" charset="0"/>
              <a:buChar char="o"/>
              <a:defRPr/>
            </a:pPr>
            <a:r>
              <a:rPr lang="en-US" dirty="0" smtClean="0"/>
              <a:t>•Employees: 286  </a:t>
            </a:r>
          </a:p>
          <a:p>
            <a:pPr marL="117468" indent="-117468">
              <a:buClr>
                <a:srgbClr val="FF0000"/>
              </a:buClr>
              <a:buFont typeface="Courier New" pitchFamily="49" charset="0"/>
              <a:buChar char="o"/>
              <a:defRPr/>
            </a:pPr>
            <a:r>
              <a:rPr lang="en-US" dirty="0" smtClean="0"/>
              <a:t>•Revenue: US$360 million</a:t>
            </a:r>
          </a:p>
          <a:p>
            <a:pPr eaLnBrk="1" hangingPunct="1">
              <a:defRPr/>
            </a:pPr>
            <a:endParaRPr lang="en-US"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21AFA4-A4C8-4CB0-86C9-44D70F4AAC5A}" type="slidenum">
              <a:rPr lang="en-US"/>
              <a:pPr/>
              <a:t>63</a:t>
            </a:fld>
            <a:endParaRPr lang="en-US"/>
          </a:p>
        </p:txBody>
      </p:sp>
      <p:sp>
        <p:nvSpPr>
          <p:cNvPr id="578562" name="Rectangle 1026"/>
          <p:cNvSpPr>
            <a:spLocks noGrp="1" noRot="1" noChangeAspect="1" noChangeArrowheads="1" noTextEdit="1"/>
          </p:cNvSpPr>
          <p:nvPr>
            <p:ph type="sldImg"/>
          </p:nvPr>
        </p:nvSpPr>
        <p:spPr>
          <a:ln/>
        </p:spPr>
      </p:sp>
      <p:sp>
        <p:nvSpPr>
          <p:cNvPr id="578563"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6E1299AE-ADD8-4212-9571-76A73C81677F}" type="slidenum">
              <a:rPr lang="en-US" smtClean="0">
                <a:solidFill>
                  <a:srgbClr val="000000"/>
                </a:solidFill>
              </a:rPr>
              <a:pPr/>
              <a:t>65</a:t>
            </a:fld>
            <a:endParaRPr lang="en-US" smtClean="0">
              <a:solidFill>
                <a:srgbClr val="000000"/>
              </a:solidFill>
            </a:endParaRPr>
          </a:p>
        </p:txBody>
      </p:sp>
      <p:sp>
        <p:nvSpPr>
          <p:cNvPr id="80899" name="Rectangle 7"/>
          <p:cNvSpPr txBox="1">
            <a:spLocks noGrp="1" noChangeArrowheads="1"/>
          </p:cNvSpPr>
          <p:nvPr/>
        </p:nvSpPr>
        <p:spPr bwMode="auto">
          <a:xfrm>
            <a:off x="3880921" y="8688049"/>
            <a:ext cx="2977080" cy="455951"/>
          </a:xfrm>
          <a:prstGeom prst="rect">
            <a:avLst/>
          </a:prstGeom>
          <a:noFill/>
          <a:ln w="9525">
            <a:noFill/>
            <a:miter lim="800000"/>
            <a:headEnd/>
            <a:tailEnd/>
          </a:ln>
        </p:spPr>
        <p:txBody>
          <a:bodyPr lIns="86071" tIns="43037" rIns="86071" bIns="43037" anchor="b"/>
          <a:lstStyle/>
          <a:p>
            <a:pPr algn="r" defTabSz="855240">
              <a:spcBef>
                <a:spcPct val="50000"/>
              </a:spcBef>
            </a:pPr>
            <a:fld id="{DB4E92CF-C355-44AF-A9C6-D8F1122003F3}" type="slidenum">
              <a:rPr lang="en-US" sz="1300">
                <a:latin typeface="Times" pitchFamily="18" charset="0"/>
                <a:ea typeface="Arial Unicode MS" pitchFamily="34" charset="-128"/>
                <a:cs typeface="Arial Unicode MS" pitchFamily="34" charset="-128"/>
              </a:rPr>
              <a:pPr algn="r" defTabSz="855240">
                <a:spcBef>
                  <a:spcPct val="50000"/>
                </a:spcBef>
              </a:pPr>
              <a:t>65</a:t>
            </a:fld>
            <a:endParaRPr lang="en-US" sz="1300" dirty="0">
              <a:latin typeface="Times" pitchFamily="18" charset="0"/>
              <a:ea typeface="Arial Unicode MS" pitchFamily="34" charset="-128"/>
              <a:cs typeface="Arial Unicode MS" pitchFamily="34" charset="-128"/>
            </a:endParaRPr>
          </a:p>
        </p:txBody>
      </p:sp>
      <p:sp>
        <p:nvSpPr>
          <p:cNvPr id="80900" name="Text Box 2"/>
          <p:cNvSpPr txBox="1">
            <a:spLocks noChangeArrowheads="1"/>
          </p:cNvSpPr>
          <p:nvPr/>
        </p:nvSpPr>
        <p:spPr bwMode="auto">
          <a:xfrm>
            <a:off x="1200461" y="729210"/>
            <a:ext cx="4733511" cy="3489897"/>
          </a:xfrm>
          <a:prstGeom prst="rect">
            <a:avLst/>
          </a:prstGeom>
          <a:solidFill>
            <a:srgbClr val="FFFFFF"/>
          </a:solidFill>
          <a:ln w="9525">
            <a:solidFill>
              <a:srgbClr val="000000"/>
            </a:solidFill>
            <a:miter lim="800000"/>
            <a:headEnd/>
            <a:tailEnd/>
          </a:ln>
        </p:spPr>
        <p:txBody>
          <a:bodyPr wrap="none" lIns="86071" tIns="43037" rIns="86071" bIns="43037" anchor="ctr"/>
          <a:lstStyle/>
          <a:p>
            <a:pPr defTabSz="855240">
              <a:lnSpc>
                <a:spcPct val="90000"/>
              </a:lnSpc>
              <a:spcBef>
                <a:spcPct val="50000"/>
              </a:spcBef>
              <a:buClr>
                <a:srgbClr val="00CC99"/>
              </a:buClr>
            </a:pPr>
            <a:endParaRPr lang="en-GB" sz="1900" dirty="0">
              <a:ea typeface="Arial Unicode MS" pitchFamily="34" charset="-128"/>
              <a:cs typeface="Arial Unicode MS" pitchFamily="34" charset="-128"/>
            </a:endParaRPr>
          </a:p>
        </p:txBody>
      </p:sp>
      <p:sp>
        <p:nvSpPr>
          <p:cNvPr id="80901" name="Rectangle 3"/>
          <p:cNvSpPr>
            <a:spLocks noGrp="1" noChangeArrowheads="1"/>
          </p:cNvSpPr>
          <p:nvPr>
            <p:ph type="body"/>
          </p:nvPr>
        </p:nvSpPr>
        <p:spPr>
          <a:xfrm>
            <a:off x="916264" y="4345587"/>
            <a:ext cx="5022367" cy="4122295"/>
          </a:xfrm>
          <a:solidFill>
            <a:srgbClr val="FFFFFF"/>
          </a:solidFill>
          <a:ln w="9360">
            <a:solidFill>
              <a:srgbClr val="000000"/>
            </a:solidFill>
          </a:ln>
        </p:spPr>
        <p:txBody>
          <a:bodyPr wrap="none" lIns="86071" tIns="43037" rIns="86071" bIns="43037" anchor="ctr"/>
          <a:lstStyle/>
          <a:p>
            <a:pPr eaLnBrk="1" hangingPunct="1"/>
            <a:endParaRPr lang="en-GB" smtClean="0">
              <a:latin typeface="Times" pitchFamily="18"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F3162481-0C6F-4036-AD92-06FC7D83F29D}" type="slidenum">
              <a:rPr lang="en-US" smtClean="0"/>
              <a:pPr/>
              <a:t>66</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095C980C-6B2B-41AD-A475-C2C9BD2A7D05}" type="slidenum">
              <a:rPr lang="en-US"/>
              <a:pPr/>
              <a:t>67</a:t>
            </a:fld>
            <a:endParaRPr lang="en-US"/>
          </a:p>
        </p:txBody>
      </p:sp>
      <p:sp>
        <p:nvSpPr>
          <p:cNvPr id="55299" name="Rectangle 2"/>
          <p:cNvSpPr>
            <a:spLocks noGrp="1" noRot="1" noChangeAspect="1" noChangeArrowheads="1" noTextEdit="1"/>
          </p:cNvSpPr>
          <p:nvPr>
            <p:ph type="sldImg"/>
          </p:nvPr>
        </p:nvSpPr>
        <p:spPr>
          <a:xfrm>
            <a:off x="1144588" y="685800"/>
            <a:ext cx="4572000" cy="3429000"/>
          </a:xfrm>
          <a:ln/>
        </p:spPr>
      </p:sp>
      <p:sp>
        <p:nvSpPr>
          <p:cNvPr id="55300" name="Rectangle 3"/>
          <p:cNvSpPr>
            <a:spLocks noGrp="1" noChangeArrowheads="1"/>
          </p:cNvSpPr>
          <p:nvPr>
            <p:ph type="body" idx="1"/>
          </p:nvPr>
        </p:nvSpPr>
        <p:spPr>
          <a:xfrm>
            <a:off x="914711" y="4344025"/>
            <a:ext cx="5028579" cy="4114488"/>
          </a:xfrm>
          <a:noFill/>
          <a:ln/>
        </p:spPr>
        <p:txBody>
          <a:bodyPr lIns="89717" tIns="44858" rIns="89717" bIns="44858"/>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u="sng" dirty="0" smtClean="0"/>
              <a:t>AIA delivers adaptable business processes that can change as your business changes</a:t>
            </a:r>
            <a:endParaRPr lang="en-US" sz="1200" u="sng" dirty="0" smtClean="0"/>
          </a:p>
          <a:p>
            <a:pPr algn="l">
              <a:buFont typeface="Wingdings" pitchFamily="2" charset="2"/>
              <a:buChar char="ü"/>
            </a:pPr>
            <a:r>
              <a:rPr lang="en-US" sz="1200" dirty="0" smtClean="0"/>
              <a:t>Based On A </a:t>
            </a:r>
            <a:r>
              <a:rPr lang="en-US" sz="1200" b="1" dirty="0" smtClean="0"/>
              <a:t>Common Data Model</a:t>
            </a:r>
          </a:p>
          <a:p>
            <a:pPr algn="l">
              <a:buFont typeface="Wingdings" pitchFamily="2" charset="2"/>
              <a:buChar char="ü"/>
            </a:pPr>
            <a:r>
              <a:rPr lang="en-US" sz="1200" b="1" dirty="0" smtClean="0"/>
              <a:t>Extensible</a:t>
            </a:r>
            <a:r>
              <a:rPr lang="en-US" sz="1200" dirty="0" smtClean="0"/>
              <a:t>,</a:t>
            </a:r>
            <a:r>
              <a:rPr lang="en-US" sz="1200" b="1" dirty="0" smtClean="0"/>
              <a:t> Repeatable</a:t>
            </a:r>
            <a:r>
              <a:rPr lang="en-US" sz="1200" dirty="0" smtClean="0"/>
              <a:t>, and </a:t>
            </a:r>
            <a:r>
              <a:rPr lang="en-US" sz="1200" b="1" dirty="0" smtClean="0"/>
              <a:t>Sustainable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BPEL enables organizations to not only quickly assemble a set of Discrete services into an end-to-end process flow but also to rapidly modify processes as business conditions change.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dirty="0" smtClean="0"/>
              <a:t>AIA is a cost effective and risk mitigating solution to integration requirements</a:t>
            </a:r>
          </a:p>
          <a:p>
            <a:pPr>
              <a:buNone/>
            </a:pPr>
            <a:r>
              <a:rPr lang="en-US" sz="1200" dirty="0" smtClean="0"/>
              <a:t>Reduce your integration cost and risk</a:t>
            </a:r>
          </a:p>
          <a:p>
            <a:pPr>
              <a:buNone/>
            </a:pPr>
            <a:r>
              <a:rPr lang="en-US" sz="1200" dirty="0" smtClean="0"/>
              <a:t>	- stop rebuilding integrations with every new application and release</a:t>
            </a:r>
          </a:p>
          <a:p>
            <a:pPr>
              <a:buNone/>
            </a:pPr>
            <a:r>
              <a:rPr lang="en-US" sz="1200" dirty="0" smtClean="0"/>
              <a:t> 	 - focus on core competencies not integration</a:t>
            </a:r>
          </a:p>
          <a:p>
            <a:pPr>
              <a:buNone/>
            </a:pPr>
            <a:endParaRPr lang="en-US" sz="1200" dirty="0" smtClean="0"/>
          </a:p>
          <a:p>
            <a:pPr>
              <a:buNone/>
            </a:pPr>
            <a:endParaRPr lang="en-US" sz="1200" dirty="0" smtClean="0"/>
          </a:p>
          <a:p>
            <a:pPr eaLnBrk="1" hangingPunct="1"/>
            <a:endParaRPr lang="en-US" dirty="0" smtClean="0"/>
          </a:p>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a:noFill/>
          <a:ln/>
        </p:spPr>
        <p:txBody>
          <a:bodyPr/>
          <a:lstStyle/>
          <a:p>
            <a:pPr marL="224857" indent="-224857">
              <a:spcBef>
                <a:spcPct val="20000"/>
              </a:spcBef>
              <a:buClr>
                <a:srgbClr val="FF0000"/>
              </a:buClr>
              <a:defRPr/>
            </a:pPr>
            <a:r>
              <a:rPr lang="en-US" sz="1000" kern="0" dirty="0" smtClean="0">
                <a:solidFill>
                  <a:srgbClr val="000000"/>
                </a:solidFill>
                <a:latin typeface="Arial"/>
              </a:rPr>
              <a:t>These tools empower you to target the most lucrative opportunities, focusing on those leads and opportunities you’re most likely to win.</a:t>
            </a:r>
          </a:p>
          <a:p>
            <a:pPr marL="224857" indent="-224857">
              <a:spcBef>
                <a:spcPct val="20000"/>
              </a:spcBef>
              <a:buClr>
                <a:srgbClr val="FF0000"/>
              </a:buClr>
              <a:defRPr/>
            </a:pPr>
            <a:r>
              <a:rPr lang="en-US" sz="1000" kern="0" dirty="0" smtClean="0">
                <a:solidFill>
                  <a:srgbClr val="000000"/>
                </a:solidFill>
                <a:latin typeface="Arial"/>
              </a:rPr>
              <a:t>You’re able to establish and measure corporate &amp; divisional objectives, comparing trends over time</a:t>
            </a:r>
          </a:p>
          <a:p>
            <a:pPr marL="224857" indent="-224857">
              <a:spcBef>
                <a:spcPct val="20000"/>
              </a:spcBef>
              <a:buClr>
                <a:srgbClr val="FF0000"/>
              </a:buClr>
              <a:defRPr/>
            </a:pPr>
            <a:r>
              <a:rPr lang="en-US" sz="1000" kern="0" dirty="0" smtClean="0">
                <a:solidFill>
                  <a:srgbClr val="000000"/>
                </a:solidFill>
                <a:latin typeface="Arial"/>
              </a:rPr>
              <a:t>At the end of the day, these capabilities ensure your users get rapid access to the critical information that they need</a:t>
            </a:r>
          </a:p>
          <a:p>
            <a:pPr marL="224857" indent="-224857">
              <a:spcBef>
                <a:spcPct val="20000"/>
              </a:spcBef>
              <a:buClr>
                <a:srgbClr val="FF0000"/>
              </a:buClr>
              <a:defRPr/>
            </a:pPr>
            <a:endParaRPr lang="en-US" sz="1000" kern="0" dirty="0" smtClean="0">
              <a:solidFill>
                <a:srgbClr val="000000"/>
              </a:solidFill>
              <a:latin typeface="Arial"/>
            </a:endParaRPr>
          </a:p>
          <a:p>
            <a:pPr lvl="1" eaLnBrk="1" hangingPunct="1"/>
            <a:r>
              <a:rPr lang="en-US" dirty="0" smtClean="0"/>
              <a:t>Act on insight immediately</a:t>
            </a:r>
          </a:p>
          <a:p>
            <a:pPr lvl="1" eaLnBrk="1" hangingPunct="1"/>
            <a:r>
              <a:rPr lang="en-US" dirty="0" smtClean="0"/>
              <a:t>Grow revenue (and commissions)</a:t>
            </a:r>
          </a:p>
          <a:p>
            <a:pPr lvl="1" eaLnBrk="1" hangingPunct="1"/>
            <a:r>
              <a:rPr lang="en-US" dirty="0" smtClean="0"/>
              <a:t>Align everyone with trusted information</a:t>
            </a:r>
          </a:p>
          <a:p>
            <a:endParaRPr lang="en-US" dirty="0" smtClean="0"/>
          </a:p>
        </p:txBody>
      </p:sp>
      <p:sp>
        <p:nvSpPr>
          <p:cNvPr id="4" name="Slide Number Placeholder 3"/>
          <p:cNvSpPr>
            <a:spLocks noGrp="1"/>
          </p:cNvSpPr>
          <p:nvPr>
            <p:ph type="sldNum" sz="quarter" idx="5"/>
          </p:nvPr>
        </p:nvSpPr>
        <p:spPr/>
        <p:txBody>
          <a:bodyPr/>
          <a:lstStyle/>
          <a:p>
            <a:pPr>
              <a:defRPr/>
            </a:pPr>
            <a:fld id="{A2BBCC84-BF4B-43AB-AF76-DAE97D95F53D}" type="slidenum">
              <a:rPr lang="en-US" smtClean="0"/>
              <a:pPr>
                <a:defRPr/>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Strong analytics capabilities provide actionable insight to business trends and pipeline visibility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Robust pre-built analytics data warehouse for true historical data analysis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Leverage world-class Oracle technology</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pPr>
              <a:buFont typeface="Arial" pitchFamily="34" charset="0"/>
              <a:buChar char="•"/>
            </a:pPr>
            <a:r>
              <a:rPr lang="en-US" dirty="0" smtClean="0"/>
              <a:t>    Drive objectives by comparing trends over time</a:t>
            </a:r>
          </a:p>
          <a:p>
            <a:pPr>
              <a:buFont typeface="Arial" pitchFamily="34" charset="0"/>
              <a:buChar char="•"/>
            </a:pPr>
            <a:r>
              <a:rPr lang="en-US" dirty="0" smtClean="0"/>
              <a:t>    Prompt informed actions with interactive dashboards</a:t>
            </a:r>
          </a:p>
          <a:p>
            <a:pPr>
              <a:buFont typeface="Arial" pitchFamily="34" charset="0"/>
              <a:buChar char="•"/>
            </a:pPr>
            <a:r>
              <a:rPr lang="en-US" baseline="0" dirty="0" smtClean="0"/>
              <a:t>    </a:t>
            </a:r>
            <a:r>
              <a:rPr lang="en-US" dirty="0" smtClean="0"/>
              <a:t>Leverage the industry’s only on demand solution with this capability</a:t>
            </a:r>
          </a:p>
          <a:p>
            <a:pPr marL="227013" indent="-227013" algn="l">
              <a:lnSpc>
                <a:spcPct val="100000"/>
              </a:lnSpc>
              <a:spcBef>
                <a:spcPct val="20000"/>
              </a:spcBef>
              <a:buClr>
                <a:srgbClr val="FF0000"/>
              </a:buClr>
              <a:buFont typeface="Arial" pitchFamily="34" charset="0"/>
              <a:buChar char="•"/>
              <a:defRPr/>
            </a:pPr>
            <a:r>
              <a:rPr lang="en-US" sz="1200" b="0" kern="0" dirty="0" smtClean="0">
                <a:solidFill>
                  <a:srgbClr val="000000"/>
                </a:solidFill>
                <a:latin typeface="Arial"/>
                <a:ea typeface="+mn-ea"/>
              </a:rPr>
              <a:t>Quickly access and share more than 40 prebuilt reports and dashboards</a:t>
            </a:r>
          </a:p>
          <a:p>
            <a:pPr marL="227013" indent="-227013" algn="l">
              <a:lnSpc>
                <a:spcPct val="100000"/>
              </a:lnSpc>
              <a:spcBef>
                <a:spcPct val="20000"/>
              </a:spcBef>
              <a:buClr>
                <a:srgbClr val="FF0000"/>
              </a:buClr>
              <a:buFont typeface="Times"/>
              <a:buChar char="•"/>
              <a:defRPr/>
            </a:pPr>
            <a:r>
              <a:rPr lang="en-US" sz="1200" b="0" kern="0" dirty="0" smtClean="0">
                <a:solidFill>
                  <a:srgbClr val="000000"/>
                </a:solidFill>
                <a:latin typeface="Arial"/>
                <a:ea typeface="+mn-ea"/>
              </a:rPr>
              <a:t>Showcase dashboards across CRM On Demand tab homepages</a:t>
            </a:r>
          </a:p>
          <a:p>
            <a:pPr marL="227013" indent="-227013" algn="l">
              <a:lnSpc>
                <a:spcPct val="100000"/>
              </a:lnSpc>
              <a:spcBef>
                <a:spcPct val="20000"/>
              </a:spcBef>
              <a:buClr>
                <a:srgbClr val="FF0000"/>
              </a:buClr>
              <a:buFont typeface="Times"/>
              <a:buChar char="•"/>
              <a:defRPr/>
            </a:pPr>
            <a:r>
              <a:rPr lang="en-US" sz="1200" b="0" kern="0" dirty="0" smtClean="0">
                <a:solidFill>
                  <a:srgbClr val="000000"/>
                </a:solidFill>
                <a:latin typeface="Arial"/>
                <a:ea typeface="+mn-ea"/>
              </a:rPr>
              <a:t>Easily drilldown into report and dashboard data for key insights</a:t>
            </a:r>
          </a:p>
          <a:p>
            <a:pPr marL="227013" indent="-227013" algn="l">
              <a:lnSpc>
                <a:spcPct val="100000"/>
              </a:lnSpc>
              <a:spcBef>
                <a:spcPct val="20000"/>
              </a:spcBef>
              <a:buClr>
                <a:srgbClr val="FF0000"/>
              </a:buClr>
              <a:buFont typeface="Times"/>
              <a:buChar char="•"/>
              <a:defRPr/>
            </a:pPr>
            <a:endParaRPr lang="en-US" sz="1200" b="0" kern="0" dirty="0" smtClean="0">
              <a:solidFill>
                <a:srgbClr val="000000"/>
              </a:solidFill>
              <a:latin typeface="Arial"/>
              <a:ea typeface="+mn-ea"/>
            </a:endParaRPr>
          </a:p>
          <a:p>
            <a:pPr marL="119063" indent="-119063" algn="l">
              <a:lnSpc>
                <a:spcPct val="100000"/>
              </a:lnSpc>
              <a:spcBef>
                <a:spcPct val="40000"/>
              </a:spcBef>
              <a:buClrTx/>
              <a:buSzPct val="85000"/>
              <a:buFont typeface="Times" pitchFamily="18" charset="0"/>
              <a:buChar char="•"/>
              <a:defRPr/>
            </a:pPr>
            <a:r>
              <a:rPr lang="en-US" sz="1600" dirty="0" smtClean="0">
                <a:latin typeface="Arial" charset="0"/>
              </a:rPr>
              <a:t>Act on Insight Immediately </a:t>
            </a:r>
            <a:r>
              <a:rPr lang="en-US" sz="1600" dirty="0" smtClean="0">
                <a:solidFill>
                  <a:schemeClr val="accent1"/>
                </a:solidFill>
                <a:latin typeface="Arial" charset="0"/>
              </a:rPr>
              <a:t>with Real Time &amp; Historical Analytics</a:t>
            </a:r>
            <a:r>
              <a:rPr lang="en-US" sz="1600" dirty="0" smtClean="0">
                <a:latin typeface="Arial" charset="0"/>
              </a:rPr>
              <a:t> </a:t>
            </a:r>
          </a:p>
          <a:p>
            <a:pPr marL="119063" indent="-119063" algn="l">
              <a:lnSpc>
                <a:spcPct val="100000"/>
              </a:lnSpc>
              <a:spcBef>
                <a:spcPct val="40000"/>
              </a:spcBef>
              <a:buClrTx/>
              <a:buSzPct val="85000"/>
              <a:buFont typeface="Times" pitchFamily="18" charset="0"/>
              <a:buChar char="•"/>
              <a:defRPr/>
            </a:pPr>
            <a:r>
              <a:rPr lang="en-US" sz="1600" dirty="0" smtClean="0">
                <a:latin typeface="Arial" charset="0"/>
              </a:rPr>
              <a:t>Align Everyone with Trusted Information</a:t>
            </a:r>
            <a:r>
              <a:rPr lang="en-US" sz="1600" baseline="0" dirty="0" smtClean="0">
                <a:latin typeface="Arial" charset="0"/>
              </a:rPr>
              <a:t> </a:t>
            </a:r>
            <a:r>
              <a:rPr lang="en-US" sz="1600" dirty="0" smtClean="0">
                <a:solidFill>
                  <a:schemeClr val="accent1"/>
                </a:solidFill>
                <a:latin typeface="Arial" charset="0"/>
              </a:rPr>
              <a:t>with Reports</a:t>
            </a:r>
          </a:p>
          <a:p>
            <a:pPr marL="227013" indent="-227013" algn="l">
              <a:lnSpc>
                <a:spcPct val="100000"/>
              </a:lnSpc>
              <a:spcBef>
                <a:spcPct val="20000"/>
              </a:spcBef>
              <a:buClr>
                <a:srgbClr val="FF0000"/>
              </a:buClr>
              <a:buFont typeface="Times"/>
              <a:buChar char="•"/>
              <a:defRPr/>
            </a:pPr>
            <a:endParaRPr lang="en-US" sz="1200" b="0" kern="0" dirty="0" smtClean="0">
              <a:solidFill>
                <a:srgbClr val="000000"/>
              </a:solidFill>
              <a:latin typeface="Arial"/>
              <a:ea typeface="+mn-ea"/>
            </a:endParaRPr>
          </a:p>
          <a:p>
            <a:endParaRPr lang="en-US" dirty="0"/>
          </a:p>
        </p:txBody>
      </p:sp>
      <p:sp>
        <p:nvSpPr>
          <p:cNvPr id="4" name="Slide Number Placeholder 3"/>
          <p:cNvSpPr>
            <a:spLocks noGrp="1"/>
          </p:cNvSpPr>
          <p:nvPr>
            <p:ph type="sldNum" sz="quarter" idx="10"/>
          </p:nvPr>
        </p:nvSpPr>
        <p:spPr/>
        <p:txBody>
          <a:bodyPr/>
          <a:lstStyle/>
          <a:p>
            <a:fld id="{8925D2ED-B74E-4D37-A062-1AB933D831D8}"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Reports are clickable … click into them to see what </a:t>
            </a:r>
            <a:r>
              <a:rPr lang="en-US" baseline="0" dirty="0" smtClean="0"/>
              <a:t> is generating t he data</a:t>
            </a:r>
            <a:endParaRPr lang="en-US" dirty="0"/>
          </a:p>
        </p:txBody>
      </p:sp>
      <p:sp>
        <p:nvSpPr>
          <p:cNvPr id="4" name="Slide Number Placeholder 3"/>
          <p:cNvSpPr>
            <a:spLocks noGrp="1"/>
          </p:cNvSpPr>
          <p:nvPr>
            <p:ph type="sldNum" sz="quarter" idx="10"/>
          </p:nvPr>
        </p:nvSpPr>
        <p:spPr/>
        <p:txBody>
          <a:bodyPr/>
          <a:lstStyle/>
          <a:p>
            <a:fld id="{8925D2ED-B74E-4D37-A062-1AB933D831D8}"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best part is</a:t>
            </a:r>
            <a:r>
              <a:rPr lang="en-US" baseline="0" dirty="0" smtClean="0"/>
              <a:t> reporting is simple. CRM OD has 50 pre built reports so you can easily look at what you need. </a:t>
            </a:r>
          </a:p>
          <a:p>
            <a:endParaRPr lang="en-US" baseline="0" dirty="0" smtClean="0"/>
          </a:p>
          <a:p>
            <a:r>
              <a:rPr lang="en-US" baseline="0" dirty="0" smtClean="0"/>
              <a:t>Look at each and </a:t>
            </a:r>
            <a:r>
              <a:rPr lang="en-US" baseline="0" dirty="0" err="1" smtClean="0"/>
              <a:t>didvide</a:t>
            </a:r>
            <a:r>
              <a:rPr lang="en-US" baseline="0" dirty="0" smtClean="0"/>
              <a:t> further by breaking info down by industry, size, sales rep, etc. </a:t>
            </a:r>
            <a:endParaRPr lang="en-US" dirty="0"/>
          </a:p>
        </p:txBody>
      </p:sp>
      <p:sp>
        <p:nvSpPr>
          <p:cNvPr id="4" name="Slide Number Placeholder 3"/>
          <p:cNvSpPr>
            <a:spLocks noGrp="1"/>
          </p:cNvSpPr>
          <p:nvPr>
            <p:ph type="sldNum" sz="quarter" idx="10"/>
          </p:nvPr>
        </p:nvSpPr>
        <p:spPr/>
        <p:txBody>
          <a:bodyPr/>
          <a:lstStyle/>
          <a:p>
            <a:fld id="{8925D2ED-B74E-4D37-A062-1AB933D831D8}"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62215" name="Rectangle 71"/>
          <p:cNvSpPr>
            <a:spLocks noChangeArrowheads="1"/>
          </p:cNvSpPr>
          <p:nvPr userDrawn="1"/>
        </p:nvSpPr>
        <p:spPr bwMode="auto">
          <a:xfrm>
            <a:off x="914400" y="914400"/>
            <a:ext cx="2824163" cy="2824163"/>
          </a:xfrm>
          <a:prstGeom prst="rect">
            <a:avLst/>
          </a:prstGeom>
          <a:solidFill>
            <a:srgbClr val="ADADAD"/>
          </a:solidFill>
          <a:ln w="12700">
            <a:noFill/>
            <a:miter lim="800000"/>
            <a:headEnd/>
            <a:tailEnd/>
          </a:ln>
          <a:effectLst/>
        </p:spPr>
        <p:txBody>
          <a:bodyPr wrap="none" anchor="ctr" anchorCtr="1"/>
          <a:lstStyle/>
          <a:p>
            <a:pPr eaLnBrk="0" hangingPunct="0">
              <a:lnSpc>
                <a:spcPct val="100000"/>
              </a:lnSpc>
              <a:spcBef>
                <a:spcPct val="0"/>
              </a:spcBef>
              <a:buClrTx/>
            </a:pPr>
            <a:r>
              <a:rPr lang="en-US" sz="1400">
                <a:solidFill>
                  <a:srgbClr val="000000"/>
                </a:solidFill>
              </a:rPr>
              <a:t>&lt;Insert Picture Here&gt;</a:t>
            </a:r>
          </a:p>
        </p:txBody>
      </p:sp>
      <p:pic>
        <p:nvPicPr>
          <p:cNvPr id="262218" name="Picture 74" descr="Tall Red"/>
          <p:cNvPicPr>
            <a:picLocks noChangeAspect="1" noChangeArrowheads="1"/>
          </p:cNvPicPr>
          <p:nvPr userDrawn="1"/>
        </p:nvPicPr>
        <p:blipFill>
          <a:blip r:embed="rId2" cstate="print"/>
          <a:srcRect/>
          <a:stretch>
            <a:fillRect/>
          </a:stretch>
        </p:blipFill>
        <p:spPr bwMode="auto">
          <a:xfrm>
            <a:off x="0" y="914400"/>
            <a:ext cx="914400" cy="2822575"/>
          </a:xfrm>
          <a:prstGeom prst="rect">
            <a:avLst/>
          </a:prstGeom>
          <a:noFill/>
        </p:spPr>
      </p:pic>
      <p:pic>
        <p:nvPicPr>
          <p:cNvPr id="262219" name="Picture 75" descr="Wide Red"/>
          <p:cNvPicPr>
            <a:picLocks noChangeAspect="1" noChangeArrowheads="1"/>
          </p:cNvPicPr>
          <p:nvPr userDrawn="1"/>
        </p:nvPicPr>
        <p:blipFill>
          <a:blip r:embed="rId3" cstate="print"/>
          <a:srcRect/>
          <a:stretch>
            <a:fillRect/>
          </a:stretch>
        </p:blipFill>
        <p:spPr bwMode="auto">
          <a:xfrm>
            <a:off x="3736975" y="914400"/>
            <a:ext cx="5407025" cy="2822575"/>
          </a:xfrm>
          <a:prstGeom prst="rect">
            <a:avLst/>
          </a:prstGeom>
          <a:noFill/>
        </p:spPr>
      </p:pic>
      <p:sp>
        <p:nvSpPr>
          <p:cNvPr id="262220" name="Rectangle 76"/>
          <p:cNvSpPr>
            <a:spLocks noGrp="1" noChangeArrowheads="1"/>
          </p:cNvSpPr>
          <p:nvPr>
            <p:ph type="ctrTitle" sz="quarter"/>
          </p:nvPr>
        </p:nvSpPr>
        <p:spPr>
          <a:xfrm>
            <a:off x="838200" y="4800600"/>
            <a:ext cx="7772400" cy="860425"/>
          </a:xfrm>
        </p:spPr>
        <p:txBody>
          <a:bodyPr lIns="91440" tIns="45720" rIns="91440" bIns="45720" anchor="b"/>
          <a:lstStyle>
            <a:lvl1pPr>
              <a:defRPr sz="2400"/>
            </a:lvl1pPr>
          </a:lstStyle>
          <a:p>
            <a:r>
              <a:rPr lang="en-US"/>
              <a:t>Click to edit Master title style</a:t>
            </a:r>
          </a:p>
        </p:txBody>
      </p:sp>
      <p:sp>
        <p:nvSpPr>
          <p:cNvPr id="262221" name="Rectangle 77"/>
          <p:cNvSpPr>
            <a:spLocks noGrp="1" noChangeArrowheads="1"/>
          </p:cNvSpPr>
          <p:nvPr>
            <p:ph type="subTitle" sz="quarter" idx="1"/>
          </p:nvPr>
        </p:nvSpPr>
        <p:spPr>
          <a:xfrm>
            <a:off x="838200" y="5715000"/>
            <a:ext cx="6400800" cy="762000"/>
          </a:xfrm>
        </p:spPr>
        <p:txBody>
          <a:bodyPr lIns="91440" tIns="45720" rIns="91440" bIns="45720"/>
          <a:lstStyle>
            <a:lvl1pPr marL="0" indent="0">
              <a:spcBef>
                <a:spcPct val="0"/>
              </a:spcBef>
              <a:buFontTx/>
              <a:buNone/>
              <a:defRPr sz="1600"/>
            </a:lvl1pPr>
          </a:lstStyle>
          <a:p>
            <a:r>
              <a:rPr lang="en-US"/>
              <a:t>Click to edit Master subtitle style</a:t>
            </a:r>
          </a:p>
        </p:txBody>
      </p:sp>
      <p:pic>
        <p:nvPicPr>
          <p:cNvPr id="262224" name="Picture 80" descr="Oracle_Logo_485C.jpg                                           00104BF0Macintosh HD                   BE05FFEF:"/>
          <p:cNvPicPr>
            <a:picLocks noChangeAspect="1" noChangeArrowheads="1"/>
          </p:cNvPicPr>
          <p:nvPr userDrawn="1"/>
        </p:nvPicPr>
        <p:blipFill>
          <a:blip r:embed="rId4" cstate="print"/>
          <a:srcRect/>
          <a:stretch>
            <a:fillRect/>
          </a:stretch>
        </p:blipFill>
        <p:spPr bwMode="auto">
          <a:xfrm>
            <a:off x="901700" y="4338638"/>
            <a:ext cx="2925763" cy="366712"/>
          </a:xfrm>
          <a:prstGeom prst="rect">
            <a:avLst/>
          </a:prstGeom>
          <a:noFill/>
        </p:spPr>
      </p:pic>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4625" y="304800"/>
            <a:ext cx="1946275"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5686425"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889000" y="304800"/>
            <a:ext cx="7581900" cy="941388"/>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600200"/>
            <a:ext cx="7537450" cy="4343400"/>
          </a:xfrm>
        </p:spPr>
        <p:txBody>
          <a:bodyPr/>
          <a:lstStyle/>
          <a:p>
            <a:endParaRPr lang="en-US"/>
          </a:p>
        </p:txBody>
      </p:sp>
      <p:sp>
        <p:nvSpPr>
          <p:cNvPr id="4" name="Footer Placeholder 3"/>
          <p:cNvSpPr>
            <a:spLocks noGrp="1"/>
          </p:cNvSpPr>
          <p:nvPr>
            <p:ph type="ftr" sz="quarter" idx="10"/>
          </p:nvPr>
        </p:nvSpPr>
        <p:spPr>
          <a:xfrm>
            <a:off x="152400" y="6553200"/>
            <a:ext cx="8839200" cy="152400"/>
          </a:xfrm>
        </p:spPr>
        <p:txBody>
          <a:bodyPr/>
          <a:lstStyle>
            <a:lvl1pPr>
              <a:defRPr/>
            </a:lvl1pPr>
          </a:lstStyle>
          <a:p>
            <a:endParaRPr lang="en-US"/>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692525"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30725" y="1600200"/>
            <a:ext cx="3692525"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9" name="Picture 25" descr="Red Bar"/>
          <p:cNvPicPr>
            <a:picLocks noChangeAspect="1" noChangeArrowheads="1"/>
          </p:cNvPicPr>
          <p:nvPr userDrawn="1"/>
        </p:nvPicPr>
        <p:blipFill>
          <a:blip r:embed="rId14" cstate="print"/>
          <a:srcRect/>
          <a:stretch>
            <a:fillRect/>
          </a:stretch>
        </p:blipFill>
        <p:spPr bwMode="auto">
          <a:xfrm>
            <a:off x="0" y="6172200"/>
            <a:ext cx="9144000" cy="225425"/>
          </a:xfrm>
          <a:prstGeom prst="rect">
            <a:avLst/>
          </a:prstGeom>
          <a:noFill/>
        </p:spPr>
      </p:pic>
      <p:pic>
        <p:nvPicPr>
          <p:cNvPr id="1048" name="Picture 24" descr="Small Red Square"/>
          <p:cNvPicPr>
            <a:picLocks noChangeAspect="1" noChangeArrowheads="1"/>
          </p:cNvPicPr>
          <p:nvPr userDrawn="1"/>
        </p:nvPicPr>
        <p:blipFill>
          <a:blip r:embed="rId15" cstate="print"/>
          <a:srcRect/>
          <a:stretch>
            <a:fillRect/>
          </a:stretch>
        </p:blipFill>
        <p:spPr bwMode="auto">
          <a:xfrm>
            <a:off x="0" y="0"/>
            <a:ext cx="688975" cy="685800"/>
          </a:xfrm>
          <a:prstGeom prst="rect">
            <a:avLst/>
          </a:prstGeom>
          <a:noFill/>
        </p:spPr>
      </p:pic>
      <p:sp>
        <p:nvSpPr>
          <p:cNvPr id="1031" name="Rectangle 7"/>
          <p:cNvSpPr>
            <a:spLocks noGrp="1" noChangeArrowheads="1"/>
          </p:cNvSpPr>
          <p:nvPr>
            <p:ph type="body" idx="1"/>
          </p:nvPr>
        </p:nvSpPr>
        <p:spPr bwMode="auto">
          <a:xfrm>
            <a:off x="685800" y="1600200"/>
            <a:ext cx="7537450" cy="4343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Rectangle 8"/>
          <p:cNvSpPr>
            <a:spLocks noGrp="1" noChangeArrowheads="1"/>
          </p:cNvSpPr>
          <p:nvPr>
            <p:ph type="title"/>
          </p:nvPr>
        </p:nvSpPr>
        <p:spPr bwMode="auto">
          <a:xfrm>
            <a:off x="889000" y="304800"/>
            <a:ext cx="7581900" cy="9413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33" name="Rectangle 9"/>
          <p:cNvSpPr>
            <a:spLocks noChangeArrowheads="1"/>
          </p:cNvSpPr>
          <p:nvPr userDrawn="1"/>
        </p:nvSpPr>
        <p:spPr bwMode="auto">
          <a:xfrm>
            <a:off x="0" y="6172200"/>
            <a:ext cx="9144000" cy="304800"/>
          </a:xfrm>
          <a:prstGeom prst="rect">
            <a:avLst/>
          </a:prstGeom>
          <a:noFill/>
          <a:ln w="9525">
            <a:noFill/>
            <a:miter lim="800000"/>
            <a:headEnd type="none" w="sm" len="sm"/>
            <a:tailEnd type="none" w="sm" len="sm"/>
          </a:ln>
          <a:effectLst/>
        </p:spPr>
        <p:txBody>
          <a:bodyPr wrap="none" anchor="ctr"/>
          <a:lstStyle/>
          <a:p>
            <a:endParaRPr lang="en-US"/>
          </a:p>
        </p:txBody>
      </p:sp>
      <p:pic>
        <p:nvPicPr>
          <p:cNvPr id="1044" name="Picture 20" descr="Oracle WHITE"/>
          <p:cNvPicPr>
            <a:picLocks noChangeAspect="1" noChangeArrowheads="1"/>
          </p:cNvPicPr>
          <p:nvPr userDrawn="1"/>
        </p:nvPicPr>
        <p:blipFill>
          <a:blip r:embed="rId16" cstate="print"/>
          <a:srcRect/>
          <a:stretch>
            <a:fillRect/>
          </a:stretch>
        </p:blipFill>
        <p:spPr bwMode="auto">
          <a:xfrm>
            <a:off x="7620000" y="6226175"/>
            <a:ext cx="947738" cy="119063"/>
          </a:xfrm>
          <a:prstGeom prst="rect">
            <a:avLst/>
          </a:prstGeom>
          <a:noFill/>
        </p:spPr>
      </p:pic>
      <p:sp>
        <p:nvSpPr>
          <p:cNvPr id="1047" name="Rectangle 23"/>
          <p:cNvSpPr>
            <a:spLocks noGrp="1" noChangeArrowheads="1"/>
          </p:cNvSpPr>
          <p:nvPr>
            <p:ph type="ftr" sz="quarter" idx="3"/>
          </p:nvPr>
        </p:nvSpPr>
        <p:spPr bwMode="auto">
          <a:xfrm>
            <a:off x="152400" y="6553200"/>
            <a:ext cx="8839200" cy="1524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eaLnBrk="0" hangingPunct="0">
              <a:lnSpc>
                <a:spcPct val="100000"/>
              </a:lnSpc>
              <a:spcBef>
                <a:spcPct val="0"/>
              </a:spcBef>
              <a:buClrTx/>
              <a:defRPr sz="900" b="0"/>
            </a:lvl1p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wipe dir="r"/>
  </p:transition>
  <p:txStyles>
    <p:titleStyle>
      <a:lvl1pPr algn="l" rtl="0" fontAlgn="base">
        <a:spcBef>
          <a:spcPct val="0"/>
        </a:spcBef>
        <a:spcAft>
          <a:spcPct val="0"/>
        </a:spcAft>
        <a:defRPr sz="3200" b="1">
          <a:solidFill>
            <a:schemeClr val="tx1"/>
          </a:solidFill>
          <a:latin typeface="+mj-lt"/>
          <a:ea typeface="+mj-ea"/>
          <a:cs typeface="+mj-cs"/>
        </a:defRPr>
      </a:lvl1pPr>
      <a:lvl2pPr algn="l" rtl="0" fontAlgn="base">
        <a:spcBef>
          <a:spcPct val="0"/>
        </a:spcBef>
        <a:spcAft>
          <a:spcPct val="0"/>
        </a:spcAft>
        <a:defRPr sz="3200" b="1">
          <a:solidFill>
            <a:schemeClr val="tx1"/>
          </a:solidFill>
          <a:latin typeface="Arial" charset="0"/>
        </a:defRPr>
      </a:lvl2pPr>
      <a:lvl3pPr algn="l" rtl="0" fontAlgn="base">
        <a:spcBef>
          <a:spcPct val="0"/>
        </a:spcBef>
        <a:spcAft>
          <a:spcPct val="0"/>
        </a:spcAft>
        <a:defRPr sz="3200" b="1">
          <a:solidFill>
            <a:schemeClr val="tx1"/>
          </a:solidFill>
          <a:latin typeface="Arial" charset="0"/>
        </a:defRPr>
      </a:lvl3pPr>
      <a:lvl4pPr algn="l" rtl="0" fontAlgn="base">
        <a:spcBef>
          <a:spcPct val="0"/>
        </a:spcBef>
        <a:spcAft>
          <a:spcPct val="0"/>
        </a:spcAft>
        <a:defRPr sz="3200" b="1">
          <a:solidFill>
            <a:schemeClr val="tx1"/>
          </a:solidFill>
          <a:latin typeface="Arial" charset="0"/>
        </a:defRPr>
      </a:lvl4pPr>
      <a:lvl5pPr algn="l" rtl="0" fontAlgn="base">
        <a:spcBef>
          <a:spcPct val="0"/>
        </a:spcBef>
        <a:spcAft>
          <a:spcPct val="0"/>
        </a:spcAft>
        <a:defRPr sz="3200" b="1">
          <a:solidFill>
            <a:schemeClr val="tx1"/>
          </a:solidFill>
          <a:latin typeface="Arial" charset="0"/>
        </a:defRPr>
      </a:lvl5pPr>
      <a:lvl6pPr marL="457200" algn="l" rtl="0" fontAlgn="base">
        <a:spcBef>
          <a:spcPct val="0"/>
        </a:spcBef>
        <a:spcAft>
          <a:spcPct val="0"/>
        </a:spcAft>
        <a:defRPr sz="3200" b="1">
          <a:solidFill>
            <a:schemeClr val="tx1"/>
          </a:solidFill>
          <a:latin typeface="Arial" charset="0"/>
        </a:defRPr>
      </a:lvl6pPr>
      <a:lvl7pPr marL="914400" algn="l" rtl="0" fontAlgn="base">
        <a:spcBef>
          <a:spcPct val="0"/>
        </a:spcBef>
        <a:spcAft>
          <a:spcPct val="0"/>
        </a:spcAft>
        <a:defRPr sz="3200" b="1">
          <a:solidFill>
            <a:schemeClr val="tx1"/>
          </a:solidFill>
          <a:latin typeface="Arial" charset="0"/>
        </a:defRPr>
      </a:lvl7pPr>
      <a:lvl8pPr marL="1371600" algn="l" rtl="0" fontAlgn="base">
        <a:spcBef>
          <a:spcPct val="0"/>
        </a:spcBef>
        <a:spcAft>
          <a:spcPct val="0"/>
        </a:spcAft>
        <a:defRPr sz="3200" b="1">
          <a:solidFill>
            <a:schemeClr val="tx1"/>
          </a:solidFill>
          <a:latin typeface="Arial" charset="0"/>
        </a:defRPr>
      </a:lvl8pPr>
      <a:lvl9pPr marL="1828800" algn="l" rtl="0" fontAlgn="base">
        <a:spcBef>
          <a:spcPct val="0"/>
        </a:spcBef>
        <a:spcAft>
          <a:spcPct val="0"/>
        </a:spcAft>
        <a:defRPr sz="3200" b="1">
          <a:solidFill>
            <a:schemeClr val="tx1"/>
          </a:solidFill>
          <a:latin typeface="Arial" charset="0"/>
        </a:defRPr>
      </a:lvl9pPr>
    </p:titleStyle>
    <p:bodyStyle>
      <a:lvl1pPr marL="227013" indent="-227013" algn="l" rtl="0" fontAlgn="base">
        <a:spcBef>
          <a:spcPct val="20000"/>
        </a:spcBef>
        <a:spcAft>
          <a:spcPct val="0"/>
        </a:spcAft>
        <a:buClr>
          <a:schemeClr val="accent1"/>
        </a:buClr>
        <a:buChar char="•"/>
        <a:defRPr sz="2400">
          <a:solidFill>
            <a:schemeClr val="tx1"/>
          </a:solidFill>
          <a:latin typeface="+mn-lt"/>
          <a:ea typeface="+mn-ea"/>
          <a:cs typeface="+mn-cs"/>
        </a:defRPr>
      </a:lvl1pPr>
      <a:lvl2pPr marL="569913" indent="-228600" algn="l" rtl="0" fontAlgn="base">
        <a:spcBef>
          <a:spcPct val="20000"/>
        </a:spcBef>
        <a:spcAft>
          <a:spcPct val="0"/>
        </a:spcAft>
        <a:buClr>
          <a:schemeClr val="accent1"/>
        </a:buClr>
        <a:buChar char="•"/>
        <a:defRPr sz="2000">
          <a:solidFill>
            <a:schemeClr val="tx1"/>
          </a:solidFill>
          <a:latin typeface="+mn-lt"/>
        </a:defRPr>
      </a:lvl2pPr>
      <a:lvl3pPr marL="914400" indent="-230188" algn="l" rtl="0" fontAlgn="base">
        <a:spcBef>
          <a:spcPct val="20000"/>
        </a:spcBef>
        <a:spcAft>
          <a:spcPct val="0"/>
        </a:spcAft>
        <a:buClr>
          <a:schemeClr val="accent1"/>
        </a:buClr>
        <a:buChar char="•"/>
        <a:defRPr sz="2000">
          <a:solidFill>
            <a:schemeClr val="tx1"/>
          </a:solidFill>
          <a:latin typeface="+mn-lt"/>
        </a:defRPr>
      </a:lvl3pPr>
      <a:lvl4pPr marL="1258888" indent="-230188" algn="l" rtl="0" fontAlgn="base">
        <a:spcBef>
          <a:spcPct val="20000"/>
        </a:spcBef>
        <a:spcAft>
          <a:spcPct val="0"/>
        </a:spcAft>
        <a:buClr>
          <a:schemeClr val="accent1"/>
        </a:buClr>
        <a:buChar char="•"/>
        <a:defRPr sz="2000">
          <a:solidFill>
            <a:schemeClr val="tx1"/>
          </a:solidFill>
          <a:latin typeface="+mn-lt"/>
        </a:defRPr>
      </a:lvl4pPr>
      <a:lvl5pPr marL="1601788" indent="-228600" algn="l" rtl="0" fontAlgn="base">
        <a:spcBef>
          <a:spcPct val="20000"/>
        </a:spcBef>
        <a:spcAft>
          <a:spcPct val="0"/>
        </a:spcAft>
        <a:buClr>
          <a:schemeClr val="accent1"/>
        </a:buClr>
        <a:buChar char="•"/>
        <a:defRPr sz="2000">
          <a:solidFill>
            <a:schemeClr val="tx1"/>
          </a:solidFill>
          <a:latin typeface="+mn-lt"/>
        </a:defRPr>
      </a:lvl5pPr>
      <a:lvl6pPr marL="2058988" indent="-228600" algn="l" rtl="0" fontAlgn="base">
        <a:spcBef>
          <a:spcPct val="20000"/>
        </a:spcBef>
        <a:spcAft>
          <a:spcPct val="0"/>
        </a:spcAft>
        <a:buClr>
          <a:schemeClr val="accent1"/>
        </a:buClr>
        <a:buChar char="•"/>
        <a:defRPr sz="2000">
          <a:solidFill>
            <a:schemeClr val="tx1"/>
          </a:solidFill>
          <a:latin typeface="+mn-lt"/>
        </a:defRPr>
      </a:lvl6pPr>
      <a:lvl7pPr marL="2516188" indent="-228600" algn="l" rtl="0" fontAlgn="base">
        <a:spcBef>
          <a:spcPct val="20000"/>
        </a:spcBef>
        <a:spcAft>
          <a:spcPct val="0"/>
        </a:spcAft>
        <a:buClr>
          <a:schemeClr val="accent1"/>
        </a:buClr>
        <a:buChar char="•"/>
        <a:defRPr sz="2000">
          <a:solidFill>
            <a:schemeClr val="tx1"/>
          </a:solidFill>
          <a:latin typeface="+mn-lt"/>
        </a:defRPr>
      </a:lvl7pPr>
      <a:lvl8pPr marL="2973388" indent="-228600" algn="l" rtl="0" fontAlgn="base">
        <a:spcBef>
          <a:spcPct val="20000"/>
        </a:spcBef>
        <a:spcAft>
          <a:spcPct val="0"/>
        </a:spcAft>
        <a:buClr>
          <a:schemeClr val="accent1"/>
        </a:buClr>
        <a:buChar char="•"/>
        <a:defRPr sz="2000">
          <a:solidFill>
            <a:schemeClr val="tx1"/>
          </a:solidFill>
          <a:latin typeface="+mn-lt"/>
        </a:defRPr>
      </a:lvl8pPr>
      <a:lvl9pPr marL="3430588"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39.pn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57.png"/></Relationships>
</file>

<file path=ppt/slides/_rels/slide4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5.xml"/><Relationship Id="rId1" Type="http://schemas.openxmlformats.org/officeDocument/2006/relationships/slideLayout" Target="../slideLayouts/slideLayout6.xml"/><Relationship Id="rId5" Type="http://schemas.openxmlformats.org/officeDocument/2006/relationships/image" Target="../media/image58.png"/><Relationship Id="rId4" Type="http://schemas.openxmlformats.org/officeDocument/2006/relationships/image" Target="../media/image57.png"/></Relationships>
</file>

<file path=ppt/slides/_rels/slide4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71.jpe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10" Type="http://schemas.openxmlformats.org/officeDocument/2006/relationships/image" Target="../media/image73.png"/><Relationship Id="rId4" Type="http://schemas.openxmlformats.org/officeDocument/2006/relationships/image" Target="../media/image67.png"/><Relationship Id="rId9" Type="http://schemas.openxmlformats.org/officeDocument/2006/relationships/image" Target="../media/image72.png"/></Relationships>
</file>

<file path=ppt/slides/_rels/slide5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52.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54.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3" Type="http://schemas.openxmlformats.org/officeDocument/2006/relationships/image" Target="../media/image92.png"/><Relationship Id="rId18" Type="http://schemas.openxmlformats.org/officeDocument/2006/relationships/image" Target="../media/image96.jpeg"/><Relationship Id="rId26" Type="http://schemas.openxmlformats.org/officeDocument/2006/relationships/image" Target="../media/image104.png"/><Relationship Id="rId39" Type="http://schemas.openxmlformats.org/officeDocument/2006/relationships/image" Target="../media/image116.png"/><Relationship Id="rId21" Type="http://schemas.openxmlformats.org/officeDocument/2006/relationships/image" Target="../media/image99.jpeg"/><Relationship Id="rId34" Type="http://schemas.openxmlformats.org/officeDocument/2006/relationships/image" Target="../media/image111.jpeg"/><Relationship Id="rId42" Type="http://schemas.openxmlformats.org/officeDocument/2006/relationships/image" Target="../media/image119.jpeg"/><Relationship Id="rId47" Type="http://schemas.openxmlformats.org/officeDocument/2006/relationships/image" Target="../media/image124.png"/><Relationship Id="rId50" Type="http://schemas.openxmlformats.org/officeDocument/2006/relationships/image" Target="../media/image126.png"/><Relationship Id="rId55" Type="http://schemas.openxmlformats.org/officeDocument/2006/relationships/image" Target="../media/image131.png"/><Relationship Id="rId63" Type="http://schemas.openxmlformats.org/officeDocument/2006/relationships/image" Target="../media/image137.png"/><Relationship Id="rId68" Type="http://schemas.openxmlformats.org/officeDocument/2006/relationships/image" Target="../media/image142.png"/><Relationship Id="rId76" Type="http://schemas.openxmlformats.org/officeDocument/2006/relationships/hyperlink" Target="http://www.standardchartered.com/home/en/index.html" TargetMode="External"/><Relationship Id="rId7" Type="http://schemas.openxmlformats.org/officeDocument/2006/relationships/image" Target="../media/image86.jpeg"/><Relationship Id="rId71" Type="http://schemas.openxmlformats.org/officeDocument/2006/relationships/image" Target="../media/image145.jpeg"/><Relationship Id="rId2" Type="http://schemas.openxmlformats.org/officeDocument/2006/relationships/notesSlide" Target="../notesSlides/notesSlide52.xml"/><Relationship Id="rId16" Type="http://schemas.openxmlformats.org/officeDocument/2006/relationships/image" Target="../media/image94.png"/><Relationship Id="rId29" Type="http://schemas.openxmlformats.org/officeDocument/2006/relationships/image" Target="../media/image107.jpeg"/><Relationship Id="rId11" Type="http://schemas.openxmlformats.org/officeDocument/2006/relationships/image" Target="../media/image90.jpeg"/><Relationship Id="rId24" Type="http://schemas.openxmlformats.org/officeDocument/2006/relationships/image" Target="../media/image102.png"/><Relationship Id="rId32" Type="http://schemas.openxmlformats.org/officeDocument/2006/relationships/hyperlink" Target="http://images.google.com/imgres?imgurl=http://www.diversitymilkround.com/s4/diversity/logos/fidelity.gif&amp;imgrefurl=http://www.diversitymilkround.com/s4/diversity/employers/employerpage.asp?section=companyInfo&amp;companyID=63&amp;tab=profile&amp;h=165&amp;w=255&amp;sz=7&amp;hl=en&amp;start=1&amp;tbnid=bPSO5up82KTTyM:&amp;tbnh=72&amp;tbnw=111&amp;prev=/images?q=fidelity+logo&amp;svnum=10&amp;hl=en&amp;lr=" TargetMode="External"/><Relationship Id="rId37" Type="http://schemas.openxmlformats.org/officeDocument/2006/relationships/image" Target="../media/image114.png"/><Relationship Id="rId40" Type="http://schemas.openxmlformats.org/officeDocument/2006/relationships/image" Target="../media/image117.png"/><Relationship Id="rId45" Type="http://schemas.openxmlformats.org/officeDocument/2006/relationships/image" Target="../media/image122.png"/><Relationship Id="rId53" Type="http://schemas.openxmlformats.org/officeDocument/2006/relationships/image" Target="../media/image129.jpeg"/><Relationship Id="rId58" Type="http://schemas.openxmlformats.org/officeDocument/2006/relationships/image" Target="../media/image133.png"/><Relationship Id="rId66" Type="http://schemas.openxmlformats.org/officeDocument/2006/relationships/image" Target="../media/image140.png"/><Relationship Id="rId74" Type="http://schemas.openxmlformats.org/officeDocument/2006/relationships/image" Target="../media/image148.png"/><Relationship Id="rId5" Type="http://schemas.openxmlformats.org/officeDocument/2006/relationships/image" Target="../media/image84.png"/><Relationship Id="rId15" Type="http://schemas.openxmlformats.org/officeDocument/2006/relationships/image" Target="../media/image93.jpeg"/><Relationship Id="rId23" Type="http://schemas.openxmlformats.org/officeDocument/2006/relationships/image" Target="../media/image101.jpeg"/><Relationship Id="rId28" Type="http://schemas.openxmlformats.org/officeDocument/2006/relationships/image" Target="../media/image106.png"/><Relationship Id="rId36" Type="http://schemas.openxmlformats.org/officeDocument/2006/relationships/image" Target="../media/image113.png"/><Relationship Id="rId49" Type="http://schemas.openxmlformats.org/officeDocument/2006/relationships/image" Target="../media/image125.png"/><Relationship Id="rId57" Type="http://schemas.openxmlformats.org/officeDocument/2006/relationships/hyperlink" Target="http://www.administaff.com/index.asp" TargetMode="External"/><Relationship Id="rId61" Type="http://schemas.openxmlformats.org/officeDocument/2006/relationships/image" Target="../media/image135.jpeg"/><Relationship Id="rId10" Type="http://schemas.openxmlformats.org/officeDocument/2006/relationships/image" Target="../media/image89.png"/><Relationship Id="rId19" Type="http://schemas.openxmlformats.org/officeDocument/2006/relationships/image" Target="../media/image97.png"/><Relationship Id="rId31" Type="http://schemas.openxmlformats.org/officeDocument/2006/relationships/image" Target="../media/image109.png"/><Relationship Id="rId44" Type="http://schemas.openxmlformats.org/officeDocument/2006/relationships/image" Target="../media/image121.png"/><Relationship Id="rId52" Type="http://schemas.openxmlformats.org/officeDocument/2006/relationships/image" Target="../media/image128.jpeg"/><Relationship Id="rId60" Type="http://schemas.openxmlformats.org/officeDocument/2006/relationships/image" Target="../media/image134.jpeg"/><Relationship Id="rId65" Type="http://schemas.openxmlformats.org/officeDocument/2006/relationships/image" Target="../media/image139.png"/><Relationship Id="rId73" Type="http://schemas.openxmlformats.org/officeDocument/2006/relationships/image" Target="../media/image147.png"/><Relationship Id="rId78" Type="http://schemas.openxmlformats.org/officeDocument/2006/relationships/image" Target="../media/image151.png"/><Relationship Id="rId4" Type="http://schemas.openxmlformats.org/officeDocument/2006/relationships/image" Target="../media/image83.png"/><Relationship Id="rId9" Type="http://schemas.openxmlformats.org/officeDocument/2006/relationships/image" Target="../media/image88.png"/><Relationship Id="rId14" Type="http://schemas.openxmlformats.org/officeDocument/2006/relationships/hyperlink" Target="http://images.google.com/imgres?imgurl=http://www.engr.msstate.edu/faculty_staff/endowed_chairs/popup_photos/TVA.jpg&amp;imgrefurl=http://www.engr.msstate.edu/faculty_staff/endowed_chairs/popup_photos/tva_prof_engsys_environ.htm&amp;h=450&amp;w=450&amp;sz=10&amp;hl=en&amp;start=115&amp;tbnid=YqbvF4Eh2TbWpM:&amp;tbnh=127&amp;tbnw=127&amp;prev=/images?q=tennessee+valley+authority&amp;start=100&amp;ndsp=20&amp;svnum=10&amp;hl=en&amp;lr=&amp;sa=N" TargetMode="External"/><Relationship Id="rId22" Type="http://schemas.openxmlformats.org/officeDocument/2006/relationships/image" Target="../media/image100.png"/><Relationship Id="rId27" Type="http://schemas.openxmlformats.org/officeDocument/2006/relationships/image" Target="../media/image105.png"/><Relationship Id="rId30" Type="http://schemas.openxmlformats.org/officeDocument/2006/relationships/image" Target="../media/image108.png"/><Relationship Id="rId35" Type="http://schemas.openxmlformats.org/officeDocument/2006/relationships/image" Target="../media/image112.png"/><Relationship Id="rId43" Type="http://schemas.openxmlformats.org/officeDocument/2006/relationships/image" Target="../media/image120.png"/><Relationship Id="rId48" Type="http://schemas.openxmlformats.org/officeDocument/2006/relationships/hyperlink" Target="http://www.pg.com/en_US/index.jhtml" TargetMode="External"/><Relationship Id="rId56" Type="http://schemas.openxmlformats.org/officeDocument/2006/relationships/image" Target="../media/image132.png"/><Relationship Id="rId64" Type="http://schemas.openxmlformats.org/officeDocument/2006/relationships/image" Target="../media/image138.png"/><Relationship Id="rId69" Type="http://schemas.openxmlformats.org/officeDocument/2006/relationships/image" Target="../media/image143.jpeg"/><Relationship Id="rId77" Type="http://schemas.openxmlformats.org/officeDocument/2006/relationships/image" Target="../media/image150.png"/><Relationship Id="rId8" Type="http://schemas.openxmlformats.org/officeDocument/2006/relationships/image" Target="../media/image87.jpeg"/><Relationship Id="rId51" Type="http://schemas.openxmlformats.org/officeDocument/2006/relationships/image" Target="../media/image127.jpeg"/><Relationship Id="rId72" Type="http://schemas.openxmlformats.org/officeDocument/2006/relationships/image" Target="../media/image146.jpeg"/><Relationship Id="rId3" Type="http://schemas.openxmlformats.org/officeDocument/2006/relationships/image" Target="../media/image82.jpeg"/><Relationship Id="rId12" Type="http://schemas.openxmlformats.org/officeDocument/2006/relationships/image" Target="../media/image91.png"/><Relationship Id="rId17" Type="http://schemas.openxmlformats.org/officeDocument/2006/relationships/image" Target="../media/image95.png"/><Relationship Id="rId25" Type="http://schemas.openxmlformats.org/officeDocument/2006/relationships/image" Target="../media/image103.png"/><Relationship Id="rId33" Type="http://schemas.openxmlformats.org/officeDocument/2006/relationships/image" Target="../media/image110.jpeg"/><Relationship Id="rId38" Type="http://schemas.openxmlformats.org/officeDocument/2006/relationships/image" Target="../media/image115.png"/><Relationship Id="rId46" Type="http://schemas.openxmlformats.org/officeDocument/2006/relationships/image" Target="../media/image123.png"/><Relationship Id="rId59" Type="http://schemas.openxmlformats.org/officeDocument/2006/relationships/hyperlink" Target="http://images.google.com/imgres?imgurl=http://www.opesprime.com.au/images/anz_logo.gif&amp;imgrefurl=http://www.opesprime.com.au/about/about_opes.php&amp;h=50&amp;w=99&amp;sz=1&amp;hl=en&amp;start=58&amp;tbnid=doUBak7vDB02HM:&amp;tbnh=41&amp;tbnw=82&amp;prev=/images?q=ANZ+banking+australia&amp;start=40&amp;ndsp=20&amp;svnum=10&amp;hl=en&amp;lr=&amp;sa=N" TargetMode="External"/><Relationship Id="rId67" Type="http://schemas.openxmlformats.org/officeDocument/2006/relationships/image" Target="../media/image141.png"/><Relationship Id="rId20" Type="http://schemas.openxmlformats.org/officeDocument/2006/relationships/image" Target="../media/image98.png"/><Relationship Id="rId41" Type="http://schemas.openxmlformats.org/officeDocument/2006/relationships/image" Target="../media/image118.png"/><Relationship Id="rId54" Type="http://schemas.openxmlformats.org/officeDocument/2006/relationships/image" Target="../media/image130.png"/><Relationship Id="rId62" Type="http://schemas.openxmlformats.org/officeDocument/2006/relationships/image" Target="../media/image136.png"/><Relationship Id="rId70" Type="http://schemas.openxmlformats.org/officeDocument/2006/relationships/image" Target="../media/image144.jpeg"/><Relationship Id="rId75" Type="http://schemas.openxmlformats.org/officeDocument/2006/relationships/image" Target="../media/image149.png"/><Relationship Id="rId1" Type="http://schemas.openxmlformats.org/officeDocument/2006/relationships/slideLayout" Target="../slideLayouts/slideLayout7.xml"/><Relationship Id="rId6" Type="http://schemas.openxmlformats.org/officeDocument/2006/relationships/image" Target="../media/image85.png"/></Relationships>
</file>

<file path=ppt/slides/_rels/slide61.xml.rels><?xml version="1.0" encoding="UTF-8" standalone="yes"?>
<Relationships xmlns="http://schemas.openxmlformats.org/package/2006/relationships"><Relationship Id="rId8" Type="http://schemas.openxmlformats.org/officeDocument/2006/relationships/image" Target="../media/image158.png"/><Relationship Id="rId13" Type="http://schemas.openxmlformats.org/officeDocument/2006/relationships/image" Target="../media/image163.png"/><Relationship Id="rId18" Type="http://schemas.openxmlformats.org/officeDocument/2006/relationships/oleObject" Target="../embeddings/oleObject1.bin"/><Relationship Id="rId26" Type="http://schemas.openxmlformats.org/officeDocument/2006/relationships/image" Target="../media/image173.jpeg"/><Relationship Id="rId3" Type="http://schemas.openxmlformats.org/officeDocument/2006/relationships/notesSlide" Target="../notesSlides/notesSlide53.xml"/><Relationship Id="rId21" Type="http://schemas.openxmlformats.org/officeDocument/2006/relationships/oleObject" Target="../embeddings/oleObject2.bin"/><Relationship Id="rId34" Type="http://schemas.openxmlformats.org/officeDocument/2006/relationships/image" Target="../media/image180.png"/><Relationship Id="rId7" Type="http://schemas.openxmlformats.org/officeDocument/2006/relationships/image" Target="../media/image157.png"/><Relationship Id="rId12" Type="http://schemas.openxmlformats.org/officeDocument/2006/relationships/image" Target="../media/image162.png"/><Relationship Id="rId17" Type="http://schemas.openxmlformats.org/officeDocument/2006/relationships/image" Target="../media/image167.jpeg"/><Relationship Id="rId25" Type="http://schemas.openxmlformats.org/officeDocument/2006/relationships/image" Target="../media/image136.png"/><Relationship Id="rId33" Type="http://schemas.openxmlformats.org/officeDocument/2006/relationships/image" Target="../media/image179.png"/><Relationship Id="rId38" Type="http://schemas.openxmlformats.org/officeDocument/2006/relationships/image" Target="../media/image184.png"/><Relationship Id="rId2" Type="http://schemas.openxmlformats.org/officeDocument/2006/relationships/slideLayout" Target="../slideLayouts/slideLayout6.xml"/><Relationship Id="rId16" Type="http://schemas.openxmlformats.org/officeDocument/2006/relationships/image" Target="../media/image166.png"/><Relationship Id="rId20" Type="http://schemas.openxmlformats.org/officeDocument/2006/relationships/image" Target="../media/image169.png"/><Relationship Id="rId29" Type="http://schemas.openxmlformats.org/officeDocument/2006/relationships/image" Target="../media/image176.png"/><Relationship Id="rId1" Type="http://schemas.openxmlformats.org/officeDocument/2006/relationships/vmlDrawing" Target="../drawings/vmlDrawing1.vml"/><Relationship Id="rId6" Type="http://schemas.openxmlformats.org/officeDocument/2006/relationships/image" Target="../media/image156.png"/><Relationship Id="rId11" Type="http://schemas.openxmlformats.org/officeDocument/2006/relationships/image" Target="../media/image161.jpeg"/><Relationship Id="rId24" Type="http://schemas.openxmlformats.org/officeDocument/2006/relationships/image" Target="../media/image172.jpeg"/><Relationship Id="rId32" Type="http://schemas.openxmlformats.org/officeDocument/2006/relationships/image" Target="../media/image178.png"/><Relationship Id="rId37" Type="http://schemas.openxmlformats.org/officeDocument/2006/relationships/image" Target="../media/image183.png"/><Relationship Id="rId5" Type="http://schemas.openxmlformats.org/officeDocument/2006/relationships/image" Target="../media/image155.png"/><Relationship Id="rId15" Type="http://schemas.openxmlformats.org/officeDocument/2006/relationships/image" Target="../media/image165.png"/><Relationship Id="rId23" Type="http://schemas.openxmlformats.org/officeDocument/2006/relationships/image" Target="../media/image171.png"/><Relationship Id="rId28" Type="http://schemas.openxmlformats.org/officeDocument/2006/relationships/image" Target="../media/image175.jpeg"/><Relationship Id="rId36" Type="http://schemas.openxmlformats.org/officeDocument/2006/relationships/image" Target="../media/image182.png"/><Relationship Id="rId10" Type="http://schemas.openxmlformats.org/officeDocument/2006/relationships/image" Target="../media/image160.png"/><Relationship Id="rId19" Type="http://schemas.openxmlformats.org/officeDocument/2006/relationships/image" Target="../media/image168.jpeg"/><Relationship Id="rId31" Type="http://schemas.openxmlformats.org/officeDocument/2006/relationships/image" Target="../media/image177.jpeg"/><Relationship Id="rId4" Type="http://schemas.openxmlformats.org/officeDocument/2006/relationships/image" Target="../media/image154.png"/><Relationship Id="rId9" Type="http://schemas.openxmlformats.org/officeDocument/2006/relationships/image" Target="../media/image159.jpeg"/><Relationship Id="rId14" Type="http://schemas.openxmlformats.org/officeDocument/2006/relationships/image" Target="../media/image164.png"/><Relationship Id="rId22" Type="http://schemas.openxmlformats.org/officeDocument/2006/relationships/image" Target="../media/image170.png"/><Relationship Id="rId27" Type="http://schemas.openxmlformats.org/officeDocument/2006/relationships/image" Target="../media/image174.png"/><Relationship Id="rId30" Type="http://schemas.openxmlformats.org/officeDocument/2006/relationships/hyperlink" Target="http://www.synplicity.com/literature/success/images/sigma_logo.gif" TargetMode="External"/><Relationship Id="rId35" Type="http://schemas.openxmlformats.org/officeDocument/2006/relationships/image" Target="../media/image181.png"/></Relationships>
</file>

<file path=ppt/slides/_rels/slide62.xml.rels><?xml version="1.0" encoding="UTF-8" standalone="yes"?>
<Relationships xmlns="http://schemas.openxmlformats.org/package/2006/relationships"><Relationship Id="rId3" Type="http://schemas.openxmlformats.org/officeDocument/2006/relationships/image" Target="../media/image185.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186.jpe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mailto:Ryan.Cavanagh@Oracle.com" TargetMode="External"/><Relationship Id="rId2" Type="http://schemas.openxmlformats.org/officeDocument/2006/relationships/hyperlink" Target="mailto:Tk.Kesler@Oracle.com"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87.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88.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89.jpe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3" name="Rectangle 3"/>
          <p:cNvSpPr>
            <a:spLocks noChangeArrowheads="1"/>
          </p:cNvSpPr>
          <p:nvPr/>
        </p:nvSpPr>
        <p:spPr bwMode="auto">
          <a:xfrm>
            <a:off x="0" y="6172200"/>
            <a:ext cx="9144000" cy="304800"/>
          </a:xfrm>
          <a:prstGeom prst="rect">
            <a:avLst/>
          </a:prstGeom>
          <a:noFill/>
          <a:ln w="9525">
            <a:noFill/>
            <a:miter lim="800000"/>
            <a:headEnd type="none" w="sm" len="sm"/>
            <a:tailEnd type="none" w="sm" len="sm"/>
          </a:ln>
          <a:effectLst/>
        </p:spPr>
        <p:txBody>
          <a:bodyPr wrap="none" anchor="ctr"/>
          <a:lstStyle/>
          <a:p>
            <a:endParaRPr lang="en-US"/>
          </a:p>
        </p:txBody>
      </p:sp>
      <p:sp>
        <p:nvSpPr>
          <p:cNvPr id="522250" name="Rectangle 10"/>
          <p:cNvSpPr>
            <a:spLocks noChangeArrowheads="1"/>
          </p:cNvSpPr>
          <p:nvPr/>
        </p:nvSpPr>
        <p:spPr bwMode="auto">
          <a:xfrm>
            <a:off x="0" y="0"/>
            <a:ext cx="9144000" cy="6858000"/>
          </a:xfrm>
          <a:prstGeom prst="rect">
            <a:avLst/>
          </a:prstGeom>
          <a:solidFill>
            <a:schemeClr val="bg1"/>
          </a:solidFill>
          <a:ln w="9525">
            <a:noFill/>
            <a:miter lim="800000"/>
            <a:headEnd/>
            <a:tailEnd/>
          </a:ln>
          <a:effectLst/>
        </p:spPr>
        <p:txBody>
          <a:bodyPr wrap="none" lIns="92075" tIns="46038" rIns="92075" bIns="46038" anchor="ctr">
            <a:spAutoFit/>
          </a:bodyPr>
          <a:lstStyle/>
          <a:p>
            <a:endParaRPr lang="en-US"/>
          </a:p>
        </p:txBody>
      </p:sp>
      <p:pic>
        <p:nvPicPr>
          <p:cNvPr id="522269" name="Picture 29" descr="Oracle_Logo_485C.jpg                                           00104BF0Macintosh HD                   BE05FFEF:"/>
          <p:cNvPicPr>
            <a:picLocks noChangeAspect="1" noChangeArrowheads="1"/>
          </p:cNvPicPr>
          <p:nvPr/>
        </p:nvPicPr>
        <p:blipFill>
          <a:blip r:embed="rId3" cstate="print"/>
          <a:srcRect/>
          <a:stretch>
            <a:fillRect/>
          </a:stretch>
        </p:blipFill>
        <p:spPr bwMode="auto">
          <a:xfrm>
            <a:off x="1425575" y="3041650"/>
            <a:ext cx="6280150" cy="785813"/>
          </a:xfrm>
          <a:prstGeom prst="rect">
            <a:avLst/>
          </a:prstGeom>
          <a:noFill/>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hiteSpace_Analysis.jpg"/>
          <p:cNvPicPr>
            <a:picLocks noChangeAspect="1"/>
          </p:cNvPicPr>
          <p:nvPr/>
        </p:nvPicPr>
        <p:blipFill>
          <a:blip r:embed="rId3" cstate="print"/>
          <a:srcRect r="825" b="32656"/>
          <a:stretch>
            <a:fillRect/>
          </a:stretch>
        </p:blipFill>
        <p:spPr>
          <a:xfrm>
            <a:off x="0" y="3898900"/>
            <a:ext cx="9162769" cy="2057400"/>
          </a:xfrm>
          <a:prstGeom prst="rect">
            <a:avLst/>
          </a:prstGeom>
        </p:spPr>
      </p:pic>
      <p:sp>
        <p:nvSpPr>
          <p:cNvPr id="2" name="Title 1"/>
          <p:cNvSpPr>
            <a:spLocks noGrp="1"/>
          </p:cNvSpPr>
          <p:nvPr>
            <p:ph type="title"/>
          </p:nvPr>
        </p:nvSpPr>
        <p:spPr>
          <a:xfrm>
            <a:off x="698500" y="0"/>
            <a:ext cx="7696200" cy="762000"/>
          </a:xfrm>
        </p:spPr>
        <p:txBody>
          <a:bodyPr>
            <a:noAutofit/>
          </a:bodyPr>
          <a:lstStyle/>
          <a:p>
            <a:pPr algn="l"/>
            <a:r>
              <a:rPr lang="en-US" sz="3600" b="0" dirty="0" smtClean="0">
                <a:latin typeface="Century Gothic" pitchFamily="34" charset="0"/>
              </a:rPr>
              <a:t>Historical Trending &amp; Whitespace</a:t>
            </a:r>
            <a:endParaRPr lang="en-US" sz="3600" b="0" dirty="0">
              <a:latin typeface="Century Gothic" pitchFamily="34" charset="0"/>
            </a:endParaRPr>
          </a:p>
        </p:txBody>
      </p:sp>
      <p:pic>
        <p:nvPicPr>
          <p:cNvPr id="5" name="Picture 4" descr="Historical_Pipelline_Analysis.jpg"/>
          <p:cNvPicPr>
            <a:picLocks noChangeAspect="1"/>
          </p:cNvPicPr>
          <p:nvPr/>
        </p:nvPicPr>
        <p:blipFill>
          <a:blip r:embed="rId4" cstate="print"/>
          <a:srcRect t="20588"/>
          <a:stretch>
            <a:fillRect/>
          </a:stretch>
        </p:blipFill>
        <p:spPr>
          <a:xfrm>
            <a:off x="2209800" y="812800"/>
            <a:ext cx="5546239" cy="3753786"/>
          </a:xfrm>
          <a:prstGeom prst="rect">
            <a:avLst/>
          </a:prstGeom>
        </p:spPr>
      </p:pic>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reBuilt_Reports.jpg"/>
          <p:cNvPicPr>
            <a:picLocks noChangeAspect="1"/>
          </p:cNvPicPr>
          <p:nvPr/>
        </p:nvPicPr>
        <p:blipFill>
          <a:blip r:embed="rId3" cstate="print"/>
          <a:stretch>
            <a:fillRect/>
          </a:stretch>
        </p:blipFill>
        <p:spPr>
          <a:xfrm>
            <a:off x="787908" y="622301"/>
            <a:ext cx="7111492" cy="5132306"/>
          </a:xfrm>
          <a:prstGeom prst="rect">
            <a:avLst/>
          </a:prstGeom>
        </p:spPr>
      </p:pic>
      <p:sp>
        <p:nvSpPr>
          <p:cNvPr id="6" name="TextBox 5"/>
          <p:cNvSpPr txBox="1"/>
          <p:nvPr/>
        </p:nvSpPr>
        <p:spPr>
          <a:xfrm>
            <a:off x="0" y="0"/>
            <a:ext cx="6248400" cy="535531"/>
          </a:xfrm>
          <a:prstGeom prst="rect">
            <a:avLst/>
          </a:prstGeom>
          <a:noFill/>
        </p:spPr>
        <p:txBody>
          <a:bodyPr wrap="square" rtlCol="0">
            <a:spAutoFit/>
          </a:bodyPr>
          <a:lstStyle/>
          <a:p>
            <a:r>
              <a:rPr lang="en-US" sz="3200" dirty="0" smtClean="0">
                <a:latin typeface="Century Gothic" pitchFamily="34" charset="0"/>
              </a:rPr>
              <a:t>Over 40 </a:t>
            </a:r>
            <a:r>
              <a:rPr lang="en-US" sz="3200" dirty="0" smtClean="0">
                <a:latin typeface="Century Gothic" pitchFamily="34" charset="0"/>
              </a:rPr>
              <a:t>Pre-Built Reports</a:t>
            </a:r>
            <a:endParaRPr lang="en-US" sz="3200" dirty="0">
              <a:latin typeface="Century Gothic" pitchFamily="34" charset="0"/>
            </a:endParaRP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114300"/>
            <a:ext cx="8229600" cy="622300"/>
          </a:xfrm>
        </p:spPr>
        <p:txBody>
          <a:bodyPr>
            <a:normAutofit/>
          </a:bodyPr>
          <a:lstStyle/>
          <a:p>
            <a:pPr algn="l"/>
            <a:r>
              <a:rPr lang="en-US" sz="3200" b="0" dirty="0" smtClean="0">
                <a:latin typeface="Century Gothic" pitchFamily="34" charset="0"/>
              </a:rPr>
              <a:t>Drag &amp; Drop Report Building</a:t>
            </a:r>
            <a:endParaRPr lang="en-US" sz="3200" b="0" dirty="0">
              <a:latin typeface="Century Gothic" pitchFamily="34" charset="0"/>
            </a:endParaRPr>
          </a:p>
        </p:txBody>
      </p:sp>
      <p:pic>
        <p:nvPicPr>
          <p:cNvPr id="5" name="Picture 4" descr="Report_Building.jpg"/>
          <p:cNvPicPr>
            <a:picLocks noChangeAspect="1"/>
          </p:cNvPicPr>
          <p:nvPr/>
        </p:nvPicPr>
        <p:blipFill>
          <a:blip r:embed="rId2" cstate="print"/>
          <a:srcRect l="983" r="737" b="15535"/>
          <a:stretch>
            <a:fillRect/>
          </a:stretch>
        </p:blipFill>
        <p:spPr>
          <a:xfrm>
            <a:off x="685800" y="762000"/>
            <a:ext cx="7620000" cy="5334000"/>
          </a:xfrm>
          <a:prstGeom prst="rect">
            <a:avLst/>
          </a:prstGeom>
        </p:spPr>
      </p:pic>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28600" y="1143000"/>
            <a:ext cx="5806170" cy="5038726"/>
          </a:xfrm>
        </p:spPr>
        <p:txBody>
          <a:bodyPr>
            <a:normAutofit fontScale="92500" lnSpcReduction="20000"/>
          </a:bodyPr>
          <a:lstStyle/>
          <a:p>
            <a:pPr>
              <a:spcBef>
                <a:spcPts val="1200"/>
              </a:spcBef>
              <a:buNone/>
              <a:defRPr/>
            </a:pPr>
            <a:r>
              <a:rPr lang="en-US" sz="3900" dirty="0" smtClean="0">
                <a:latin typeface="Century Gothic" pitchFamily="34" charset="0"/>
              </a:rPr>
              <a:t>Get </a:t>
            </a:r>
            <a:r>
              <a:rPr lang="en-US" sz="3900" b="1" dirty="0" smtClean="0">
                <a:solidFill>
                  <a:srgbClr val="FF0000"/>
                </a:solidFill>
                <a:latin typeface="Century Gothic" pitchFamily="34" charset="0"/>
              </a:rPr>
              <a:t>More</a:t>
            </a:r>
            <a:r>
              <a:rPr lang="en-US" sz="3900" dirty="0" smtClean="0">
                <a:solidFill>
                  <a:srgbClr val="FF0000"/>
                </a:solidFill>
                <a:latin typeface="Century Gothic" pitchFamily="34" charset="0"/>
              </a:rPr>
              <a:t> </a:t>
            </a:r>
            <a:r>
              <a:rPr lang="en-US" sz="3900" b="1" dirty="0" smtClean="0">
                <a:solidFill>
                  <a:srgbClr val="FF0000"/>
                </a:solidFill>
                <a:latin typeface="Century Gothic" pitchFamily="34" charset="0"/>
              </a:rPr>
              <a:t>Productive</a:t>
            </a:r>
          </a:p>
          <a:p>
            <a:pPr>
              <a:spcBef>
                <a:spcPts val="1200"/>
              </a:spcBef>
              <a:buNone/>
              <a:defRPr/>
            </a:pPr>
            <a:endParaRPr lang="en-US" sz="1100" dirty="0" smtClean="0">
              <a:latin typeface="Century Gothic" pitchFamily="34" charset="0"/>
            </a:endParaRPr>
          </a:p>
          <a:p>
            <a:pPr marL="342900" indent="-342900">
              <a:spcBef>
                <a:spcPts val="1200"/>
              </a:spcBef>
              <a:buFont typeface="Wingdings" pitchFamily="2" charset="2"/>
              <a:buChar char="ü"/>
              <a:defRPr/>
            </a:pPr>
            <a:r>
              <a:rPr lang="en-US" sz="2600" dirty="0" smtClean="0">
                <a:latin typeface="Century Gothic" pitchFamily="34" charset="0"/>
              </a:rPr>
              <a:t>Quickly identify &amp; prioritize sales opportunities</a:t>
            </a:r>
          </a:p>
          <a:p>
            <a:pPr marL="342900" indent="-342900">
              <a:spcBef>
                <a:spcPts val="1200"/>
              </a:spcBef>
              <a:buNone/>
              <a:defRPr/>
            </a:pPr>
            <a:endParaRPr lang="en-US" sz="900" dirty="0" smtClean="0">
              <a:latin typeface="Century Gothic" pitchFamily="34" charset="0"/>
            </a:endParaRPr>
          </a:p>
          <a:p>
            <a:pPr marL="342900" indent="-342900">
              <a:spcBef>
                <a:spcPts val="1200"/>
              </a:spcBef>
              <a:buFont typeface="Wingdings" pitchFamily="2" charset="2"/>
              <a:buChar char="ü"/>
              <a:defRPr/>
            </a:pPr>
            <a:r>
              <a:rPr lang="en-US" sz="2600" dirty="0" smtClean="0">
                <a:latin typeface="Century Gothic" pitchFamily="34" charset="0"/>
              </a:rPr>
              <a:t>Enable team selling via enriched collaboration</a:t>
            </a:r>
          </a:p>
          <a:p>
            <a:pPr marL="342900" indent="-342900">
              <a:spcBef>
                <a:spcPts val="1200"/>
              </a:spcBef>
              <a:buNone/>
              <a:defRPr/>
            </a:pPr>
            <a:endParaRPr lang="en-US" sz="900" dirty="0" smtClean="0">
              <a:latin typeface="Century Gothic" pitchFamily="34" charset="0"/>
            </a:endParaRPr>
          </a:p>
          <a:p>
            <a:pPr marL="342900" indent="-342900">
              <a:spcBef>
                <a:spcPts val="1200"/>
              </a:spcBef>
              <a:buFont typeface="Wingdings" pitchFamily="2" charset="2"/>
              <a:buChar char="ü"/>
              <a:defRPr/>
            </a:pPr>
            <a:r>
              <a:rPr lang="en-US" sz="2600" dirty="0" smtClean="0">
                <a:latin typeface="Century Gothic" pitchFamily="34" charset="0"/>
              </a:rPr>
              <a:t>Leverage best practices across </a:t>
            </a:r>
          </a:p>
          <a:p>
            <a:pPr marL="342900" indent="-342900">
              <a:spcBef>
                <a:spcPts val="1200"/>
              </a:spcBef>
              <a:buNone/>
              <a:defRPr/>
            </a:pPr>
            <a:r>
              <a:rPr lang="en-US" sz="2600" dirty="0" smtClean="0">
                <a:latin typeface="Century Gothic" pitchFamily="34" charset="0"/>
              </a:rPr>
              <a:t>    the organization</a:t>
            </a:r>
          </a:p>
          <a:p>
            <a:pPr marL="342900" indent="-342900">
              <a:spcBef>
                <a:spcPts val="1200"/>
              </a:spcBef>
              <a:buNone/>
              <a:defRPr/>
            </a:pPr>
            <a:endParaRPr lang="en-US" sz="1000" dirty="0" smtClean="0">
              <a:latin typeface="Century Gothic" pitchFamily="34" charset="0"/>
            </a:endParaRPr>
          </a:p>
          <a:p>
            <a:pPr marL="342900" indent="-342900">
              <a:spcBef>
                <a:spcPts val="1200"/>
              </a:spcBef>
              <a:buFont typeface="Wingdings" pitchFamily="2" charset="2"/>
              <a:buChar char="ü"/>
              <a:defRPr/>
            </a:pPr>
            <a:r>
              <a:rPr lang="en-US" sz="2600" dirty="0" smtClean="0">
                <a:latin typeface="Century Gothic" pitchFamily="34" charset="0"/>
              </a:rPr>
              <a:t>Get the right information to the </a:t>
            </a:r>
          </a:p>
          <a:p>
            <a:pPr marL="342900" indent="-342900">
              <a:spcBef>
                <a:spcPts val="1200"/>
              </a:spcBef>
              <a:buNone/>
              <a:defRPr/>
            </a:pPr>
            <a:r>
              <a:rPr lang="en-US" sz="2600" dirty="0" smtClean="0">
                <a:latin typeface="Century Gothic" pitchFamily="34" charset="0"/>
              </a:rPr>
              <a:t>     right team members</a:t>
            </a:r>
          </a:p>
          <a:p>
            <a:pPr marL="342900" indent="-342900">
              <a:spcBef>
                <a:spcPts val="1200"/>
              </a:spcBef>
              <a:buFont typeface="Wingdings" pitchFamily="2" charset="2"/>
              <a:buChar char="ü"/>
              <a:defRPr/>
            </a:pPr>
            <a:endParaRPr lang="en-US" sz="2200" dirty="0" smtClean="0"/>
          </a:p>
          <a:p>
            <a:pPr>
              <a:spcBef>
                <a:spcPts val="1200"/>
              </a:spcBef>
              <a:buNone/>
              <a:defRPr/>
            </a:pPr>
            <a:endParaRPr lang="en-US" dirty="0" smtClean="0"/>
          </a:p>
          <a:p>
            <a:pPr>
              <a:spcBef>
                <a:spcPts val="1200"/>
              </a:spcBef>
              <a:buFont typeface="Wingdings" pitchFamily="2" charset="2"/>
              <a:buChar char="ü"/>
              <a:defRPr/>
            </a:pPr>
            <a:endParaRPr lang="en-US" dirty="0" smtClean="0"/>
          </a:p>
          <a:p>
            <a:pPr>
              <a:spcBef>
                <a:spcPts val="1200"/>
              </a:spcBef>
              <a:buFont typeface="Wingdings" pitchFamily="2" charset="2"/>
              <a:buChar char="ü"/>
              <a:defRPr/>
            </a:pPr>
            <a:endParaRPr lang="en-US" dirty="0"/>
          </a:p>
        </p:txBody>
      </p:sp>
      <p:sp>
        <p:nvSpPr>
          <p:cNvPr id="7" name="Rectangle 5"/>
          <p:cNvSpPr txBox="1">
            <a:spLocks noChangeArrowheads="1"/>
          </p:cNvSpPr>
          <p:nvPr/>
        </p:nvSpPr>
        <p:spPr bwMode="auto">
          <a:xfrm>
            <a:off x="876820" y="159635"/>
            <a:ext cx="7305155" cy="847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0" lang="en-US" sz="3600" b="0" i="0" u="none" strike="noStrike" kern="0" cap="none" spc="0" normalizeH="0" baseline="0" noProof="0" dirty="0" smtClean="0">
                <a:ln>
                  <a:noFill/>
                </a:ln>
                <a:solidFill>
                  <a:schemeClr val="tx1"/>
                </a:solidFill>
                <a:effectLst/>
                <a:uLnTx/>
                <a:uFillTx/>
                <a:latin typeface="Century Gothic" pitchFamily="34" charset="0"/>
                <a:ea typeface="+mj-ea"/>
                <a:cs typeface="+mj-cs"/>
              </a:rPr>
              <a:t>CRM On Demand: Sales</a:t>
            </a:r>
            <a:endParaRPr kumimoji="0" lang="en-US" sz="3600" b="0" i="0" u="none" strike="noStrike" kern="0" cap="none" spc="0" normalizeH="0" baseline="0" noProof="0" dirty="0">
              <a:ln>
                <a:noFill/>
              </a:ln>
              <a:solidFill>
                <a:schemeClr val="tx1"/>
              </a:solidFill>
              <a:effectLst/>
              <a:uLnTx/>
              <a:uFillTx/>
              <a:latin typeface="Century Gothic" pitchFamily="34" charset="0"/>
              <a:ea typeface="+mj-ea"/>
              <a:cs typeface="+mj-cs"/>
            </a:endParaRPr>
          </a:p>
        </p:txBody>
      </p:sp>
      <p:pic>
        <p:nvPicPr>
          <p:cNvPr id="9" name="Picture 2" descr="http://i.ehow.com/images/a06/97/uo/improve-sales-productivity-200X200.jpg"/>
          <p:cNvPicPr>
            <a:picLocks noChangeAspect="1" noChangeArrowheads="1"/>
          </p:cNvPicPr>
          <p:nvPr/>
        </p:nvPicPr>
        <p:blipFill>
          <a:blip r:embed="rId3" cstate="print"/>
          <a:srcRect l="1511" t="2644"/>
          <a:stretch>
            <a:fillRect/>
          </a:stretch>
        </p:blipFill>
        <p:spPr bwMode="auto">
          <a:xfrm>
            <a:off x="5509900" y="1589317"/>
            <a:ext cx="3634100" cy="3592283"/>
          </a:xfrm>
          <a:prstGeom prst="rect">
            <a:avLst/>
          </a:prstGeom>
          <a:noFill/>
        </p:spPr>
      </p:pic>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http://i.zdnet.com/blogs/oracle-social-crm-c.jpg"/>
          <p:cNvPicPr>
            <a:picLocks noChangeAspect="1" noChangeArrowheads="1"/>
          </p:cNvPicPr>
          <p:nvPr/>
        </p:nvPicPr>
        <p:blipFill>
          <a:blip r:embed="rId3" cstate="print"/>
          <a:srcRect l="15190" t="21494" r="24051" b="30791"/>
          <a:stretch>
            <a:fillRect/>
          </a:stretch>
        </p:blipFill>
        <p:spPr bwMode="auto">
          <a:xfrm>
            <a:off x="374072" y="1143000"/>
            <a:ext cx="8017163" cy="4343400"/>
          </a:xfrm>
          <a:prstGeom prst="rect">
            <a:avLst/>
          </a:prstGeom>
          <a:noFill/>
        </p:spPr>
      </p:pic>
      <p:sp>
        <p:nvSpPr>
          <p:cNvPr id="8" name="TextBox 7"/>
          <p:cNvSpPr txBox="1"/>
          <p:nvPr/>
        </p:nvSpPr>
        <p:spPr>
          <a:xfrm>
            <a:off x="304800" y="5562600"/>
            <a:ext cx="4953000" cy="584775"/>
          </a:xfrm>
          <a:prstGeom prst="rect">
            <a:avLst/>
          </a:prstGeom>
          <a:noFill/>
        </p:spPr>
        <p:txBody>
          <a:bodyPr wrap="square" rtlCol="0">
            <a:spAutoFit/>
          </a:bodyPr>
          <a:lstStyle/>
          <a:p>
            <a:r>
              <a:rPr lang="en-US" sz="3200" b="1" dirty="0" smtClean="0">
                <a:latin typeface="Century Gothic" pitchFamily="34" charset="0"/>
              </a:rPr>
              <a:t>Sales  Prospector</a:t>
            </a:r>
            <a:endParaRPr lang="en-US" sz="3200" b="1" dirty="0">
              <a:latin typeface="Century Gothic" pitchFamily="34" charset="0"/>
            </a:endParaRP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36600" y="152400"/>
            <a:ext cx="4495800" cy="715962"/>
          </a:xfrm>
        </p:spPr>
        <p:txBody>
          <a:bodyPr>
            <a:normAutofit/>
          </a:bodyPr>
          <a:lstStyle/>
          <a:p>
            <a:pPr algn="l"/>
            <a:r>
              <a:rPr lang="en-US" b="0" dirty="0" smtClean="0">
                <a:latin typeface="Century Gothic" pitchFamily="34" charset="0"/>
              </a:rPr>
              <a:t>Social CRM</a:t>
            </a:r>
            <a:endParaRPr lang="en-US" b="0" dirty="0">
              <a:latin typeface="Century Gothic" pitchFamily="34" charset="0"/>
            </a:endParaRPr>
          </a:p>
        </p:txBody>
      </p:sp>
      <p:pic>
        <p:nvPicPr>
          <p:cNvPr id="83972" name="Picture 4" descr="http://media.marketwire.com/attachments/200910/MOD-574915_OracleSalesLibrary.jpg"/>
          <p:cNvPicPr>
            <a:picLocks noChangeAspect="1" noChangeArrowheads="1"/>
          </p:cNvPicPr>
          <p:nvPr/>
        </p:nvPicPr>
        <p:blipFill>
          <a:blip r:embed="rId3" cstate="print"/>
          <a:srcRect l="6176" t="29851" r="13647" b="35599"/>
          <a:stretch>
            <a:fillRect/>
          </a:stretch>
        </p:blipFill>
        <p:spPr bwMode="auto">
          <a:xfrm>
            <a:off x="0" y="1676400"/>
            <a:ext cx="9144000" cy="2723745"/>
          </a:xfrm>
          <a:prstGeom prst="rect">
            <a:avLst/>
          </a:prstGeom>
          <a:noFill/>
        </p:spPr>
      </p:pic>
      <p:sp>
        <p:nvSpPr>
          <p:cNvPr id="9" name="TextBox 8"/>
          <p:cNvSpPr txBox="1"/>
          <p:nvPr/>
        </p:nvSpPr>
        <p:spPr>
          <a:xfrm>
            <a:off x="533400" y="4648200"/>
            <a:ext cx="2971800" cy="584775"/>
          </a:xfrm>
          <a:prstGeom prst="rect">
            <a:avLst/>
          </a:prstGeom>
          <a:noFill/>
        </p:spPr>
        <p:txBody>
          <a:bodyPr wrap="square" rtlCol="0">
            <a:spAutoFit/>
          </a:bodyPr>
          <a:lstStyle/>
          <a:p>
            <a:r>
              <a:rPr lang="en-US" sz="3200" b="1" dirty="0" smtClean="0">
                <a:latin typeface="Century Gothic" pitchFamily="34" charset="0"/>
              </a:rPr>
              <a:t>Sales Library</a:t>
            </a:r>
            <a:endParaRPr lang="en-US" sz="3200" b="1" dirty="0">
              <a:latin typeface="Century Gothic" pitchFamily="34" charset="0"/>
            </a:endParaRP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www.businessprotocol.com.au/images/brand%20me.jpg"/>
          <p:cNvPicPr>
            <a:picLocks noChangeAspect="1" noChangeArrowheads="1"/>
          </p:cNvPicPr>
          <p:nvPr/>
        </p:nvPicPr>
        <p:blipFill>
          <a:blip r:embed="rId3" cstate="print"/>
          <a:srcRect r="7377"/>
          <a:stretch>
            <a:fillRect/>
          </a:stretch>
        </p:blipFill>
        <p:spPr bwMode="auto">
          <a:xfrm>
            <a:off x="3403600" y="1447800"/>
            <a:ext cx="5740400" cy="4648200"/>
          </a:xfrm>
          <a:prstGeom prst="rect">
            <a:avLst/>
          </a:prstGeom>
          <a:noFill/>
        </p:spPr>
      </p:pic>
      <p:sp>
        <p:nvSpPr>
          <p:cNvPr id="3" name="Rectangle 2"/>
          <p:cNvSpPr/>
          <p:nvPr/>
        </p:nvSpPr>
        <p:spPr>
          <a:xfrm>
            <a:off x="228600" y="1981200"/>
            <a:ext cx="3818674" cy="1200329"/>
          </a:xfrm>
          <a:prstGeom prst="rect">
            <a:avLst/>
          </a:prstGeom>
        </p:spPr>
        <p:txBody>
          <a:bodyPr wrap="none">
            <a:spAutoFit/>
          </a:bodyPr>
          <a:lstStyle/>
          <a:p>
            <a:pPr algn="ctr"/>
            <a:r>
              <a:rPr lang="en-US" sz="3600" dirty="0" smtClean="0">
                <a:latin typeface="Century Gothic" pitchFamily="34" charset="0"/>
              </a:rPr>
              <a:t>Embedded </a:t>
            </a:r>
          </a:p>
          <a:p>
            <a:pPr algn="ctr"/>
            <a:r>
              <a:rPr lang="en-US" sz="3600" dirty="0" smtClean="0">
                <a:latin typeface="Century Gothic" pitchFamily="34" charset="0"/>
              </a:rPr>
              <a:t>Sales Coaching </a:t>
            </a:r>
            <a:endParaRPr lang="en-US" sz="3600" dirty="0">
              <a:latin typeface="Century Gothic" pitchFamily="34" charset="0"/>
            </a:endParaRPr>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6" name="Picture 4" descr="http://luxuryrealestateblog.lesleefarrell.com/wp-content/graph_up_2.jpg"/>
          <p:cNvPicPr>
            <a:picLocks noChangeAspect="1" noChangeArrowheads="1"/>
          </p:cNvPicPr>
          <p:nvPr/>
        </p:nvPicPr>
        <p:blipFill>
          <a:blip r:embed="rId3" cstate="print"/>
          <a:srcRect/>
          <a:stretch>
            <a:fillRect/>
          </a:stretch>
        </p:blipFill>
        <p:spPr bwMode="auto">
          <a:xfrm>
            <a:off x="4637314" y="1681841"/>
            <a:ext cx="4506686" cy="3380015"/>
          </a:xfrm>
          <a:prstGeom prst="rect">
            <a:avLst/>
          </a:prstGeom>
          <a:noFill/>
        </p:spPr>
      </p:pic>
      <p:sp>
        <p:nvSpPr>
          <p:cNvPr id="97282" name="Title 1"/>
          <p:cNvSpPr>
            <a:spLocks noGrp="1"/>
          </p:cNvSpPr>
          <p:nvPr>
            <p:ph type="title"/>
          </p:nvPr>
        </p:nvSpPr>
        <p:spPr>
          <a:xfrm>
            <a:off x="130632" y="990600"/>
            <a:ext cx="7260768" cy="762000"/>
          </a:xfrm>
        </p:spPr>
        <p:txBody>
          <a:bodyPr>
            <a:normAutofit/>
          </a:bodyPr>
          <a:lstStyle/>
          <a:p>
            <a:pPr algn="l"/>
            <a:r>
              <a:rPr lang="en-US" dirty="0" smtClean="0">
                <a:latin typeface="Century Gothic" pitchFamily="34" charset="0"/>
              </a:rPr>
              <a:t>Get </a:t>
            </a:r>
            <a:r>
              <a:rPr lang="en-US" b="1" dirty="0" smtClean="0">
                <a:solidFill>
                  <a:srgbClr val="FF0000"/>
                </a:solidFill>
                <a:latin typeface="Century Gothic" pitchFamily="34" charset="0"/>
              </a:rPr>
              <a:t>The Best Value, Period</a:t>
            </a:r>
          </a:p>
        </p:txBody>
      </p:sp>
      <p:sp>
        <p:nvSpPr>
          <p:cNvPr id="4" name="Content Placeholder 2"/>
          <p:cNvSpPr>
            <a:spLocks noGrp="1"/>
          </p:cNvSpPr>
          <p:nvPr>
            <p:ph idx="1"/>
          </p:nvPr>
        </p:nvSpPr>
        <p:spPr>
          <a:xfrm>
            <a:off x="179619" y="1851932"/>
            <a:ext cx="4565196" cy="3039804"/>
          </a:xfrm>
        </p:spPr>
        <p:txBody>
          <a:bodyPr/>
          <a:lstStyle/>
          <a:p>
            <a:pPr marL="342900" indent="-342900">
              <a:spcBef>
                <a:spcPts val="1200"/>
              </a:spcBef>
              <a:buFont typeface="Wingdings" pitchFamily="2" charset="2"/>
              <a:buChar char="ü"/>
              <a:defRPr/>
            </a:pPr>
            <a:r>
              <a:rPr lang="en-US" sz="2200" b="1" dirty="0" smtClean="0">
                <a:latin typeface="Century Gothic" pitchFamily="34" charset="0"/>
              </a:rPr>
              <a:t>Superior User Adoption</a:t>
            </a:r>
          </a:p>
          <a:p>
            <a:pPr marL="342900" indent="-342900">
              <a:spcBef>
                <a:spcPts val="1200"/>
              </a:spcBef>
              <a:buFont typeface="Wingdings" pitchFamily="2" charset="2"/>
              <a:buChar char="ü"/>
              <a:defRPr/>
            </a:pPr>
            <a:r>
              <a:rPr lang="en-US" sz="2200" b="1" dirty="0" smtClean="0">
                <a:latin typeface="Century Gothic" pitchFamily="34" charset="0"/>
              </a:rPr>
              <a:t>Single vendor platform </a:t>
            </a:r>
            <a:r>
              <a:rPr lang="en-US" sz="2200" dirty="0" smtClean="0">
                <a:latin typeface="Century Gothic" pitchFamily="34" charset="0"/>
              </a:rPr>
              <a:t>with superior economics and accountability</a:t>
            </a:r>
          </a:p>
          <a:p>
            <a:pPr marL="342900" indent="-342900">
              <a:spcBef>
                <a:spcPts val="1200"/>
              </a:spcBef>
              <a:buFont typeface="Wingdings" pitchFamily="2" charset="2"/>
              <a:buChar char="ü"/>
              <a:defRPr/>
            </a:pPr>
            <a:r>
              <a:rPr lang="en-US" sz="2200" dirty="0" smtClean="0">
                <a:latin typeface="Century Gothic" pitchFamily="34" charset="0"/>
              </a:rPr>
              <a:t>The most capabilities offered at universal low price</a:t>
            </a:r>
          </a:p>
          <a:p>
            <a:pPr marL="342900" indent="-342900">
              <a:spcBef>
                <a:spcPts val="1200"/>
              </a:spcBef>
              <a:buFont typeface="Wingdings" pitchFamily="2" charset="2"/>
              <a:buChar char="ü"/>
              <a:defRPr/>
            </a:pPr>
            <a:r>
              <a:rPr lang="en-US" sz="2200" b="1" dirty="0" smtClean="0">
                <a:latin typeface="Century Gothic" pitchFamily="34" charset="0"/>
              </a:rPr>
              <a:t>Provable ROI </a:t>
            </a:r>
            <a:r>
              <a:rPr lang="en-US" sz="2200" dirty="0" smtClean="0">
                <a:latin typeface="Century Gothic" pitchFamily="34" charset="0"/>
              </a:rPr>
              <a:t>with </a:t>
            </a:r>
            <a:r>
              <a:rPr lang="en-US" sz="2200" b="1" dirty="0" smtClean="0">
                <a:latin typeface="Century Gothic" pitchFamily="34" charset="0"/>
              </a:rPr>
              <a:t>Lowest TCO</a:t>
            </a:r>
          </a:p>
          <a:p>
            <a:pPr>
              <a:spcBef>
                <a:spcPts val="1200"/>
              </a:spcBef>
              <a:buFont typeface="Wingdings" pitchFamily="2" charset="2"/>
              <a:buChar char="ü"/>
              <a:defRPr/>
            </a:pPr>
            <a:endParaRPr lang="en-US" dirty="0" smtClean="0"/>
          </a:p>
          <a:p>
            <a:pPr>
              <a:spcBef>
                <a:spcPts val="1200"/>
              </a:spcBef>
              <a:buFont typeface="Wingdings" pitchFamily="2" charset="2"/>
              <a:buChar char="ü"/>
              <a:defRPr/>
            </a:pPr>
            <a:endParaRPr lang="en-US" dirty="0" smtClean="0"/>
          </a:p>
          <a:p>
            <a:pPr>
              <a:spcBef>
                <a:spcPts val="1200"/>
              </a:spcBef>
              <a:buFont typeface="Wingdings" pitchFamily="2" charset="2"/>
              <a:buChar char="ü"/>
              <a:defRPr/>
            </a:pPr>
            <a:endParaRPr lang="en-US" dirty="0"/>
          </a:p>
        </p:txBody>
      </p:sp>
      <p:sp>
        <p:nvSpPr>
          <p:cNvPr id="5" name="Title 1"/>
          <p:cNvSpPr txBox="1">
            <a:spLocks/>
          </p:cNvSpPr>
          <p:nvPr/>
        </p:nvSpPr>
        <p:spPr bwMode="auto">
          <a:xfrm>
            <a:off x="228600" y="5638800"/>
            <a:ext cx="7872228" cy="48824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u="none" strike="noStrike" kern="0" cap="none" spc="0" normalizeH="0" baseline="0" noProof="0" dirty="0" smtClean="0">
                <a:ln>
                  <a:noFill/>
                </a:ln>
                <a:solidFill>
                  <a:schemeClr val="tx1"/>
                </a:solidFill>
                <a:effectLst/>
                <a:uLnTx/>
                <a:uFillTx/>
                <a:latin typeface="Century Gothic" pitchFamily="34" charset="0"/>
                <a:ea typeface="MS PGothic" pitchFamily="34" charset="-128"/>
                <a:cs typeface="+mj-cs"/>
              </a:rPr>
              <a:t>Simplify</a:t>
            </a:r>
            <a:r>
              <a:rPr kumimoji="0" lang="en-US" sz="2000" b="1" u="none" strike="noStrike" kern="0" cap="none" spc="0" normalizeH="0" noProof="0" dirty="0" smtClean="0">
                <a:ln>
                  <a:noFill/>
                </a:ln>
                <a:solidFill>
                  <a:schemeClr val="tx1"/>
                </a:solidFill>
                <a:effectLst/>
                <a:uLnTx/>
                <a:uFillTx/>
                <a:latin typeface="Century Gothic" pitchFamily="34" charset="0"/>
                <a:ea typeface="MS PGothic" pitchFamily="34" charset="-128"/>
                <a:cs typeface="+mj-cs"/>
              </a:rPr>
              <a:t> &amp; Gain Leverage with a Single Vendor</a:t>
            </a:r>
            <a:endParaRPr kumimoji="0" lang="en-US" sz="2000" b="1" u="none" strike="noStrike" kern="0" cap="none" spc="0" normalizeH="0" baseline="0" noProof="0" dirty="0" smtClean="0">
              <a:ln>
                <a:noFill/>
              </a:ln>
              <a:effectLst/>
              <a:uLnTx/>
              <a:uFillTx/>
              <a:latin typeface="Century Gothic" pitchFamily="34" charset="0"/>
              <a:ea typeface="MS PGothic" pitchFamily="34" charset="-128"/>
              <a:cs typeface="+mj-cs"/>
            </a:endParaRPr>
          </a:p>
        </p:txBody>
      </p:sp>
      <p:sp>
        <p:nvSpPr>
          <p:cNvPr id="7" name="Rectangle 5"/>
          <p:cNvSpPr txBox="1">
            <a:spLocks noChangeArrowheads="1"/>
          </p:cNvSpPr>
          <p:nvPr/>
        </p:nvSpPr>
        <p:spPr bwMode="auto">
          <a:xfrm>
            <a:off x="876820" y="159635"/>
            <a:ext cx="7305155" cy="847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0" lang="en-US" sz="3600" b="0" i="0" u="none" strike="noStrike" kern="0" cap="none" spc="0" normalizeH="0" baseline="0" noProof="0" dirty="0" smtClean="0">
                <a:ln>
                  <a:noFill/>
                </a:ln>
                <a:solidFill>
                  <a:schemeClr val="tx1"/>
                </a:solidFill>
                <a:effectLst/>
                <a:uLnTx/>
                <a:uFillTx/>
                <a:latin typeface="Century Gothic" pitchFamily="34" charset="0"/>
                <a:ea typeface="+mj-ea"/>
                <a:cs typeface="+mj-cs"/>
              </a:rPr>
              <a:t>CRM On Demand: Sales</a:t>
            </a:r>
            <a:endParaRPr kumimoji="0" lang="en-US" sz="3600" b="0" i="0" u="none" strike="noStrike" kern="0" cap="none" spc="0" normalizeH="0" baseline="0" noProof="0" dirty="0">
              <a:ln>
                <a:noFill/>
              </a:ln>
              <a:solidFill>
                <a:schemeClr val="tx1"/>
              </a:solidFill>
              <a:effectLst/>
              <a:uLnTx/>
              <a:uFillTx/>
              <a:latin typeface="Century Gothic" pitchFamily="34" charset="0"/>
              <a:ea typeface="+mj-ea"/>
              <a:cs typeface="+mj-cs"/>
            </a:endParaRP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images03.olx.com/ui/2/09/51/36600851_1.jpg"/>
          <p:cNvPicPr>
            <a:picLocks noChangeAspect="1" noChangeArrowheads="1"/>
          </p:cNvPicPr>
          <p:nvPr/>
        </p:nvPicPr>
        <p:blipFill>
          <a:blip r:embed="rId3" cstate="print"/>
          <a:srcRect r="4790" b="5589"/>
          <a:stretch>
            <a:fillRect/>
          </a:stretch>
        </p:blipFill>
        <p:spPr bwMode="auto">
          <a:xfrm>
            <a:off x="3086100" y="127000"/>
            <a:ext cx="6057900" cy="6007100"/>
          </a:xfrm>
          <a:prstGeom prst="rect">
            <a:avLst/>
          </a:prstGeom>
          <a:noFill/>
        </p:spPr>
      </p:pic>
      <p:pic>
        <p:nvPicPr>
          <p:cNvPr id="6" name="Picture 1"/>
          <p:cNvPicPr>
            <a:picLocks noChangeAspect="1" noChangeArrowheads="1"/>
          </p:cNvPicPr>
          <p:nvPr/>
        </p:nvPicPr>
        <p:blipFill>
          <a:blip r:embed="rId4" cstate="print"/>
          <a:srcRect r="2151" b="34390"/>
          <a:stretch>
            <a:fillRect/>
          </a:stretch>
        </p:blipFill>
        <p:spPr bwMode="auto">
          <a:xfrm>
            <a:off x="4038600" y="1117600"/>
            <a:ext cx="3124200" cy="1905000"/>
          </a:xfrm>
          <a:prstGeom prst="rect">
            <a:avLst/>
          </a:prstGeom>
          <a:noFill/>
          <a:ln w="9525">
            <a:noFill/>
            <a:miter lim="800000"/>
            <a:headEnd/>
            <a:tailEnd/>
          </a:ln>
        </p:spPr>
      </p:pic>
      <p:sp>
        <p:nvSpPr>
          <p:cNvPr id="7" name="Rectangle 6"/>
          <p:cNvSpPr/>
          <p:nvPr/>
        </p:nvSpPr>
        <p:spPr>
          <a:xfrm>
            <a:off x="0" y="1066800"/>
            <a:ext cx="3757759" cy="1508105"/>
          </a:xfrm>
          <a:prstGeom prst="rect">
            <a:avLst/>
          </a:prstGeom>
        </p:spPr>
        <p:txBody>
          <a:bodyPr wrap="none">
            <a:spAutoFit/>
          </a:bodyPr>
          <a:lstStyle/>
          <a:p>
            <a:pPr algn="ctr"/>
            <a:r>
              <a:rPr lang="en-US" sz="4000" b="0" dirty="0" smtClean="0">
                <a:latin typeface="Century Gothic" pitchFamily="34" charset="0"/>
              </a:rPr>
              <a:t>Configurable</a:t>
            </a:r>
          </a:p>
          <a:p>
            <a:pPr algn="ctr"/>
            <a:r>
              <a:rPr lang="en-US" sz="4000" b="0" dirty="0" smtClean="0">
                <a:latin typeface="Century Gothic" pitchFamily="34" charset="0"/>
              </a:rPr>
              <a:t>User Interface </a:t>
            </a:r>
            <a:endParaRPr lang="en-US" sz="4000" b="0" dirty="0">
              <a:latin typeface="Century Gothic" pitchFamily="34" charset="0"/>
            </a:endParaRP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9" descr="[Screenshot]"/>
          <p:cNvPicPr>
            <a:picLocks noChangeAspect="1"/>
          </p:cNvPicPr>
          <p:nvPr/>
        </p:nvPicPr>
        <p:blipFill>
          <a:blip r:embed="rId3" cstate="print"/>
          <a:srcRect l="4988" t="18619" r="42288" b="47857"/>
          <a:stretch>
            <a:fillRect/>
          </a:stretch>
        </p:blipFill>
        <p:spPr bwMode="auto">
          <a:xfrm>
            <a:off x="381000" y="1173256"/>
            <a:ext cx="8382000" cy="3855944"/>
          </a:xfrm>
          <a:prstGeom prst="rect">
            <a:avLst/>
          </a:prstGeom>
          <a:noFill/>
          <a:ln w="9525">
            <a:noFill/>
            <a:miter lim="800000"/>
            <a:headEnd/>
            <a:tailEnd/>
          </a:ln>
        </p:spPr>
      </p:pic>
      <p:sp>
        <p:nvSpPr>
          <p:cNvPr id="10" name="TextBox 9"/>
          <p:cNvSpPr txBox="1"/>
          <p:nvPr/>
        </p:nvSpPr>
        <p:spPr>
          <a:xfrm>
            <a:off x="5181600" y="4572000"/>
            <a:ext cx="3657600" cy="584775"/>
          </a:xfrm>
          <a:prstGeom prst="rect">
            <a:avLst/>
          </a:prstGeom>
          <a:noFill/>
        </p:spPr>
        <p:txBody>
          <a:bodyPr wrap="square" rtlCol="0">
            <a:spAutoFit/>
          </a:bodyPr>
          <a:lstStyle/>
          <a:p>
            <a:pPr algn="r"/>
            <a:r>
              <a:rPr lang="en-US" sz="3200" b="1" dirty="0" smtClean="0">
                <a:latin typeface="Century Gothic" pitchFamily="34" charset="0"/>
              </a:rPr>
              <a:t>Portal Integration</a:t>
            </a:r>
            <a:endParaRPr lang="en-US" sz="3200" b="1" dirty="0">
              <a:latin typeface="Century Gothic" pitchFamily="34" charset="0"/>
            </a:endParaRPr>
          </a:p>
        </p:txBody>
      </p:sp>
      <p:sp>
        <p:nvSpPr>
          <p:cNvPr id="7" name="Title 3"/>
          <p:cNvSpPr>
            <a:spLocks noGrp="1"/>
          </p:cNvSpPr>
          <p:nvPr>
            <p:ph type="title"/>
          </p:nvPr>
        </p:nvSpPr>
        <p:spPr/>
        <p:txBody>
          <a:bodyPr>
            <a:normAutofit/>
          </a:bodyPr>
          <a:lstStyle/>
          <a:p>
            <a:pPr algn="l"/>
            <a:r>
              <a:rPr lang="en-US" b="0" dirty="0" smtClean="0">
                <a:latin typeface="Century Gothic" pitchFamily="34" charset="0"/>
              </a:rPr>
              <a:t>Social CRM</a:t>
            </a:r>
            <a:endParaRPr lang="en-US" b="0" dirty="0">
              <a:latin typeface="Century Gothic" pitchFamily="34" charset="0"/>
            </a:endParaRP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22700" y="927100"/>
            <a:ext cx="5080000" cy="2597634"/>
          </a:xfrm>
          <a:prstGeom prst="rect">
            <a:avLst/>
          </a:prstGeom>
          <a:noFill/>
        </p:spPr>
        <p:txBody>
          <a:bodyPr wrap="square" rtlCol="0">
            <a:spAutoFit/>
          </a:bodyPr>
          <a:lstStyle/>
          <a:p>
            <a:r>
              <a:rPr lang="en-US" sz="4400" b="1" dirty="0" smtClean="0">
                <a:solidFill>
                  <a:schemeClr val="bg1"/>
                </a:solidFill>
                <a:latin typeface="Century Gothic" pitchFamily="34" charset="0"/>
              </a:rPr>
              <a:t>E-Business </a:t>
            </a:r>
            <a:r>
              <a:rPr lang="en-US" sz="4400" b="1" dirty="0" smtClean="0">
                <a:solidFill>
                  <a:schemeClr val="bg1"/>
                </a:solidFill>
                <a:latin typeface="Century Gothic" pitchFamily="34" charset="0"/>
              </a:rPr>
              <a:t>Suite </a:t>
            </a:r>
            <a:endParaRPr lang="en-US" sz="4400" b="1" dirty="0" smtClean="0">
              <a:solidFill>
                <a:schemeClr val="bg1"/>
              </a:solidFill>
              <a:latin typeface="Century Gothic" pitchFamily="34" charset="0"/>
            </a:endParaRPr>
          </a:p>
          <a:p>
            <a:r>
              <a:rPr lang="en-US" sz="4400" b="1" dirty="0" smtClean="0">
                <a:solidFill>
                  <a:schemeClr val="bg1"/>
                </a:solidFill>
                <a:latin typeface="Century Gothic" pitchFamily="34" charset="0"/>
              </a:rPr>
              <a:t>&amp;</a:t>
            </a:r>
            <a:r>
              <a:rPr lang="en-US" sz="4400" dirty="0" smtClean="0">
                <a:solidFill>
                  <a:schemeClr val="bg1"/>
                </a:solidFill>
                <a:latin typeface="Century Gothic" pitchFamily="34" charset="0"/>
              </a:rPr>
              <a:t> </a:t>
            </a:r>
            <a:endParaRPr lang="en-US" sz="4400" dirty="0" smtClean="0">
              <a:solidFill>
                <a:schemeClr val="bg1"/>
              </a:solidFill>
              <a:latin typeface="Century Gothic" pitchFamily="34" charset="0"/>
            </a:endParaRPr>
          </a:p>
          <a:p>
            <a:r>
              <a:rPr lang="en-US" sz="4400" b="1" dirty="0" smtClean="0">
                <a:solidFill>
                  <a:schemeClr val="bg1"/>
                </a:solidFill>
                <a:latin typeface="Century Gothic" pitchFamily="34" charset="0"/>
              </a:rPr>
              <a:t>CRM On </a:t>
            </a:r>
            <a:r>
              <a:rPr lang="en-US" sz="4400" b="1" dirty="0" smtClean="0">
                <a:solidFill>
                  <a:schemeClr val="bg1"/>
                </a:solidFill>
                <a:latin typeface="Century Gothic" pitchFamily="34" charset="0"/>
              </a:rPr>
              <a:t>Demand</a:t>
            </a:r>
            <a:endParaRPr lang="en-US" sz="4400" b="1" dirty="0" smtClean="0">
              <a:solidFill>
                <a:schemeClr val="bg1"/>
              </a:solidFill>
              <a:latin typeface="Century Gothic" pitchFamily="34" charset="0"/>
            </a:endParaRPr>
          </a:p>
        </p:txBody>
      </p:sp>
      <p:sp>
        <p:nvSpPr>
          <p:cNvPr id="5" name="TextBox 4"/>
          <p:cNvSpPr txBox="1"/>
          <p:nvPr/>
        </p:nvSpPr>
        <p:spPr>
          <a:xfrm>
            <a:off x="838200" y="5410200"/>
            <a:ext cx="7696200" cy="1224951"/>
          </a:xfrm>
          <a:prstGeom prst="rect">
            <a:avLst/>
          </a:prstGeom>
          <a:noFill/>
        </p:spPr>
        <p:txBody>
          <a:bodyPr wrap="square" rtlCol="0">
            <a:spAutoFit/>
          </a:bodyPr>
          <a:lstStyle/>
          <a:p>
            <a:r>
              <a:rPr lang="en-US" sz="3200" dirty="0" smtClean="0">
                <a:latin typeface="Century Gothic" pitchFamily="34" charset="0"/>
              </a:rPr>
              <a:t>Lead to Order Advantage</a:t>
            </a:r>
          </a:p>
          <a:p>
            <a:r>
              <a:rPr lang="en-US" sz="3200" b="0" dirty="0" smtClean="0">
                <a:latin typeface="Century Gothic" pitchFamily="34" charset="0"/>
              </a:rPr>
              <a:t>Nicole </a:t>
            </a:r>
            <a:r>
              <a:rPr lang="en-US" sz="3200" b="0" dirty="0" smtClean="0">
                <a:latin typeface="Century Gothic" pitchFamily="34" charset="0"/>
              </a:rPr>
              <a:t>Smayling – Solution Consultant</a:t>
            </a:r>
            <a:endParaRPr lang="en-US" sz="3200" b="0" dirty="0">
              <a:latin typeface="Century Gothic" pitchFamily="34" charset="0"/>
            </a:endParaRPr>
          </a:p>
        </p:txBody>
      </p:sp>
      <p:pic>
        <p:nvPicPr>
          <p:cNvPr id="7" name="Picture 53" descr="DSCN0152.JPG                                                   00388273Macintosh HD                   BDB54B63:"/>
          <p:cNvPicPr>
            <a:picLocks noChangeAspect="1" noChangeArrowheads="1"/>
          </p:cNvPicPr>
          <p:nvPr/>
        </p:nvPicPr>
        <p:blipFill>
          <a:blip r:embed="rId3" cstate="print"/>
          <a:srcRect/>
          <a:stretch>
            <a:fillRect/>
          </a:stretch>
        </p:blipFill>
        <p:spPr bwMode="auto">
          <a:xfrm>
            <a:off x="901700" y="914400"/>
            <a:ext cx="2828925" cy="2819400"/>
          </a:xfrm>
          <a:prstGeom prst="rect">
            <a:avLst/>
          </a:prstGeom>
          <a:noFill/>
        </p:spPr>
      </p:pic>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3"/>
          <p:cNvPicPr>
            <a:picLocks noChangeAspect="1" noChangeArrowheads="1"/>
          </p:cNvPicPr>
          <p:nvPr/>
        </p:nvPicPr>
        <p:blipFill>
          <a:blip r:embed="rId3" cstate="print"/>
          <a:srcRect r="4208"/>
          <a:stretch>
            <a:fillRect/>
          </a:stretch>
        </p:blipFill>
        <p:spPr bwMode="auto">
          <a:xfrm>
            <a:off x="4953000" y="2209800"/>
            <a:ext cx="4191000" cy="2447925"/>
          </a:xfrm>
          <a:prstGeom prst="rect">
            <a:avLst/>
          </a:prstGeom>
          <a:noFill/>
          <a:ln w="9525">
            <a:noFill/>
            <a:miter lim="800000"/>
            <a:headEnd/>
            <a:tailEnd/>
          </a:ln>
        </p:spPr>
      </p:pic>
      <p:pic>
        <p:nvPicPr>
          <p:cNvPr id="3077" name="Picture 4"/>
          <p:cNvPicPr>
            <a:picLocks noChangeAspect="1" noChangeArrowheads="1"/>
          </p:cNvPicPr>
          <p:nvPr/>
        </p:nvPicPr>
        <p:blipFill>
          <a:blip r:embed="rId4" cstate="print"/>
          <a:srcRect/>
          <a:stretch>
            <a:fillRect/>
          </a:stretch>
        </p:blipFill>
        <p:spPr bwMode="auto">
          <a:xfrm>
            <a:off x="381000" y="1981200"/>
            <a:ext cx="3022600" cy="2947988"/>
          </a:xfrm>
          <a:prstGeom prst="rect">
            <a:avLst/>
          </a:prstGeom>
          <a:noFill/>
          <a:ln w="9525">
            <a:noFill/>
            <a:miter lim="800000"/>
            <a:headEnd/>
            <a:tailEnd/>
          </a:ln>
        </p:spPr>
      </p:pic>
      <p:sp>
        <p:nvSpPr>
          <p:cNvPr id="10" name="Plus 9"/>
          <p:cNvSpPr/>
          <p:nvPr/>
        </p:nvSpPr>
        <p:spPr>
          <a:xfrm>
            <a:off x="3581400" y="2819400"/>
            <a:ext cx="1371600" cy="1219200"/>
          </a:xfrm>
          <a:prstGeom prst="mathPlus">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1"/>
          <p:cNvSpPr txBox="1">
            <a:spLocks noChangeArrowheads="1"/>
          </p:cNvSpPr>
          <p:nvPr/>
        </p:nvSpPr>
        <p:spPr bwMode="auto">
          <a:xfrm>
            <a:off x="990600" y="465137"/>
            <a:ext cx="7239000" cy="757130"/>
          </a:xfrm>
          <a:prstGeom prst="rect">
            <a:avLst/>
          </a:prstGeom>
          <a:noFill/>
          <a:ln w="9525">
            <a:noFill/>
            <a:miter lim="800000"/>
            <a:headEnd/>
            <a:tailEnd/>
          </a:ln>
        </p:spPr>
        <p:txBody>
          <a:bodyPr>
            <a:spAutoFit/>
          </a:bodyPr>
          <a:lstStyle/>
          <a:p>
            <a:pPr algn="ctr"/>
            <a:r>
              <a:rPr lang="en-US" sz="4800" b="0" dirty="0" smtClean="0">
                <a:latin typeface="Century Gothic" pitchFamily="34" charset="0"/>
              </a:rPr>
              <a:t>Outlook Integration</a:t>
            </a:r>
            <a:endParaRPr lang="en-US" sz="4800" b="0" dirty="0">
              <a:latin typeface="Century Gothic" pitchFamily="34" charset="0"/>
            </a:endParaRPr>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752600"/>
            <a:ext cx="8229600" cy="1143000"/>
          </a:xfrm>
        </p:spPr>
        <p:txBody>
          <a:bodyPr>
            <a:noAutofit/>
          </a:bodyPr>
          <a:lstStyle/>
          <a:p>
            <a:r>
              <a:rPr lang="en-US" sz="7200" dirty="0" smtClean="0">
                <a:latin typeface="Century Gothic" pitchFamily="34" charset="0"/>
              </a:rPr>
              <a:t>Marketing</a:t>
            </a:r>
            <a:endParaRPr lang="en-US" sz="7200" dirty="0">
              <a:latin typeface="Century Gothic" pitchFamily="34" charset="0"/>
            </a:endParaRP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Text Placeholder 29"/>
          <p:cNvSpPr>
            <a:spLocks noGrp="1"/>
          </p:cNvSpPr>
          <p:nvPr>
            <p:ph type="body" idx="4294967295"/>
          </p:nvPr>
        </p:nvSpPr>
        <p:spPr>
          <a:xfrm>
            <a:off x="876300" y="1285875"/>
            <a:ext cx="3700463" cy="438150"/>
          </a:xfrm>
        </p:spPr>
        <p:txBody>
          <a:bodyPr lIns="91440" tIns="45720" rIns="91440" bIns="45720">
            <a:normAutofit lnSpcReduction="10000"/>
          </a:bodyPr>
          <a:lstStyle/>
          <a:p>
            <a:pPr marL="0" indent="0" algn="ctr">
              <a:buFont typeface="Times" pitchFamily="18" charset="0"/>
              <a:buNone/>
            </a:pPr>
            <a:r>
              <a:rPr lang="en-US" b="1" smtClean="0"/>
              <a:t>Campaign Centric</a:t>
            </a:r>
          </a:p>
        </p:txBody>
      </p:sp>
      <p:sp>
        <p:nvSpPr>
          <p:cNvPr id="206852" name="Text Placeholder 31"/>
          <p:cNvSpPr>
            <a:spLocks noGrp="1"/>
          </p:cNvSpPr>
          <p:nvPr>
            <p:ph type="body" sz="quarter" idx="4294967295"/>
          </p:nvPr>
        </p:nvSpPr>
        <p:spPr>
          <a:xfrm>
            <a:off x="4711700" y="1285875"/>
            <a:ext cx="3702050" cy="438150"/>
          </a:xfrm>
        </p:spPr>
        <p:txBody>
          <a:bodyPr lIns="91440" tIns="45720" rIns="91440" bIns="45720">
            <a:normAutofit lnSpcReduction="10000"/>
          </a:bodyPr>
          <a:lstStyle/>
          <a:p>
            <a:pPr marL="0" indent="0" algn="ctr">
              <a:buFont typeface="Times" pitchFamily="18" charset="0"/>
              <a:buNone/>
            </a:pPr>
            <a:r>
              <a:rPr lang="en-US" b="1" smtClean="0"/>
              <a:t>Customer Centric</a:t>
            </a:r>
          </a:p>
        </p:txBody>
      </p:sp>
      <p:grpSp>
        <p:nvGrpSpPr>
          <p:cNvPr id="2" name="AutoShape 15"/>
          <p:cNvGrpSpPr>
            <a:grpSpLocks/>
          </p:cNvGrpSpPr>
          <p:nvPr/>
        </p:nvGrpSpPr>
        <p:grpSpPr bwMode="auto">
          <a:xfrm>
            <a:off x="2036763" y="3068638"/>
            <a:ext cx="852487" cy="354012"/>
            <a:chOff x="1283" y="2131"/>
            <a:chExt cx="537" cy="223"/>
          </a:xfrm>
        </p:grpSpPr>
        <p:pic>
          <p:nvPicPr>
            <p:cNvPr id="206854" name="AutoShape 15"/>
            <p:cNvPicPr>
              <a:picLocks noChangeArrowheads="1"/>
            </p:cNvPicPr>
            <p:nvPr/>
          </p:nvPicPr>
          <p:blipFill>
            <a:blip r:embed="rId3" cstate="print"/>
            <a:srcRect/>
            <a:stretch>
              <a:fillRect/>
            </a:stretch>
          </p:blipFill>
          <p:spPr bwMode="auto">
            <a:xfrm>
              <a:off x="1283" y="2131"/>
              <a:ext cx="537" cy="223"/>
            </a:xfrm>
            <a:prstGeom prst="rect">
              <a:avLst/>
            </a:prstGeom>
            <a:noFill/>
          </p:spPr>
        </p:pic>
        <p:sp>
          <p:nvSpPr>
            <p:cNvPr id="206855" name="Text Box 7"/>
            <p:cNvSpPr txBox="1">
              <a:spLocks noChangeArrowheads="1"/>
            </p:cNvSpPr>
            <p:nvPr/>
          </p:nvSpPr>
          <p:spPr bwMode="auto">
            <a:xfrm rot="5400000">
              <a:off x="1480" y="2100"/>
              <a:ext cx="145" cy="240"/>
            </a:xfrm>
            <a:prstGeom prst="rect">
              <a:avLst/>
            </a:prstGeom>
            <a:noFill/>
            <a:ln w="9525">
              <a:noFill/>
              <a:miter lim="800000"/>
              <a:headEnd/>
              <a:tailEnd/>
            </a:ln>
          </p:spPr>
          <p:txBody>
            <a:bodyPr rot="10800000" vert="eaVert" wrap="none" anchor="ctr"/>
            <a:lstStyle/>
            <a:p>
              <a:pPr>
                <a:lnSpc>
                  <a:spcPct val="100000"/>
                </a:lnSpc>
                <a:spcBef>
                  <a:spcPct val="0"/>
                </a:spcBef>
                <a:buClrTx/>
              </a:pPr>
              <a:endParaRPr lang="en-US" sz="2400">
                <a:solidFill>
                  <a:schemeClr val="bg1"/>
                </a:solidFill>
                <a:cs typeface="Arial" charset="0"/>
              </a:endParaRPr>
            </a:p>
          </p:txBody>
        </p:sp>
      </p:grpSp>
      <p:grpSp>
        <p:nvGrpSpPr>
          <p:cNvPr id="3" name="AutoShape 15"/>
          <p:cNvGrpSpPr>
            <a:grpSpLocks/>
          </p:cNvGrpSpPr>
          <p:nvPr/>
        </p:nvGrpSpPr>
        <p:grpSpPr bwMode="auto">
          <a:xfrm>
            <a:off x="6248400" y="3057525"/>
            <a:ext cx="858838" cy="352425"/>
            <a:chOff x="3936" y="2124"/>
            <a:chExt cx="541" cy="222"/>
          </a:xfrm>
        </p:grpSpPr>
        <p:pic>
          <p:nvPicPr>
            <p:cNvPr id="206857" name="AutoShape 15"/>
            <p:cNvPicPr>
              <a:picLocks noChangeArrowheads="1"/>
            </p:cNvPicPr>
            <p:nvPr/>
          </p:nvPicPr>
          <p:blipFill>
            <a:blip r:embed="rId4" cstate="print"/>
            <a:srcRect/>
            <a:stretch>
              <a:fillRect/>
            </a:stretch>
          </p:blipFill>
          <p:spPr bwMode="auto">
            <a:xfrm>
              <a:off x="3936" y="2124"/>
              <a:ext cx="541" cy="222"/>
            </a:xfrm>
            <a:prstGeom prst="rect">
              <a:avLst/>
            </a:prstGeom>
            <a:noFill/>
          </p:spPr>
        </p:pic>
        <p:sp>
          <p:nvSpPr>
            <p:cNvPr id="206858" name="Text Box 10"/>
            <p:cNvSpPr txBox="1">
              <a:spLocks noChangeArrowheads="1"/>
            </p:cNvSpPr>
            <p:nvPr/>
          </p:nvSpPr>
          <p:spPr bwMode="auto">
            <a:xfrm rot="5400000">
              <a:off x="4136" y="2092"/>
              <a:ext cx="145" cy="240"/>
            </a:xfrm>
            <a:prstGeom prst="rect">
              <a:avLst/>
            </a:prstGeom>
            <a:noFill/>
            <a:ln w="9525">
              <a:noFill/>
              <a:miter lim="800000"/>
              <a:headEnd/>
              <a:tailEnd/>
            </a:ln>
          </p:spPr>
          <p:txBody>
            <a:bodyPr rot="10800000" vert="eaVert" wrap="none" anchor="ctr"/>
            <a:lstStyle/>
            <a:p>
              <a:pPr>
                <a:lnSpc>
                  <a:spcPct val="100000"/>
                </a:lnSpc>
                <a:spcBef>
                  <a:spcPct val="0"/>
                </a:spcBef>
                <a:buClrTx/>
              </a:pPr>
              <a:endParaRPr lang="en-US" sz="2400">
                <a:solidFill>
                  <a:schemeClr val="bg1"/>
                </a:solidFill>
                <a:cs typeface="Arial" charset="0"/>
              </a:endParaRPr>
            </a:p>
          </p:txBody>
        </p:sp>
      </p:grpSp>
      <p:grpSp>
        <p:nvGrpSpPr>
          <p:cNvPr id="4" name="Group 46"/>
          <p:cNvGrpSpPr>
            <a:grpSpLocks/>
          </p:cNvGrpSpPr>
          <p:nvPr/>
        </p:nvGrpSpPr>
        <p:grpSpPr bwMode="auto">
          <a:xfrm>
            <a:off x="750888" y="3538538"/>
            <a:ext cx="3425825" cy="2119312"/>
            <a:chOff x="574674" y="4217989"/>
            <a:chExt cx="3781426" cy="2119311"/>
          </a:xfrm>
        </p:grpSpPr>
        <p:sp>
          <p:nvSpPr>
            <p:cNvPr id="36" name="AutoShape 12"/>
            <p:cNvSpPr>
              <a:spLocks noChangeArrowheads="1"/>
            </p:cNvSpPr>
            <p:nvPr/>
          </p:nvSpPr>
          <p:spPr bwMode="auto">
            <a:xfrm>
              <a:off x="574674" y="4217989"/>
              <a:ext cx="3781426" cy="2119311"/>
            </a:xfrm>
            <a:prstGeom prst="roundRect">
              <a:avLst>
                <a:gd name="adj" fmla="val 7918"/>
              </a:avLst>
            </a:prstGeom>
            <a:gradFill flip="none" rotWithShape="1">
              <a:gsLst>
                <a:gs pos="0">
                  <a:schemeClr val="bg1">
                    <a:lumMod val="65000"/>
                  </a:schemeClr>
                </a:gs>
                <a:gs pos="50000">
                  <a:schemeClr val="bg1">
                    <a:lumMod val="75000"/>
                  </a:schemeClr>
                </a:gs>
                <a:gs pos="100000">
                  <a:schemeClr val="bg1">
                    <a:lumMod val="85000"/>
                  </a:schemeClr>
                </a:gs>
              </a:gsLst>
              <a:lin ang="13500000" scaled="1"/>
              <a:tileRect/>
            </a:gradFill>
            <a:ln w="9525">
              <a:noFill/>
              <a:round/>
              <a:headEnd/>
              <a:tailEnd/>
            </a:ln>
            <a:effectLst>
              <a:outerShdw blurRad="50800" dist="38100" dir="2700000" algn="tl" rotWithShape="0">
                <a:prstClr val="black">
                  <a:alpha val="40000"/>
                </a:prstClr>
              </a:outerShdw>
            </a:effectLst>
          </p:spPr>
          <p:txBody>
            <a:bodyPr wrap="none"/>
            <a:lstStyle/>
            <a:p>
              <a:pPr algn="ctr" defTabSz="865188" eaLnBrk="0" hangingPunct="0">
                <a:lnSpc>
                  <a:spcPct val="100000"/>
                </a:lnSpc>
                <a:spcBef>
                  <a:spcPct val="0"/>
                </a:spcBef>
                <a:buClrTx/>
                <a:defRPr/>
              </a:pPr>
              <a:r>
                <a:rPr lang="en-US" b="1" i="1" dirty="0">
                  <a:cs typeface="Arial" charset="0"/>
                </a:rPr>
                <a:t>“Let me find a group of </a:t>
              </a:r>
              <a:br>
                <a:rPr lang="en-US" b="1" i="1" dirty="0">
                  <a:cs typeface="Arial" charset="0"/>
                </a:rPr>
              </a:br>
              <a:r>
                <a:rPr lang="en-US" b="1" i="1" dirty="0">
                  <a:cs typeface="Arial" charset="0"/>
                </a:rPr>
                <a:t>people to tell about it.”</a:t>
              </a:r>
            </a:p>
          </p:txBody>
        </p:sp>
        <p:pic>
          <p:nvPicPr>
            <p:cNvPr id="206861" name="Picture 12" descr="man01-k"/>
            <p:cNvPicPr>
              <a:picLocks noChangeAspect="1" noChangeArrowheads="1"/>
            </p:cNvPicPr>
            <p:nvPr/>
          </p:nvPicPr>
          <p:blipFill>
            <a:blip r:embed="rId5" cstate="print"/>
            <a:srcRect/>
            <a:stretch>
              <a:fillRect/>
            </a:stretch>
          </p:blipFill>
          <p:spPr bwMode="auto">
            <a:xfrm>
              <a:off x="1830886" y="5011919"/>
              <a:ext cx="582613" cy="533400"/>
            </a:xfrm>
            <a:prstGeom prst="rect">
              <a:avLst/>
            </a:prstGeom>
            <a:noFill/>
            <a:ln w="9525">
              <a:noFill/>
              <a:miter lim="800000"/>
              <a:headEnd/>
              <a:tailEnd/>
            </a:ln>
          </p:spPr>
        </p:pic>
        <p:pic>
          <p:nvPicPr>
            <p:cNvPr id="206862" name="Picture 13" descr="man02-k"/>
            <p:cNvPicPr>
              <a:picLocks noChangeAspect="1" noChangeArrowheads="1"/>
            </p:cNvPicPr>
            <p:nvPr/>
          </p:nvPicPr>
          <p:blipFill>
            <a:blip r:embed="rId6" cstate="print"/>
            <a:srcRect/>
            <a:stretch>
              <a:fillRect/>
            </a:stretch>
          </p:blipFill>
          <p:spPr bwMode="auto">
            <a:xfrm>
              <a:off x="2483349" y="5011919"/>
              <a:ext cx="584200" cy="533400"/>
            </a:xfrm>
            <a:prstGeom prst="rect">
              <a:avLst/>
            </a:prstGeom>
            <a:noFill/>
            <a:ln w="9525">
              <a:noFill/>
              <a:miter lim="800000"/>
              <a:headEnd/>
              <a:tailEnd/>
            </a:ln>
          </p:spPr>
        </p:pic>
        <p:pic>
          <p:nvPicPr>
            <p:cNvPr id="206863" name="Picture 14" descr="man3-k"/>
            <p:cNvPicPr>
              <a:picLocks noChangeAspect="1" noChangeArrowheads="1"/>
            </p:cNvPicPr>
            <p:nvPr/>
          </p:nvPicPr>
          <p:blipFill>
            <a:blip r:embed="rId7" cstate="print"/>
            <a:srcRect/>
            <a:stretch>
              <a:fillRect/>
            </a:stretch>
          </p:blipFill>
          <p:spPr bwMode="auto">
            <a:xfrm>
              <a:off x="1178424" y="5011919"/>
              <a:ext cx="584200" cy="533400"/>
            </a:xfrm>
            <a:prstGeom prst="rect">
              <a:avLst/>
            </a:prstGeom>
            <a:noFill/>
            <a:ln w="9525">
              <a:noFill/>
              <a:miter lim="800000"/>
              <a:headEnd/>
              <a:tailEnd/>
            </a:ln>
          </p:spPr>
        </p:pic>
        <p:pic>
          <p:nvPicPr>
            <p:cNvPr id="206864" name="Picture 15" descr="man4-k"/>
            <p:cNvPicPr>
              <a:picLocks noChangeAspect="1" noChangeArrowheads="1"/>
            </p:cNvPicPr>
            <p:nvPr/>
          </p:nvPicPr>
          <p:blipFill>
            <a:blip r:embed="rId8" cstate="print"/>
            <a:srcRect/>
            <a:stretch>
              <a:fillRect/>
            </a:stretch>
          </p:blipFill>
          <p:spPr bwMode="auto">
            <a:xfrm>
              <a:off x="3135811" y="5010331"/>
              <a:ext cx="584200" cy="533400"/>
            </a:xfrm>
            <a:prstGeom prst="rect">
              <a:avLst/>
            </a:prstGeom>
            <a:noFill/>
            <a:ln w="9525">
              <a:noFill/>
              <a:miter lim="800000"/>
              <a:headEnd/>
              <a:tailEnd/>
            </a:ln>
          </p:spPr>
        </p:pic>
        <p:pic>
          <p:nvPicPr>
            <p:cNvPr id="206865" name="Picture 16" descr="woman01-k"/>
            <p:cNvPicPr>
              <a:picLocks noChangeAspect="1" noChangeArrowheads="1"/>
            </p:cNvPicPr>
            <p:nvPr/>
          </p:nvPicPr>
          <p:blipFill>
            <a:blip r:embed="rId9" cstate="print"/>
            <a:srcRect/>
            <a:stretch>
              <a:fillRect/>
            </a:stretch>
          </p:blipFill>
          <p:spPr bwMode="auto">
            <a:xfrm>
              <a:off x="2484936" y="5611994"/>
              <a:ext cx="584200" cy="533400"/>
            </a:xfrm>
            <a:prstGeom prst="rect">
              <a:avLst/>
            </a:prstGeom>
            <a:noFill/>
            <a:ln w="9525">
              <a:noFill/>
              <a:miter lim="800000"/>
              <a:headEnd/>
              <a:tailEnd/>
            </a:ln>
          </p:spPr>
        </p:pic>
        <p:pic>
          <p:nvPicPr>
            <p:cNvPr id="206866" name="Picture 17" descr="woman02-k"/>
            <p:cNvPicPr>
              <a:picLocks noChangeAspect="1" noChangeArrowheads="1"/>
            </p:cNvPicPr>
            <p:nvPr/>
          </p:nvPicPr>
          <p:blipFill>
            <a:blip r:embed="rId10" cstate="print"/>
            <a:srcRect/>
            <a:stretch>
              <a:fillRect/>
            </a:stretch>
          </p:blipFill>
          <p:spPr bwMode="auto">
            <a:xfrm>
              <a:off x="1178424" y="5611994"/>
              <a:ext cx="584200" cy="533400"/>
            </a:xfrm>
            <a:prstGeom prst="rect">
              <a:avLst/>
            </a:prstGeom>
            <a:noFill/>
            <a:ln w="9525">
              <a:noFill/>
              <a:miter lim="800000"/>
              <a:headEnd/>
              <a:tailEnd/>
            </a:ln>
          </p:spPr>
        </p:pic>
        <p:pic>
          <p:nvPicPr>
            <p:cNvPr id="206867" name="Picture 18" descr="woman03-k"/>
            <p:cNvPicPr>
              <a:picLocks noChangeAspect="1" noChangeArrowheads="1"/>
            </p:cNvPicPr>
            <p:nvPr/>
          </p:nvPicPr>
          <p:blipFill>
            <a:blip r:embed="rId11" cstate="print"/>
            <a:srcRect/>
            <a:stretch>
              <a:fillRect/>
            </a:stretch>
          </p:blipFill>
          <p:spPr bwMode="auto">
            <a:xfrm>
              <a:off x="1830886" y="5611994"/>
              <a:ext cx="584200" cy="533400"/>
            </a:xfrm>
            <a:prstGeom prst="rect">
              <a:avLst/>
            </a:prstGeom>
            <a:noFill/>
            <a:ln w="9525">
              <a:noFill/>
              <a:miter lim="800000"/>
              <a:headEnd/>
              <a:tailEnd/>
            </a:ln>
          </p:spPr>
        </p:pic>
        <p:pic>
          <p:nvPicPr>
            <p:cNvPr id="206868" name="Picture 19" descr="woman04-k"/>
            <p:cNvPicPr>
              <a:picLocks noChangeAspect="1" noChangeArrowheads="1"/>
            </p:cNvPicPr>
            <p:nvPr/>
          </p:nvPicPr>
          <p:blipFill>
            <a:blip r:embed="rId12" cstate="print"/>
            <a:srcRect/>
            <a:stretch>
              <a:fillRect/>
            </a:stretch>
          </p:blipFill>
          <p:spPr bwMode="auto">
            <a:xfrm>
              <a:off x="3138986" y="5611994"/>
              <a:ext cx="584200" cy="533400"/>
            </a:xfrm>
            <a:prstGeom prst="rect">
              <a:avLst/>
            </a:prstGeom>
            <a:noFill/>
            <a:ln w="9525">
              <a:noFill/>
              <a:miter lim="800000"/>
              <a:headEnd/>
              <a:tailEnd/>
            </a:ln>
          </p:spPr>
        </p:pic>
      </p:grpSp>
      <p:grpSp>
        <p:nvGrpSpPr>
          <p:cNvPr id="5" name="Group 47"/>
          <p:cNvGrpSpPr>
            <a:grpSpLocks/>
          </p:cNvGrpSpPr>
          <p:nvPr/>
        </p:nvGrpSpPr>
        <p:grpSpPr bwMode="auto">
          <a:xfrm>
            <a:off x="4967288" y="1073150"/>
            <a:ext cx="3425825" cy="1854200"/>
            <a:chOff x="4791074" y="1701800"/>
            <a:chExt cx="3781426" cy="1854200"/>
          </a:xfrm>
        </p:grpSpPr>
        <p:sp>
          <p:nvSpPr>
            <p:cNvPr id="40" name="AutoShape 12"/>
            <p:cNvSpPr>
              <a:spLocks noChangeArrowheads="1"/>
            </p:cNvSpPr>
            <p:nvPr/>
          </p:nvSpPr>
          <p:spPr bwMode="auto">
            <a:xfrm>
              <a:off x="4791074" y="1701800"/>
              <a:ext cx="3781426" cy="1854200"/>
            </a:xfrm>
            <a:prstGeom prst="roundRect">
              <a:avLst>
                <a:gd name="adj" fmla="val 7918"/>
              </a:avLst>
            </a:prstGeom>
            <a:gradFill flip="none" rotWithShape="1">
              <a:gsLst>
                <a:gs pos="0">
                  <a:schemeClr val="bg1">
                    <a:lumMod val="65000"/>
                  </a:schemeClr>
                </a:gs>
                <a:gs pos="50000">
                  <a:schemeClr val="bg1">
                    <a:lumMod val="75000"/>
                  </a:schemeClr>
                </a:gs>
                <a:gs pos="100000">
                  <a:schemeClr val="bg1">
                    <a:lumMod val="85000"/>
                  </a:schemeClr>
                </a:gs>
              </a:gsLst>
              <a:lin ang="13500000" scaled="1"/>
              <a:tileRect/>
            </a:gradFill>
            <a:ln w="9525">
              <a:noFill/>
              <a:round/>
              <a:headEnd/>
              <a:tailEnd/>
            </a:ln>
            <a:effectLst>
              <a:outerShdw blurRad="50800" dist="38100" dir="2700000" algn="tl" rotWithShape="0">
                <a:prstClr val="black">
                  <a:alpha val="40000"/>
                </a:prstClr>
              </a:outerShdw>
            </a:effectLst>
          </p:spPr>
          <p:txBody>
            <a:bodyPr wrap="none"/>
            <a:lstStyle/>
            <a:p>
              <a:pPr marL="225425" indent="-225425" algn="ctr" defTabSz="865188" eaLnBrk="0" hangingPunct="0">
                <a:lnSpc>
                  <a:spcPct val="100000"/>
                </a:lnSpc>
                <a:spcBef>
                  <a:spcPct val="0"/>
                </a:spcBef>
                <a:buClrTx/>
                <a:defRPr/>
              </a:pPr>
              <a:r>
                <a:rPr lang="en-US" b="1" i="1" dirty="0">
                  <a:cs typeface="Arial" charset="0"/>
                </a:rPr>
                <a:t>“I have a person”</a:t>
              </a:r>
            </a:p>
          </p:txBody>
        </p:sp>
        <p:pic>
          <p:nvPicPr>
            <p:cNvPr id="206871" name="Picture 28" descr="man01-k"/>
            <p:cNvPicPr>
              <a:picLocks noChangeAspect="1" noChangeArrowheads="1"/>
            </p:cNvPicPr>
            <p:nvPr/>
          </p:nvPicPr>
          <p:blipFill>
            <a:blip r:embed="rId13" cstate="print"/>
            <a:srcRect/>
            <a:stretch>
              <a:fillRect/>
            </a:stretch>
          </p:blipFill>
          <p:spPr bwMode="auto">
            <a:xfrm>
              <a:off x="6138863" y="2243863"/>
              <a:ext cx="1087437" cy="993775"/>
            </a:xfrm>
            <a:prstGeom prst="rect">
              <a:avLst/>
            </a:prstGeom>
            <a:noFill/>
            <a:ln w="9525">
              <a:noFill/>
              <a:miter lim="800000"/>
              <a:headEnd/>
              <a:tailEnd/>
            </a:ln>
          </p:spPr>
        </p:pic>
      </p:grpSp>
      <p:grpSp>
        <p:nvGrpSpPr>
          <p:cNvPr id="6" name="Group 45"/>
          <p:cNvGrpSpPr>
            <a:grpSpLocks/>
          </p:cNvGrpSpPr>
          <p:nvPr/>
        </p:nvGrpSpPr>
        <p:grpSpPr bwMode="auto">
          <a:xfrm>
            <a:off x="750888" y="1073150"/>
            <a:ext cx="3425825" cy="1854200"/>
            <a:chOff x="574674" y="1701800"/>
            <a:chExt cx="3781426" cy="1854200"/>
          </a:xfrm>
        </p:grpSpPr>
        <p:sp>
          <p:nvSpPr>
            <p:cNvPr id="35" name="AutoShape 12"/>
            <p:cNvSpPr>
              <a:spLocks noChangeArrowheads="1"/>
            </p:cNvSpPr>
            <p:nvPr/>
          </p:nvSpPr>
          <p:spPr bwMode="auto">
            <a:xfrm>
              <a:off x="574674" y="1701800"/>
              <a:ext cx="3781426" cy="1854200"/>
            </a:xfrm>
            <a:prstGeom prst="roundRect">
              <a:avLst>
                <a:gd name="adj" fmla="val 7918"/>
              </a:avLst>
            </a:prstGeom>
            <a:gradFill flip="none" rotWithShape="1">
              <a:gsLst>
                <a:gs pos="0">
                  <a:schemeClr val="bg1">
                    <a:lumMod val="65000"/>
                  </a:schemeClr>
                </a:gs>
                <a:gs pos="50000">
                  <a:schemeClr val="bg1">
                    <a:lumMod val="75000"/>
                  </a:schemeClr>
                </a:gs>
                <a:gs pos="100000">
                  <a:schemeClr val="bg1">
                    <a:lumMod val="85000"/>
                  </a:schemeClr>
                </a:gs>
              </a:gsLst>
              <a:lin ang="13500000" scaled="1"/>
              <a:tileRect/>
            </a:gradFill>
            <a:ln w="9525">
              <a:noFill/>
              <a:round/>
              <a:headEnd/>
              <a:tailEnd/>
            </a:ln>
            <a:effectLst>
              <a:outerShdw blurRad="50800" dist="38100" dir="2700000" algn="tl" rotWithShape="0">
                <a:prstClr val="black">
                  <a:alpha val="40000"/>
                </a:prstClr>
              </a:outerShdw>
            </a:effectLst>
          </p:spPr>
          <p:txBody>
            <a:bodyPr wrap="none"/>
            <a:lstStyle/>
            <a:p>
              <a:pPr marL="225425" indent="-225425" algn="ctr" defTabSz="865188" eaLnBrk="0" hangingPunct="0">
                <a:lnSpc>
                  <a:spcPct val="100000"/>
                </a:lnSpc>
                <a:spcBef>
                  <a:spcPct val="0"/>
                </a:spcBef>
                <a:buClrTx/>
                <a:defRPr/>
              </a:pPr>
              <a:r>
                <a:rPr lang="en-US" b="1" i="1" dirty="0">
                  <a:cs typeface="Arial" charset="0"/>
                </a:rPr>
                <a:t>“I have an offer”</a:t>
              </a:r>
            </a:p>
          </p:txBody>
        </p:sp>
        <p:sp>
          <p:nvSpPr>
            <p:cNvPr id="34" name="Folded Corner 33"/>
            <p:cNvSpPr/>
            <p:nvPr/>
          </p:nvSpPr>
          <p:spPr bwMode="auto">
            <a:xfrm>
              <a:off x="2083389" y="2298700"/>
              <a:ext cx="753482" cy="927100"/>
            </a:xfrm>
            <a:prstGeom prst="foldedCorner">
              <a:avLst>
                <a:gd name="adj" fmla="val 26256"/>
              </a:avLst>
            </a:prstGeom>
            <a:gradFill flip="none" rotWithShape="1">
              <a:gsLst>
                <a:gs pos="0">
                  <a:schemeClr val="bg1">
                    <a:lumMod val="85000"/>
                  </a:schemeClr>
                </a:gs>
                <a:gs pos="100000">
                  <a:schemeClr val="bg1">
                    <a:lumMod val="95000"/>
                    <a:shade val="100000"/>
                    <a:satMod val="115000"/>
                  </a:schemeClr>
                </a:gs>
              </a:gsLst>
              <a:lin ang="13500000" scaled="1"/>
              <a:tileRect/>
            </a:gradFill>
            <a:ln w="12700">
              <a:solidFill>
                <a:schemeClr val="tx1"/>
              </a:solidFill>
              <a:round/>
              <a:headEnd/>
              <a:tailEnd/>
            </a:ln>
          </p:spPr>
          <p:txBody>
            <a:bodyPr wrap="none"/>
            <a:lstStyle/>
            <a:p>
              <a:pPr marL="225425" indent="-225425" defTabSz="865188" eaLnBrk="0" hangingPunct="0">
                <a:lnSpc>
                  <a:spcPct val="100000"/>
                </a:lnSpc>
                <a:spcBef>
                  <a:spcPct val="0"/>
                </a:spcBef>
                <a:buClrTx/>
                <a:defRPr/>
              </a:pPr>
              <a:r>
                <a:rPr lang="en-US" b="1" i="1" dirty="0">
                  <a:cs typeface="Arial" charset="0"/>
                </a:rPr>
                <a:t>offer</a:t>
              </a:r>
            </a:p>
          </p:txBody>
        </p:sp>
      </p:grpSp>
      <p:grpSp>
        <p:nvGrpSpPr>
          <p:cNvPr id="7" name="Group 48"/>
          <p:cNvGrpSpPr>
            <a:grpSpLocks/>
          </p:cNvGrpSpPr>
          <p:nvPr/>
        </p:nvGrpSpPr>
        <p:grpSpPr bwMode="auto">
          <a:xfrm>
            <a:off x="4967288" y="3538538"/>
            <a:ext cx="3425825" cy="2119312"/>
            <a:chOff x="4791074" y="4217989"/>
            <a:chExt cx="3781426" cy="2119311"/>
          </a:xfrm>
        </p:grpSpPr>
        <p:sp>
          <p:nvSpPr>
            <p:cNvPr id="39" name="AutoShape 12"/>
            <p:cNvSpPr>
              <a:spLocks noChangeArrowheads="1"/>
            </p:cNvSpPr>
            <p:nvPr/>
          </p:nvSpPr>
          <p:spPr bwMode="auto">
            <a:xfrm>
              <a:off x="4791074" y="4217989"/>
              <a:ext cx="3781426" cy="2119311"/>
            </a:xfrm>
            <a:prstGeom prst="roundRect">
              <a:avLst>
                <a:gd name="adj" fmla="val 7918"/>
              </a:avLst>
            </a:prstGeom>
            <a:gradFill flip="none" rotWithShape="1">
              <a:gsLst>
                <a:gs pos="1000">
                  <a:schemeClr val="bg1">
                    <a:lumMod val="65000"/>
                  </a:schemeClr>
                </a:gs>
                <a:gs pos="50000">
                  <a:schemeClr val="bg1">
                    <a:lumMod val="75000"/>
                  </a:schemeClr>
                </a:gs>
                <a:gs pos="100000">
                  <a:schemeClr val="bg1">
                    <a:lumMod val="85000"/>
                  </a:schemeClr>
                </a:gs>
              </a:gsLst>
              <a:lin ang="13500000" scaled="1"/>
              <a:tileRect/>
            </a:gradFill>
            <a:ln w="9525">
              <a:noFill/>
              <a:round/>
              <a:headEnd/>
              <a:tailEnd/>
            </a:ln>
            <a:effectLst>
              <a:outerShdw blurRad="50800" dist="38100" dir="2700000" algn="tl" rotWithShape="0">
                <a:prstClr val="black">
                  <a:alpha val="40000"/>
                </a:prstClr>
              </a:outerShdw>
            </a:effectLst>
          </p:spPr>
          <p:txBody>
            <a:bodyPr wrap="none"/>
            <a:lstStyle/>
            <a:p>
              <a:pPr algn="ctr" defTabSz="865188" eaLnBrk="0" hangingPunct="0">
                <a:lnSpc>
                  <a:spcPct val="100000"/>
                </a:lnSpc>
                <a:spcBef>
                  <a:spcPct val="0"/>
                </a:spcBef>
                <a:buClrTx/>
                <a:defRPr/>
              </a:pPr>
              <a:r>
                <a:rPr lang="en-US" b="1" i="1" dirty="0">
                  <a:cs typeface="Arial" charset="0"/>
                </a:rPr>
                <a:t>“Let me find the best offer </a:t>
              </a:r>
              <a:br>
                <a:rPr lang="en-US" b="1" i="1" dirty="0">
                  <a:cs typeface="Arial" charset="0"/>
                </a:rPr>
              </a:br>
              <a:r>
                <a:rPr lang="en-US" b="1" i="1" dirty="0">
                  <a:cs typeface="Arial" charset="0"/>
                </a:rPr>
                <a:t>for this person.”</a:t>
              </a:r>
            </a:p>
          </p:txBody>
        </p:sp>
        <p:sp>
          <p:nvSpPr>
            <p:cNvPr id="41" name="Folded Corner 40"/>
            <p:cNvSpPr/>
            <p:nvPr/>
          </p:nvSpPr>
          <p:spPr bwMode="auto">
            <a:xfrm>
              <a:off x="5435914" y="5092701"/>
              <a:ext cx="753482" cy="927100"/>
            </a:xfrm>
            <a:prstGeom prst="foldedCorner">
              <a:avLst>
                <a:gd name="adj" fmla="val 26256"/>
              </a:avLst>
            </a:prstGeom>
            <a:gradFill flip="none" rotWithShape="1">
              <a:gsLst>
                <a:gs pos="0">
                  <a:schemeClr val="bg1">
                    <a:lumMod val="85000"/>
                  </a:schemeClr>
                </a:gs>
                <a:gs pos="100000">
                  <a:schemeClr val="bg1">
                    <a:lumMod val="95000"/>
                    <a:shade val="100000"/>
                    <a:satMod val="115000"/>
                  </a:schemeClr>
                </a:gs>
              </a:gsLst>
              <a:lin ang="13500000" scaled="1"/>
              <a:tileRect/>
            </a:gradFill>
            <a:ln w="12700">
              <a:solidFill>
                <a:schemeClr val="tx1"/>
              </a:solidFill>
              <a:round/>
              <a:headEnd/>
              <a:tailEnd/>
            </a:ln>
          </p:spPr>
          <p:txBody>
            <a:bodyPr wrap="none"/>
            <a:lstStyle/>
            <a:p>
              <a:pPr marL="225425" indent="-225425" defTabSz="865188" eaLnBrk="0" hangingPunct="0">
                <a:lnSpc>
                  <a:spcPct val="100000"/>
                </a:lnSpc>
                <a:spcBef>
                  <a:spcPct val="0"/>
                </a:spcBef>
                <a:buClrTx/>
                <a:defRPr/>
              </a:pPr>
              <a:r>
                <a:rPr lang="en-US" b="1" i="1" dirty="0">
                  <a:cs typeface="Arial" charset="0"/>
                </a:rPr>
                <a:t>offer</a:t>
              </a:r>
            </a:p>
          </p:txBody>
        </p:sp>
        <p:sp>
          <p:nvSpPr>
            <p:cNvPr id="44" name="Folded Corner 43"/>
            <p:cNvSpPr/>
            <p:nvPr/>
          </p:nvSpPr>
          <p:spPr bwMode="auto">
            <a:xfrm>
              <a:off x="6292780" y="5092701"/>
              <a:ext cx="755234" cy="927100"/>
            </a:xfrm>
            <a:prstGeom prst="foldedCorner">
              <a:avLst>
                <a:gd name="adj" fmla="val 26256"/>
              </a:avLst>
            </a:prstGeom>
            <a:gradFill flip="none" rotWithShape="1">
              <a:gsLst>
                <a:gs pos="0">
                  <a:schemeClr val="bg1">
                    <a:lumMod val="85000"/>
                  </a:schemeClr>
                </a:gs>
                <a:gs pos="100000">
                  <a:schemeClr val="bg1">
                    <a:lumMod val="95000"/>
                    <a:shade val="100000"/>
                    <a:satMod val="115000"/>
                  </a:schemeClr>
                </a:gs>
              </a:gsLst>
              <a:lin ang="13500000" scaled="1"/>
              <a:tileRect/>
            </a:gradFill>
            <a:ln w="12700">
              <a:solidFill>
                <a:schemeClr val="tx1"/>
              </a:solidFill>
              <a:round/>
              <a:headEnd/>
              <a:tailEnd/>
            </a:ln>
          </p:spPr>
          <p:txBody>
            <a:bodyPr wrap="none"/>
            <a:lstStyle/>
            <a:p>
              <a:pPr marL="225425" indent="-225425" defTabSz="865188" eaLnBrk="0" hangingPunct="0">
                <a:lnSpc>
                  <a:spcPct val="100000"/>
                </a:lnSpc>
                <a:spcBef>
                  <a:spcPct val="0"/>
                </a:spcBef>
                <a:buClrTx/>
                <a:defRPr/>
              </a:pPr>
              <a:r>
                <a:rPr lang="en-US" b="1" i="1" dirty="0">
                  <a:cs typeface="Arial" charset="0"/>
                </a:rPr>
                <a:t>offer</a:t>
              </a:r>
            </a:p>
          </p:txBody>
        </p:sp>
        <p:sp>
          <p:nvSpPr>
            <p:cNvPr id="45" name="Folded Corner 44"/>
            <p:cNvSpPr/>
            <p:nvPr/>
          </p:nvSpPr>
          <p:spPr bwMode="auto">
            <a:xfrm>
              <a:off x="7149646" y="5092701"/>
              <a:ext cx="755233" cy="927100"/>
            </a:xfrm>
            <a:prstGeom prst="foldedCorner">
              <a:avLst>
                <a:gd name="adj" fmla="val 26256"/>
              </a:avLst>
            </a:prstGeom>
            <a:gradFill flip="none" rotWithShape="1">
              <a:gsLst>
                <a:gs pos="0">
                  <a:schemeClr val="bg1">
                    <a:lumMod val="85000"/>
                  </a:schemeClr>
                </a:gs>
                <a:gs pos="100000">
                  <a:schemeClr val="bg1">
                    <a:lumMod val="95000"/>
                    <a:shade val="100000"/>
                    <a:satMod val="115000"/>
                  </a:schemeClr>
                </a:gs>
              </a:gsLst>
              <a:lin ang="13500000" scaled="1"/>
              <a:tileRect/>
            </a:gradFill>
            <a:ln w="12700">
              <a:solidFill>
                <a:schemeClr val="tx1"/>
              </a:solidFill>
              <a:round/>
              <a:headEnd/>
              <a:tailEnd/>
            </a:ln>
          </p:spPr>
          <p:txBody>
            <a:bodyPr wrap="none"/>
            <a:lstStyle/>
            <a:p>
              <a:pPr marL="225425" indent="-225425" defTabSz="865188" eaLnBrk="0" hangingPunct="0">
                <a:lnSpc>
                  <a:spcPct val="100000"/>
                </a:lnSpc>
                <a:spcBef>
                  <a:spcPct val="0"/>
                </a:spcBef>
                <a:buClrTx/>
                <a:defRPr/>
              </a:pPr>
              <a:r>
                <a:rPr lang="en-US" b="1" i="1" dirty="0">
                  <a:cs typeface="Arial" charset="0"/>
                </a:rPr>
                <a:t>offer</a:t>
              </a:r>
            </a:p>
          </p:txBody>
        </p:sp>
      </p:grpSp>
      <p:sp>
        <p:nvSpPr>
          <p:cNvPr id="38" name="Rectangle 5"/>
          <p:cNvSpPr txBox="1">
            <a:spLocks noChangeArrowheads="1"/>
          </p:cNvSpPr>
          <p:nvPr/>
        </p:nvSpPr>
        <p:spPr bwMode="auto">
          <a:xfrm>
            <a:off x="876820" y="159635"/>
            <a:ext cx="7305155" cy="847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l">
              <a:lnSpc>
                <a:spcPct val="100000"/>
              </a:lnSpc>
              <a:spcBef>
                <a:spcPct val="0"/>
              </a:spcBef>
              <a:buClrTx/>
              <a:defRPr/>
            </a:pPr>
            <a:r>
              <a:rPr lang="en-US" sz="3600" b="0" dirty="0" smtClean="0">
                <a:latin typeface="Century Gothic" pitchFamily="34" charset="0"/>
              </a:rPr>
              <a:t>CRM On Demand: Marketing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600" b="0" i="0" u="none" strike="noStrike" kern="0" cap="none" spc="0" normalizeH="0" baseline="0" noProof="0" dirty="0" smtClean="0">
                <a:ln>
                  <a:noFill/>
                </a:ln>
                <a:solidFill>
                  <a:schemeClr val="tx1"/>
                </a:solidFill>
                <a:effectLst/>
                <a:uLnTx/>
                <a:uFillTx/>
                <a:latin typeface="Century Gothic" pitchFamily="34" charset="0"/>
                <a:ea typeface="+mj-ea"/>
                <a:cs typeface="+mj-cs"/>
              </a:rPr>
              <a:t/>
            </a:r>
            <a:br>
              <a:rPr kumimoji="0" lang="en-US" sz="2600" b="0" i="0" u="none" strike="noStrike" kern="0" cap="none" spc="0" normalizeH="0" baseline="0" noProof="0" dirty="0" smtClean="0">
                <a:ln>
                  <a:noFill/>
                </a:ln>
                <a:solidFill>
                  <a:schemeClr val="tx1"/>
                </a:solidFill>
                <a:effectLst/>
                <a:uLnTx/>
                <a:uFillTx/>
                <a:latin typeface="Century Gothic" pitchFamily="34" charset="0"/>
                <a:ea typeface="+mj-ea"/>
                <a:cs typeface="+mj-cs"/>
              </a:rPr>
            </a:br>
            <a:endParaRPr kumimoji="0" lang="en-US" sz="1800" b="1" i="0" u="none" strike="noStrike" kern="0" cap="none" spc="0" normalizeH="0" baseline="0" noProof="0" dirty="0" smtClean="0">
              <a:ln>
                <a:noFill/>
              </a:ln>
              <a:solidFill>
                <a:schemeClr val="bg2">
                  <a:lumMod val="75000"/>
                </a:schemeClr>
              </a:solidFill>
              <a:effectLst/>
              <a:uLnTx/>
              <a:uFillTx/>
              <a:latin typeface="Century Gothic" pitchFamily="34" charset="0"/>
              <a:ea typeface="+mj-ea"/>
              <a:cs typeface="+mj-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5"/>
          <p:cNvSpPr>
            <a:spLocks noGrp="1" noChangeArrowheads="1"/>
          </p:cNvSpPr>
          <p:nvPr>
            <p:ph type="title" idx="4294967295"/>
          </p:nvPr>
        </p:nvSpPr>
        <p:spPr>
          <a:xfrm>
            <a:off x="876820" y="159635"/>
            <a:ext cx="7305155" cy="847725"/>
          </a:xfrm>
        </p:spPr>
        <p:txBody>
          <a:bodyPr/>
          <a:lstStyle/>
          <a:p>
            <a:pPr fontAlgn="auto">
              <a:spcAft>
                <a:spcPts val="0"/>
              </a:spcAft>
              <a:defRPr/>
            </a:pPr>
            <a:r>
              <a:rPr lang="en-US" sz="3600" b="0" dirty="0" smtClean="0">
                <a:latin typeface="Century Gothic" pitchFamily="34" charset="0"/>
              </a:rPr>
              <a:t>CRM On Demand: Marketing</a:t>
            </a:r>
            <a:endParaRPr lang="en-US" sz="3600" b="0" dirty="0">
              <a:latin typeface="Century Gothic" pitchFamily="34" charset="0"/>
            </a:endParaRPr>
          </a:p>
        </p:txBody>
      </p:sp>
      <p:sp>
        <p:nvSpPr>
          <p:cNvPr id="151555" name="AutoShape 6"/>
          <p:cNvSpPr>
            <a:spLocks noChangeArrowheads="1"/>
          </p:cNvSpPr>
          <p:nvPr/>
        </p:nvSpPr>
        <p:spPr bwMode="auto">
          <a:xfrm>
            <a:off x="5483225" y="1728213"/>
            <a:ext cx="2070100" cy="430212"/>
          </a:xfrm>
          <a:prstGeom prst="roundRect">
            <a:avLst>
              <a:gd name="adj" fmla="val 16667"/>
            </a:avLst>
          </a:prstGeom>
          <a:noFill/>
          <a:ln w="9525" algn="ctr">
            <a:solidFill>
              <a:schemeClr val="bg2"/>
            </a:solidFill>
            <a:prstDash val="dash"/>
            <a:round/>
            <a:headEnd/>
            <a:tailEnd/>
          </a:ln>
        </p:spPr>
        <p:txBody>
          <a:bodyPr lIns="45720" tIns="46038" rIns="45720" bIns="46038" anchor="ctr"/>
          <a:lstStyle/>
          <a:p>
            <a:pPr algn="ctr"/>
            <a:r>
              <a:rPr lang="en-US" sz="1400" b="1" dirty="0">
                <a:latin typeface="Helvetica" pitchFamily="34" charset="0"/>
                <a:cs typeface="Arial" charset="0"/>
              </a:rPr>
              <a:t>Analytics</a:t>
            </a:r>
          </a:p>
        </p:txBody>
      </p:sp>
      <p:sp>
        <p:nvSpPr>
          <p:cNvPr id="151556" name="AutoShape 14"/>
          <p:cNvSpPr>
            <a:spLocks noChangeArrowheads="1"/>
          </p:cNvSpPr>
          <p:nvPr/>
        </p:nvSpPr>
        <p:spPr bwMode="auto">
          <a:xfrm>
            <a:off x="1504950" y="5149275"/>
            <a:ext cx="2159000" cy="539750"/>
          </a:xfrm>
          <a:prstGeom prst="roundRect">
            <a:avLst>
              <a:gd name="adj" fmla="val 16667"/>
            </a:avLst>
          </a:prstGeom>
          <a:gradFill rotWithShape="1">
            <a:gsLst>
              <a:gs pos="0">
                <a:srgbClr val="C0D5EA"/>
              </a:gs>
              <a:gs pos="100000">
                <a:srgbClr val="699BCD"/>
              </a:gs>
            </a:gsLst>
            <a:lin ang="5400000" scaled="1"/>
          </a:gradFill>
          <a:ln w="9525" algn="ctr">
            <a:solidFill>
              <a:schemeClr val="bg2"/>
            </a:solidFill>
            <a:round/>
            <a:headEnd/>
            <a:tailEnd/>
          </a:ln>
        </p:spPr>
        <p:txBody>
          <a:bodyPr lIns="45720" tIns="46038" rIns="45720" bIns="46038" anchor="ctr"/>
          <a:lstStyle/>
          <a:p>
            <a:pPr algn="ctr"/>
            <a:r>
              <a:rPr lang="en-US" sz="1400" b="1" dirty="0">
                <a:latin typeface="Helvetica" pitchFamily="34" charset="0"/>
                <a:cs typeface="Arial" charset="0"/>
              </a:rPr>
              <a:t>Sales Reporting</a:t>
            </a:r>
          </a:p>
        </p:txBody>
      </p:sp>
      <p:sp>
        <p:nvSpPr>
          <p:cNvPr id="151557" name="AutoShape 19"/>
          <p:cNvSpPr>
            <a:spLocks noChangeArrowheads="1"/>
          </p:cNvSpPr>
          <p:nvPr/>
        </p:nvSpPr>
        <p:spPr bwMode="auto">
          <a:xfrm>
            <a:off x="1504950" y="4036438"/>
            <a:ext cx="2149475" cy="476250"/>
          </a:xfrm>
          <a:prstGeom prst="roundRect">
            <a:avLst>
              <a:gd name="adj" fmla="val 16667"/>
            </a:avLst>
          </a:prstGeom>
          <a:gradFill rotWithShape="1">
            <a:gsLst>
              <a:gs pos="0">
                <a:srgbClr val="C0D5EA"/>
              </a:gs>
              <a:gs pos="100000">
                <a:srgbClr val="699BCD"/>
              </a:gs>
            </a:gsLst>
            <a:lin ang="5400000" scaled="1"/>
          </a:gradFill>
          <a:ln w="9525" algn="ctr">
            <a:solidFill>
              <a:schemeClr val="bg2"/>
            </a:solidFill>
            <a:round/>
            <a:headEnd/>
            <a:tailEnd/>
          </a:ln>
        </p:spPr>
        <p:txBody>
          <a:bodyPr lIns="45720" tIns="46038" rIns="45720" bIns="46038" anchor="ctr"/>
          <a:lstStyle/>
          <a:p>
            <a:pPr algn="ctr"/>
            <a:r>
              <a:rPr lang="en-US" sz="1400" b="1" dirty="0">
                <a:latin typeface="Helvetica" pitchFamily="34" charset="0"/>
                <a:cs typeface="Arial" charset="0"/>
              </a:rPr>
              <a:t>PRM</a:t>
            </a:r>
          </a:p>
        </p:txBody>
      </p:sp>
      <p:sp>
        <p:nvSpPr>
          <p:cNvPr id="151558" name="AutoShape 14"/>
          <p:cNvSpPr>
            <a:spLocks noChangeArrowheads="1"/>
          </p:cNvSpPr>
          <p:nvPr/>
        </p:nvSpPr>
        <p:spPr bwMode="auto">
          <a:xfrm>
            <a:off x="1504950" y="1772663"/>
            <a:ext cx="2141537" cy="511175"/>
          </a:xfrm>
          <a:prstGeom prst="roundRect">
            <a:avLst>
              <a:gd name="adj" fmla="val 16667"/>
            </a:avLst>
          </a:prstGeom>
          <a:gradFill rotWithShape="1">
            <a:gsLst>
              <a:gs pos="0">
                <a:srgbClr val="C0D5EA"/>
              </a:gs>
              <a:gs pos="100000">
                <a:srgbClr val="699BCD"/>
              </a:gs>
            </a:gsLst>
            <a:lin ang="5400000" scaled="1"/>
          </a:gradFill>
          <a:ln w="9525" algn="ctr">
            <a:solidFill>
              <a:schemeClr val="bg2"/>
            </a:solidFill>
            <a:round/>
            <a:headEnd/>
            <a:tailEnd/>
          </a:ln>
        </p:spPr>
        <p:txBody>
          <a:bodyPr lIns="45720" tIns="46038" rIns="45720" bIns="46038" anchor="ctr"/>
          <a:lstStyle/>
          <a:p>
            <a:pPr algn="ctr"/>
            <a:r>
              <a:rPr lang="en-US" sz="1400" b="1" dirty="0">
                <a:latin typeface="Helvetica" pitchFamily="34" charset="0"/>
                <a:cs typeface="Arial" charset="0"/>
              </a:rPr>
              <a:t>Contact Management</a:t>
            </a:r>
          </a:p>
        </p:txBody>
      </p:sp>
      <p:sp>
        <p:nvSpPr>
          <p:cNvPr id="151559" name="AutoShape 28"/>
          <p:cNvSpPr>
            <a:spLocks noChangeArrowheads="1"/>
          </p:cNvSpPr>
          <p:nvPr/>
        </p:nvSpPr>
        <p:spPr bwMode="auto">
          <a:xfrm>
            <a:off x="1504950" y="4576188"/>
            <a:ext cx="2127250" cy="509587"/>
          </a:xfrm>
          <a:prstGeom prst="roundRect">
            <a:avLst>
              <a:gd name="adj" fmla="val 16667"/>
            </a:avLst>
          </a:prstGeom>
          <a:gradFill rotWithShape="1">
            <a:gsLst>
              <a:gs pos="0">
                <a:srgbClr val="C0D5EA"/>
              </a:gs>
              <a:gs pos="100000">
                <a:srgbClr val="699BCD"/>
              </a:gs>
            </a:gsLst>
            <a:lin ang="5400000" scaled="1"/>
          </a:gradFill>
          <a:ln w="9525" algn="ctr">
            <a:solidFill>
              <a:schemeClr val="bg2"/>
            </a:solidFill>
            <a:round/>
            <a:headEnd/>
            <a:tailEnd/>
          </a:ln>
        </p:spPr>
        <p:txBody>
          <a:bodyPr lIns="45720" tIns="46038" rIns="45720" bIns="46038" anchor="ctr"/>
          <a:lstStyle/>
          <a:p>
            <a:pPr algn="ctr"/>
            <a:r>
              <a:rPr lang="en-US" sz="1400" b="1" dirty="0">
                <a:latin typeface="Helvetica" pitchFamily="34" charset="0"/>
                <a:cs typeface="Arial" charset="0"/>
              </a:rPr>
              <a:t>Mobile</a:t>
            </a:r>
          </a:p>
        </p:txBody>
      </p:sp>
      <p:sp>
        <p:nvSpPr>
          <p:cNvPr id="151560" name="AutoShape 14"/>
          <p:cNvSpPr>
            <a:spLocks noChangeArrowheads="1"/>
          </p:cNvSpPr>
          <p:nvPr/>
        </p:nvSpPr>
        <p:spPr bwMode="auto">
          <a:xfrm>
            <a:off x="1504950" y="2347338"/>
            <a:ext cx="2141537" cy="511175"/>
          </a:xfrm>
          <a:prstGeom prst="roundRect">
            <a:avLst>
              <a:gd name="adj" fmla="val 16667"/>
            </a:avLst>
          </a:prstGeom>
          <a:gradFill rotWithShape="1">
            <a:gsLst>
              <a:gs pos="0">
                <a:srgbClr val="C0D5EA"/>
              </a:gs>
              <a:gs pos="100000">
                <a:srgbClr val="699BCD"/>
              </a:gs>
            </a:gsLst>
            <a:lin ang="5400000" scaled="1"/>
          </a:gradFill>
          <a:ln w="9525" algn="ctr">
            <a:solidFill>
              <a:schemeClr val="bg2"/>
            </a:solidFill>
            <a:round/>
            <a:headEnd/>
            <a:tailEnd/>
          </a:ln>
        </p:spPr>
        <p:txBody>
          <a:bodyPr lIns="45720" tIns="46038" rIns="45720" bIns="46038" anchor="ctr"/>
          <a:lstStyle/>
          <a:p>
            <a:pPr algn="ctr"/>
            <a:r>
              <a:rPr lang="en-US" sz="1400" b="1" dirty="0">
                <a:latin typeface="Helvetica" pitchFamily="34" charset="0"/>
                <a:cs typeface="Arial" charset="0"/>
              </a:rPr>
              <a:t>Lead Management</a:t>
            </a:r>
          </a:p>
        </p:txBody>
      </p:sp>
      <p:sp>
        <p:nvSpPr>
          <p:cNvPr id="151561" name="AutoShape 14"/>
          <p:cNvSpPr>
            <a:spLocks noChangeArrowheads="1"/>
          </p:cNvSpPr>
          <p:nvPr/>
        </p:nvSpPr>
        <p:spPr bwMode="auto">
          <a:xfrm>
            <a:off x="1504950" y="2922013"/>
            <a:ext cx="2122487" cy="511175"/>
          </a:xfrm>
          <a:prstGeom prst="roundRect">
            <a:avLst>
              <a:gd name="adj" fmla="val 16667"/>
            </a:avLst>
          </a:prstGeom>
          <a:gradFill rotWithShape="1">
            <a:gsLst>
              <a:gs pos="0">
                <a:srgbClr val="C0D5EA"/>
              </a:gs>
              <a:gs pos="100000">
                <a:srgbClr val="699BCD"/>
              </a:gs>
            </a:gsLst>
            <a:lin ang="5400000" scaled="1"/>
          </a:gradFill>
          <a:ln w="9525" algn="ctr">
            <a:solidFill>
              <a:schemeClr val="bg2"/>
            </a:solidFill>
            <a:round/>
            <a:headEnd/>
            <a:tailEnd/>
          </a:ln>
        </p:spPr>
        <p:txBody>
          <a:bodyPr lIns="45720" tIns="46038" rIns="45720" bIns="46038" anchor="ctr"/>
          <a:lstStyle/>
          <a:p>
            <a:pPr algn="ctr"/>
            <a:r>
              <a:rPr lang="en-US" sz="1400" b="1" dirty="0">
                <a:latin typeface="Helvetica" pitchFamily="34" charset="0"/>
                <a:cs typeface="Arial" charset="0"/>
              </a:rPr>
              <a:t>Opportunity Management</a:t>
            </a:r>
          </a:p>
        </p:txBody>
      </p:sp>
      <p:sp>
        <p:nvSpPr>
          <p:cNvPr id="151562" name="AutoShape 6"/>
          <p:cNvSpPr>
            <a:spLocks noChangeArrowheads="1"/>
          </p:cNvSpPr>
          <p:nvPr/>
        </p:nvSpPr>
        <p:spPr bwMode="auto">
          <a:xfrm>
            <a:off x="5483225" y="3242688"/>
            <a:ext cx="2070100" cy="430212"/>
          </a:xfrm>
          <a:prstGeom prst="roundRect">
            <a:avLst>
              <a:gd name="adj" fmla="val 16667"/>
            </a:avLst>
          </a:prstGeom>
          <a:noFill/>
          <a:ln w="9525" algn="ctr">
            <a:solidFill>
              <a:schemeClr val="bg2"/>
            </a:solidFill>
            <a:prstDash val="dash"/>
            <a:round/>
            <a:headEnd/>
            <a:tailEnd/>
          </a:ln>
        </p:spPr>
        <p:txBody>
          <a:bodyPr lIns="45720" tIns="46038" rIns="45720" bIns="46038" anchor="ctr"/>
          <a:lstStyle/>
          <a:p>
            <a:pPr algn="ctr"/>
            <a:r>
              <a:rPr lang="en-US" sz="1400" b="1" dirty="0">
                <a:latin typeface="Helvetica" pitchFamily="34" charset="0"/>
                <a:cs typeface="Arial" charset="0"/>
              </a:rPr>
              <a:t>Response Management</a:t>
            </a:r>
          </a:p>
        </p:txBody>
      </p:sp>
      <p:sp>
        <p:nvSpPr>
          <p:cNvPr id="151563" name="AutoShape 6"/>
          <p:cNvSpPr>
            <a:spLocks noChangeArrowheads="1"/>
          </p:cNvSpPr>
          <p:nvPr/>
        </p:nvSpPr>
        <p:spPr bwMode="auto">
          <a:xfrm>
            <a:off x="5483225" y="2737863"/>
            <a:ext cx="2070100" cy="430212"/>
          </a:xfrm>
          <a:prstGeom prst="roundRect">
            <a:avLst>
              <a:gd name="adj" fmla="val 16667"/>
            </a:avLst>
          </a:prstGeom>
          <a:noFill/>
          <a:ln w="9525" algn="ctr">
            <a:solidFill>
              <a:schemeClr val="bg2"/>
            </a:solidFill>
            <a:prstDash val="dash"/>
            <a:round/>
            <a:headEnd/>
            <a:tailEnd/>
          </a:ln>
        </p:spPr>
        <p:txBody>
          <a:bodyPr lIns="45720" tIns="46038" rIns="45720" bIns="46038" anchor="ctr"/>
          <a:lstStyle/>
          <a:p>
            <a:pPr algn="ctr"/>
            <a:r>
              <a:rPr lang="en-US" sz="1400" b="1" dirty="0">
                <a:latin typeface="Helvetica" pitchFamily="34" charset="0"/>
                <a:cs typeface="Arial" charset="0"/>
              </a:rPr>
              <a:t>Lead Scoring</a:t>
            </a:r>
          </a:p>
        </p:txBody>
      </p:sp>
      <p:sp>
        <p:nvSpPr>
          <p:cNvPr id="151564" name="AutoShape 6"/>
          <p:cNvSpPr>
            <a:spLocks noChangeArrowheads="1"/>
          </p:cNvSpPr>
          <p:nvPr/>
        </p:nvSpPr>
        <p:spPr bwMode="auto">
          <a:xfrm>
            <a:off x="5483225" y="4757163"/>
            <a:ext cx="2070100" cy="430212"/>
          </a:xfrm>
          <a:prstGeom prst="roundRect">
            <a:avLst>
              <a:gd name="adj" fmla="val 16667"/>
            </a:avLst>
          </a:prstGeom>
          <a:noFill/>
          <a:ln w="9525" algn="ctr">
            <a:solidFill>
              <a:schemeClr val="bg2"/>
            </a:solidFill>
            <a:prstDash val="dash"/>
            <a:round/>
            <a:headEnd/>
            <a:tailEnd/>
          </a:ln>
        </p:spPr>
        <p:txBody>
          <a:bodyPr lIns="45720" tIns="46038" rIns="45720" bIns="46038" anchor="ctr"/>
          <a:lstStyle/>
          <a:p>
            <a:pPr algn="ctr"/>
            <a:r>
              <a:rPr lang="en-US" sz="1400" b="1" dirty="0">
                <a:latin typeface="Helvetica" pitchFamily="34" charset="0"/>
                <a:cs typeface="Arial" charset="0"/>
              </a:rPr>
              <a:t>Campaign Automation</a:t>
            </a:r>
          </a:p>
        </p:txBody>
      </p:sp>
      <p:sp>
        <p:nvSpPr>
          <p:cNvPr id="151565" name="AutoShape 6"/>
          <p:cNvSpPr>
            <a:spLocks noChangeArrowheads="1"/>
          </p:cNvSpPr>
          <p:nvPr/>
        </p:nvSpPr>
        <p:spPr bwMode="auto">
          <a:xfrm>
            <a:off x="5467350" y="5263575"/>
            <a:ext cx="2070100" cy="430213"/>
          </a:xfrm>
          <a:prstGeom prst="roundRect">
            <a:avLst>
              <a:gd name="adj" fmla="val 16667"/>
            </a:avLst>
          </a:prstGeom>
          <a:gradFill rotWithShape="1">
            <a:gsLst>
              <a:gs pos="0">
                <a:srgbClr val="8EB4DA"/>
              </a:gs>
              <a:gs pos="100000">
                <a:srgbClr val="336699"/>
              </a:gs>
            </a:gsLst>
            <a:lin ang="5400000" scaled="1"/>
          </a:gradFill>
          <a:ln w="9525" algn="ctr">
            <a:solidFill>
              <a:schemeClr val="bg2"/>
            </a:solidFill>
            <a:round/>
            <a:headEnd/>
            <a:tailEnd/>
          </a:ln>
        </p:spPr>
        <p:txBody>
          <a:bodyPr lIns="45720" tIns="46038" rIns="45720" bIns="46038" anchor="ctr"/>
          <a:lstStyle/>
          <a:p>
            <a:pPr algn="ctr"/>
            <a:r>
              <a:rPr lang="en-US" sz="1400" b="1" dirty="0">
                <a:latin typeface="Helvetica" pitchFamily="34" charset="0"/>
                <a:cs typeface="Arial" charset="0"/>
              </a:rPr>
              <a:t>Email Campaigns</a:t>
            </a:r>
          </a:p>
        </p:txBody>
      </p:sp>
      <p:sp>
        <p:nvSpPr>
          <p:cNvPr id="151566" name="AutoShape 6"/>
          <p:cNvSpPr>
            <a:spLocks noChangeArrowheads="1"/>
          </p:cNvSpPr>
          <p:nvPr/>
        </p:nvSpPr>
        <p:spPr bwMode="auto">
          <a:xfrm>
            <a:off x="5483225" y="4252338"/>
            <a:ext cx="2070100" cy="430212"/>
          </a:xfrm>
          <a:prstGeom prst="roundRect">
            <a:avLst>
              <a:gd name="adj" fmla="val 16667"/>
            </a:avLst>
          </a:prstGeom>
          <a:noFill/>
          <a:ln w="9525" algn="ctr">
            <a:solidFill>
              <a:schemeClr val="bg2"/>
            </a:solidFill>
            <a:prstDash val="dash"/>
            <a:round/>
            <a:headEnd/>
            <a:tailEnd/>
          </a:ln>
        </p:spPr>
        <p:txBody>
          <a:bodyPr lIns="45720" tIns="46038" rIns="45720" bIns="46038" anchor="ctr"/>
          <a:lstStyle/>
          <a:p>
            <a:pPr algn="ctr"/>
            <a:r>
              <a:rPr lang="en-US" sz="1400" b="1" dirty="0">
                <a:latin typeface="Helvetica" pitchFamily="34" charset="0"/>
                <a:cs typeface="Arial" charset="0"/>
              </a:rPr>
              <a:t>Web Marketing</a:t>
            </a:r>
          </a:p>
        </p:txBody>
      </p:sp>
      <p:sp>
        <p:nvSpPr>
          <p:cNvPr id="151567" name="AutoShape 6"/>
          <p:cNvSpPr>
            <a:spLocks noChangeArrowheads="1"/>
          </p:cNvSpPr>
          <p:nvPr/>
        </p:nvSpPr>
        <p:spPr bwMode="auto">
          <a:xfrm>
            <a:off x="5483225" y="2233038"/>
            <a:ext cx="2070100" cy="430212"/>
          </a:xfrm>
          <a:prstGeom prst="roundRect">
            <a:avLst>
              <a:gd name="adj" fmla="val 16667"/>
            </a:avLst>
          </a:prstGeom>
          <a:noFill/>
          <a:ln w="9525" algn="ctr">
            <a:solidFill>
              <a:schemeClr val="bg2"/>
            </a:solidFill>
            <a:prstDash val="dash"/>
            <a:round/>
            <a:headEnd/>
            <a:tailEnd/>
          </a:ln>
        </p:spPr>
        <p:txBody>
          <a:bodyPr lIns="45720" tIns="46038" rIns="45720" bIns="46038" anchor="ctr"/>
          <a:lstStyle/>
          <a:p>
            <a:pPr algn="ctr"/>
            <a:r>
              <a:rPr lang="en-US" sz="1400" b="1" dirty="0">
                <a:latin typeface="Helvetica" pitchFamily="34" charset="0"/>
                <a:cs typeface="Arial" charset="0"/>
              </a:rPr>
              <a:t>Lead Nurturing</a:t>
            </a:r>
          </a:p>
        </p:txBody>
      </p:sp>
      <p:sp>
        <p:nvSpPr>
          <p:cNvPr id="151568" name="AutoShape 6"/>
          <p:cNvSpPr>
            <a:spLocks noChangeArrowheads="1"/>
          </p:cNvSpPr>
          <p:nvPr/>
        </p:nvSpPr>
        <p:spPr bwMode="auto">
          <a:xfrm>
            <a:off x="5483225" y="3747513"/>
            <a:ext cx="2070100" cy="430212"/>
          </a:xfrm>
          <a:prstGeom prst="roundRect">
            <a:avLst>
              <a:gd name="adj" fmla="val 16667"/>
            </a:avLst>
          </a:prstGeom>
          <a:noFill/>
          <a:ln w="9525" algn="ctr">
            <a:solidFill>
              <a:schemeClr val="bg2"/>
            </a:solidFill>
            <a:prstDash val="dash"/>
            <a:round/>
            <a:headEnd/>
            <a:tailEnd/>
          </a:ln>
        </p:spPr>
        <p:txBody>
          <a:bodyPr lIns="45720" tIns="46038" rIns="45720" bIns="46038" anchor="ctr"/>
          <a:lstStyle/>
          <a:p>
            <a:pPr algn="ctr"/>
            <a:r>
              <a:rPr lang="en-US" sz="1400" b="1" dirty="0">
                <a:latin typeface="Helvetica" pitchFamily="34" charset="0"/>
                <a:cs typeface="Arial" charset="0"/>
              </a:rPr>
              <a:t>Website Monitoring</a:t>
            </a:r>
          </a:p>
        </p:txBody>
      </p:sp>
      <p:sp>
        <p:nvSpPr>
          <p:cNvPr id="1100843" name="Text Box 43"/>
          <p:cNvSpPr txBox="1">
            <a:spLocks noChangeArrowheads="1"/>
          </p:cNvSpPr>
          <p:nvPr/>
        </p:nvSpPr>
        <p:spPr bwMode="auto">
          <a:xfrm>
            <a:off x="1971675" y="5733475"/>
            <a:ext cx="1244600" cy="57943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lgn="l">
              <a:lnSpc>
                <a:spcPct val="100000"/>
              </a:lnSpc>
              <a:spcBef>
                <a:spcPct val="0"/>
              </a:spcBef>
              <a:buClrTx/>
              <a:defRPr/>
            </a:pPr>
            <a:r>
              <a:rPr lang="en-US" sz="3200" dirty="0">
                <a:solidFill>
                  <a:srgbClr val="000000"/>
                </a:solidFill>
                <a:latin typeface="Century Gothic" pitchFamily="34" charset="0"/>
                <a:cs typeface="Arial" charset="0"/>
              </a:rPr>
              <a:t>Sales</a:t>
            </a:r>
          </a:p>
        </p:txBody>
      </p:sp>
      <p:sp>
        <p:nvSpPr>
          <p:cNvPr id="151570" name="AutoShape 19"/>
          <p:cNvSpPr>
            <a:spLocks noChangeArrowheads="1"/>
          </p:cNvSpPr>
          <p:nvPr/>
        </p:nvSpPr>
        <p:spPr bwMode="auto">
          <a:xfrm>
            <a:off x="1504950" y="3496688"/>
            <a:ext cx="2141537" cy="476250"/>
          </a:xfrm>
          <a:prstGeom prst="roundRect">
            <a:avLst>
              <a:gd name="adj" fmla="val 16667"/>
            </a:avLst>
          </a:prstGeom>
          <a:gradFill rotWithShape="1">
            <a:gsLst>
              <a:gs pos="0">
                <a:srgbClr val="C0D5EA"/>
              </a:gs>
              <a:gs pos="100000">
                <a:srgbClr val="699BCD"/>
              </a:gs>
            </a:gsLst>
            <a:lin ang="5400000" scaled="1"/>
          </a:gradFill>
          <a:ln w="9525" algn="ctr">
            <a:solidFill>
              <a:schemeClr val="bg2"/>
            </a:solidFill>
            <a:round/>
            <a:headEnd/>
            <a:tailEnd/>
          </a:ln>
        </p:spPr>
        <p:txBody>
          <a:bodyPr lIns="45720" tIns="46038" rIns="45720" bIns="46038" anchor="ctr"/>
          <a:lstStyle/>
          <a:p>
            <a:pPr algn="ctr"/>
            <a:r>
              <a:rPr lang="en-US" sz="1400" b="1" dirty="0">
                <a:latin typeface="Helvetica" pitchFamily="34" charset="0"/>
                <a:cs typeface="Arial" charset="0"/>
              </a:rPr>
              <a:t>Forecasting</a:t>
            </a:r>
          </a:p>
        </p:txBody>
      </p:sp>
      <p:sp>
        <p:nvSpPr>
          <p:cNvPr id="151571" name="Line 45"/>
          <p:cNvSpPr>
            <a:spLocks noChangeShapeType="1"/>
          </p:cNvSpPr>
          <p:nvPr/>
        </p:nvSpPr>
        <p:spPr bwMode="auto">
          <a:xfrm>
            <a:off x="1327150" y="5795388"/>
            <a:ext cx="6750050" cy="0"/>
          </a:xfrm>
          <a:prstGeom prst="line">
            <a:avLst/>
          </a:prstGeom>
          <a:noFill/>
          <a:ln w="28575">
            <a:solidFill>
              <a:schemeClr val="tx1"/>
            </a:solidFill>
            <a:round/>
            <a:headEnd/>
            <a:tailEnd/>
          </a:ln>
        </p:spPr>
        <p:txBody>
          <a:bodyPr/>
          <a:lstStyle/>
          <a:p>
            <a:endParaRPr lang="en-US"/>
          </a:p>
        </p:txBody>
      </p:sp>
      <p:sp>
        <p:nvSpPr>
          <p:cNvPr id="1100846" name="Text Box 46"/>
          <p:cNvSpPr txBox="1">
            <a:spLocks noChangeArrowheads="1"/>
          </p:cNvSpPr>
          <p:nvPr/>
        </p:nvSpPr>
        <p:spPr bwMode="auto">
          <a:xfrm>
            <a:off x="5508625" y="5739825"/>
            <a:ext cx="2196435" cy="5847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lgn="l">
              <a:lnSpc>
                <a:spcPct val="100000"/>
              </a:lnSpc>
              <a:spcBef>
                <a:spcPct val="0"/>
              </a:spcBef>
              <a:buClrTx/>
              <a:defRPr/>
            </a:pPr>
            <a:r>
              <a:rPr lang="en-US" sz="3200" dirty="0">
                <a:solidFill>
                  <a:srgbClr val="000000"/>
                </a:solidFill>
                <a:latin typeface="Century Gothic" pitchFamily="34" charset="0"/>
                <a:cs typeface="Arial" charset="0"/>
              </a:rPr>
              <a:t>Marketing</a:t>
            </a:r>
          </a:p>
        </p:txBody>
      </p:sp>
      <p:sp>
        <p:nvSpPr>
          <p:cNvPr id="151573" name="TextBox 29"/>
          <p:cNvSpPr txBox="1">
            <a:spLocks noChangeArrowheads="1"/>
          </p:cNvSpPr>
          <p:nvPr/>
        </p:nvSpPr>
        <p:spPr bwMode="auto">
          <a:xfrm>
            <a:off x="4471987" y="1713925"/>
            <a:ext cx="1209675" cy="646113"/>
          </a:xfrm>
          <a:prstGeom prst="rect">
            <a:avLst/>
          </a:prstGeom>
          <a:noFill/>
          <a:ln w="9525">
            <a:noFill/>
            <a:miter lim="800000"/>
            <a:headEnd/>
            <a:tailEnd/>
          </a:ln>
        </p:spPr>
        <p:txBody>
          <a:bodyPr>
            <a:spAutoFit/>
          </a:bodyPr>
          <a:lstStyle/>
          <a:p>
            <a:pPr algn="l">
              <a:lnSpc>
                <a:spcPct val="100000"/>
              </a:lnSpc>
              <a:spcBef>
                <a:spcPct val="0"/>
              </a:spcBef>
              <a:buClrTx/>
            </a:pPr>
            <a:r>
              <a:rPr lang="en-US" sz="1200" b="1" dirty="0" err="1">
                <a:solidFill>
                  <a:srgbClr val="000000"/>
                </a:solidFill>
                <a:latin typeface="Century Gothic" pitchFamily="34" charset="0"/>
                <a:cs typeface="Arial" charset="0"/>
              </a:rPr>
              <a:t>Saas</a:t>
            </a:r>
            <a:r>
              <a:rPr lang="en-US" sz="1200" b="1" dirty="0">
                <a:solidFill>
                  <a:srgbClr val="000000"/>
                </a:solidFill>
                <a:latin typeface="Century Gothic" pitchFamily="34" charset="0"/>
                <a:cs typeface="Arial" charset="0"/>
              </a:rPr>
              <a:t> Analytics Vendors</a:t>
            </a:r>
          </a:p>
        </p:txBody>
      </p:sp>
      <p:sp>
        <p:nvSpPr>
          <p:cNvPr id="151574" name="TextBox 30"/>
          <p:cNvSpPr txBox="1">
            <a:spLocks noChangeArrowheads="1"/>
          </p:cNvSpPr>
          <p:nvPr/>
        </p:nvSpPr>
        <p:spPr bwMode="auto">
          <a:xfrm>
            <a:off x="4462462" y="3190300"/>
            <a:ext cx="1209675" cy="646113"/>
          </a:xfrm>
          <a:prstGeom prst="rect">
            <a:avLst/>
          </a:prstGeom>
          <a:noFill/>
          <a:ln w="9525">
            <a:noFill/>
            <a:miter lim="800000"/>
            <a:headEnd/>
            <a:tailEnd/>
          </a:ln>
        </p:spPr>
        <p:txBody>
          <a:bodyPr>
            <a:spAutoFit/>
          </a:bodyPr>
          <a:lstStyle/>
          <a:p>
            <a:pPr algn="l">
              <a:lnSpc>
                <a:spcPct val="100000"/>
              </a:lnSpc>
              <a:spcBef>
                <a:spcPct val="0"/>
              </a:spcBef>
              <a:buClrTx/>
            </a:pPr>
            <a:r>
              <a:rPr lang="en-US" sz="1200" b="1" dirty="0" err="1">
                <a:solidFill>
                  <a:srgbClr val="000000"/>
                </a:solidFill>
                <a:latin typeface="Century Gothic" pitchFamily="34" charset="0"/>
                <a:cs typeface="Arial" charset="0"/>
              </a:rPr>
              <a:t>Saas</a:t>
            </a:r>
            <a:r>
              <a:rPr lang="en-US" sz="1200" b="1" dirty="0">
                <a:solidFill>
                  <a:srgbClr val="000000"/>
                </a:solidFill>
                <a:latin typeface="Century Gothic" pitchFamily="34" charset="0"/>
                <a:cs typeface="Arial" charset="0"/>
              </a:rPr>
              <a:t> Marketing</a:t>
            </a:r>
          </a:p>
          <a:p>
            <a:pPr algn="l">
              <a:lnSpc>
                <a:spcPct val="100000"/>
              </a:lnSpc>
              <a:spcBef>
                <a:spcPct val="0"/>
              </a:spcBef>
              <a:buClrTx/>
            </a:pPr>
            <a:r>
              <a:rPr lang="en-US" sz="1200" b="1" dirty="0">
                <a:solidFill>
                  <a:srgbClr val="000000"/>
                </a:solidFill>
                <a:latin typeface="Century Gothic" pitchFamily="34" charset="0"/>
                <a:cs typeface="Arial" charset="0"/>
              </a:rPr>
              <a:t>Vendors</a:t>
            </a:r>
          </a:p>
        </p:txBody>
      </p:sp>
      <p:sp>
        <p:nvSpPr>
          <p:cNvPr id="151575" name="TextBox 31"/>
          <p:cNvSpPr txBox="1">
            <a:spLocks noChangeArrowheads="1"/>
          </p:cNvSpPr>
          <p:nvPr/>
        </p:nvSpPr>
        <p:spPr bwMode="auto">
          <a:xfrm>
            <a:off x="4462462" y="5228650"/>
            <a:ext cx="1209675" cy="461963"/>
          </a:xfrm>
          <a:prstGeom prst="rect">
            <a:avLst/>
          </a:prstGeom>
          <a:noFill/>
          <a:ln w="9525">
            <a:noFill/>
            <a:miter lim="800000"/>
            <a:headEnd/>
            <a:tailEnd/>
          </a:ln>
        </p:spPr>
        <p:txBody>
          <a:bodyPr>
            <a:spAutoFit/>
          </a:bodyPr>
          <a:lstStyle/>
          <a:p>
            <a:pPr algn="l">
              <a:lnSpc>
                <a:spcPct val="100000"/>
              </a:lnSpc>
              <a:spcBef>
                <a:spcPct val="0"/>
              </a:spcBef>
              <a:buClrTx/>
            </a:pPr>
            <a:r>
              <a:rPr lang="en-US" sz="1200" b="1" dirty="0" err="1">
                <a:solidFill>
                  <a:srgbClr val="000000"/>
                </a:solidFill>
                <a:latin typeface="Century Gothic" pitchFamily="34" charset="0"/>
                <a:cs typeface="Arial" charset="0"/>
              </a:rPr>
              <a:t>Saas</a:t>
            </a:r>
            <a:r>
              <a:rPr lang="en-US" sz="1200" b="1" dirty="0">
                <a:solidFill>
                  <a:srgbClr val="000000"/>
                </a:solidFill>
                <a:latin typeface="Century Gothic" pitchFamily="34" charset="0"/>
                <a:cs typeface="Arial" charset="0"/>
              </a:rPr>
              <a:t> CRM</a:t>
            </a:r>
          </a:p>
          <a:p>
            <a:pPr algn="l">
              <a:lnSpc>
                <a:spcPct val="100000"/>
              </a:lnSpc>
              <a:spcBef>
                <a:spcPct val="0"/>
              </a:spcBef>
              <a:buClrTx/>
            </a:pPr>
            <a:r>
              <a:rPr lang="en-US" sz="1200" b="1" dirty="0">
                <a:solidFill>
                  <a:srgbClr val="000000"/>
                </a:solidFill>
                <a:latin typeface="Century Gothic" pitchFamily="34" charset="0"/>
                <a:cs typeface="Arial" charset="0"/>
              </a:rPr>
              <a:t>Vendors</a:t>
            </a:r>
          </a:p>
        </p:txBody>
      </p:sp>
      <p:sp>
        <p:nvSpPr>
          <p:cNvPr id="28" name="Footer Placeholder 27"/>
          <p:cNvSpPr txBox="1">
            <a:spLocks noGrp="1"/>
          </p:cNvSpPr>
          <p:nvPr/>
        </p:nvSpPr>
        <p:spPr bwMode="auto">
          <a:xfrm>
            <a:off x="304800" y="6705600"/>
            <a:ext cx="8839200" cy="152400"/>
          </a:xfrm>
          <a:prstGeom prst="rect">
            <a:avLst/>
          </a:prstGeom>
          <a:noFill/>
          <a:ln>
            <a:miter lim="800000"/>
            <a:headEnd/>
            <a:tailEnd/>
          </a:ln>
        </p:spPr>
        <p:txBody>
          <a:bodyPr lIns="0" tIns="0" rIns="0" bIns="0" anchor="ctr"/>
          <a:lstStyle/>
          <a:p>
            <a:pPr algn="l" eaLnBrk="0" hangingPunct="0">
              <a:lnSpc>
                <a:spcPct val="100000"/>
              </a:lnSpc>
              <a:spcBef>
                <a:spcPct val="0"/>
              </a:spcBef>
              <a:buClrTx/>
              <a:defRPr/>
            </a:pPr>
            <a:endParaRPr lang="en-US" sz="900" b="0" dirty="0">
              <a:solidFill>
                <a:srgbClr val="000000"/>
              </a:solidFill>
            </a:endParaRPr>
          </a:p>
        </p:txBody>
      </p:sp>
      <p:sp>
        <p:nvSpPr>
          <p:cNvPr id="26" name="Rectangle 25"/>
          <p:cNvSpPr/>
          <p:nvPr/>
        </p:nvSpPr>
        <p:spPr>
          <a:xfrm>
            <a:off x="4572000" y="924580"/>
            <a:ext cx="4572000" cy="523220"/>
          </a:xfrm>
          <a:prstGeom prst="rect">
            <a:avLst/>
          </a:prstGeom>
        </p:spPr>
        <p:txBody>
          <a:bodyPr>
            <a:spAutoFit/>
          </a:bodyPr>
          <a:lstStyle/>
          <a:p>
            <a:pPr algn="r"/>
            <a:r>
              <a:rPr lang="en-US" sz="1400" b="1" i="1" dirty="0" smtClean="0">
                <a:latin typeface="Century Gothic" pitchFamily="34" charset="0"/>
              </a:rPr>
              <a:t>Where the only option is to </a:t>
            </a:r>
          </a:p>
          <a:p>
            <a:pPr algn="r"/>
            <a:r>
              <a:rPr lang="en-US" sz="1400" b="1" i="1" dirty="0" smtClean="0">
                <a:latin typeface="Century Gothic" pitchFamily="34" charset="0"/>
              </a:rPr>
              <a:t>buy expensive, add-on products</a:t>
            </a:r>
            <a:endParaRPr lang="en-US" sz="1400" b="1" i="1" dirty="0"/>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a:grpSpLocks/>
          </p:cNvGrpSpPr>
          <p:nvPr/>
        </p:nvGrpSpPr>
        <p:grpSpPr bwMode="auto">
          <a:xfrm>
            <a:off x="3676650" y="1680588"/>
            <a:ext cx="1893887" cy="3927475"/>
            <a:chOff x="2403" y="987"/>
            <a:chExt cx="1193" cy="2474"/>
          </a:xfrm>
        </p:grpSpPr>
        <p:sp>
          <p:nvSpPr>
            <p:cNvPr id="153603" name="AutoShape 24"/>
            <p:cNvSpPr>
              <a:spLocks noChangeArrowheads="1"/>
            </p:cNvSpPr>
            <p:nvPr/>
          </p:nvSpPr>
          <p:spPr bwMode="auto">
            <a:xfrm rot="16200000" flipH="1">
              <a:off x="2065" y="1929"/>
              <a:ext cx="2460" cy="603"/>
            </a:xfrm>
            <a:prstGeom prst="triangle">
              <a:avLst>
                <a:gd name="adj" fmla="val 50000"/>
              </a:avLst>
            </a:prstGeom>
            <a:gradFill rotWithShape="1">
              <a:gsLst>
                <a:gs pos="0">
                  <a:srgbClr val="DDDDDD"/>
                </a:gs>
                <a:gs pos="100000">
                  <a:srgbClr val="C0C0C0"/>
                </a:gs>
              </a:gsLst>
              <a:lin ang="5400000" scaled="1"/>
            </a:gradFill>
            <a:ln w="9525" algn="ctr">
              <a:noFill/>
              <a:miter lim="800000"/>
              <a:headEnd/>
              <a:tailEnd/>
            </a:ln>
          </p:spPr>
          <p:txBody>
            <a:bodyPr lIns="45720" tIns="46038" rIns="45720" bIns="46038" anchor="ctr"/>
            <a:lstStyle/>
            <a:p>
              <a:pPr algn="l">
                <a:lnSpc>
                  <a:spcPct val="100000"/>
                </a:lnSpc>
                <a:spcBef>
                  <a:spcPct val="0"/>
                </a:spcBef>
                <a:buClrTx/>
              </a:pPr>
              <a:endParaRPr lang="en-US" sz="1400">
                <a:solidFill>
                  <a:srgbClr val="000000"/>
                </a:solidFill>
                <a:cs typeface="Arial" charset="0"/>
              </a:endParaRPr>
            </a:p>
          </p:txBody>
        </p:sp>
        <p:sp>
          <p:nvSpPr>
            <p:cNvPr id="153604" name="AutoShape 23"/>
            <p:cNvSpPr>
              <a:spLocks noChangeArrowheads="1"/>
            </p:cNvSpPr>
            <p:nvPr/>
          </p:nvSpPr>
          <p:spPr bwMode="auto">
            <a:xfrm rot="5400000">
              <a:off x="1475" y="1915"/>
              <a:ext cx="2460" cy="603"/>
            </a:xfrm>
            <a:prstGeom prst="triangle">
              <a:avLst>
                <a:gd name="adj" fmla="val 50000"/>
              </a:avLst>
            </a:prstGeom>
            <a:gradFill rotWithShape="1">
              <a:gsLst>
                <a:gs pos="0">
                  <a:srgbClr val="DDDDDD"/>
                </a:gs>
                <a:gs pos="100000">
                  <a:srgbClr val="C0C0C0"/>
                </a:gs>
              </a:gsLst>
              <a:lin ang="5400000" scaled="1"/>
            </a:gradFill>
            <a:ln w="9525" algn="ctr">
              <a:noFill/>
              <a:miter lim="800000"/>
              <a:headEnd/>
              <a:tailEnd/>
            </a:ln>
          </p:spPr>
          <p:txBody>
            <a:bodyPr lIns="45720" tIns="46038" rIns="45720" bIns="46038" anchor="ctr"/>
            <a:lstStyle/>
            <a:p>
              <a:pPr algn="l">
                <a:lnSpc>
                  <a:spcPct val="100000"/>
                </a:lnSpc>
                <a:spcBef>
                  <a:spcPct val="0"/>
                </a:spcBef>
                <a:buClrTx/>
              </a:pPr>
              <a:endParaRPr lang="en-US" sz="1400">
                <a:solidFill>
                  <a:srgbClr val="000000"/>
                </a:solidFill>
                <a:cs typeface="Arial" charset="0"/>
              </a:endParaRPr>
            </a:p>
          </p:txBody>
        </p:sp>
        <p:sp>
          <p:nvSpPr>
            <p:cNvPr id="153605" name="Oval 22"/>
            <p:cNvSpPr>
              <a:spLocks noChangeArrowheads="1"/>
            </p:cNvSpPr>
            <p:nvPr/>
          </p:nvSpPr>
          <p:spPr bwMode="auto">
            <a:xfrm>
              <a:off x="2515" y="1773"/>
              <a:ext cx="970" cy="887"/>
            </a:xfrm>
            <a:prstGeom prst="ellipse">
              <a:avLst/>
            </a:prstGeom>
            <a:gradFill rotWithShape="1">
              <a:gsLst>
                <a:gs pos="0">
                  <a:srgbClr val="FF6D6D"/>
                </a:gs>
                <a:gs pos="100000">
                  <a:srgbClr val="CC0000"/>
                </a:gs>
              </a:gsLst>
              <a:lin ang="5400000" scaled="1"/>
            </a:gradFill>
            <a:ln w="9525" algn="ctr">
              <a:solidFill>
                <a:schemeClr val="bg2"/>
              </a:solidFill>
              <a:round/>
              <a:headEnd/>
              <a:tailEnd/>
            </a:ln>
          </p:spPr>
          <p:txBody>
            <a:bodyPr lIns="45720" tIns="46038" rIns="45720" bIns="46038" anchor="ctr"/>
            <a:lstStyle/>
            <a:p>
              <a:pPr algn="ctr">
                <a:lnSpc>
                  <a:spcPct val="100000"/>
                </a:lnSpc>
                <a:spcBef>
                  <a:spcPct val="0"/>
                </a:spcBef>
                <a:buClrTx/>
              </a:pPr>
              <a:r>
                <a:rPr lang="en-US" sz="1400" b="1" dirty="0">
                  <a:solidFill>
                    <a:schemeClr val="bg1"/>
                  </a:solidFill>
                  <a:cs typeface="Arial" charset="0"/>
                </a:rPr>
                <a:t>Enterprise Visibility</a:t>
              </a:r>
            </a:p>
          </p:txBody>
        </p:sp>
      </p:grpSp>
      <p:sp>
        <p:nvSpPr>
          <p:cNvPr id="153606" name="AutoShape 6"/>
          <p:cNvSpPr>
            <a:spLocks noChangeArrowheads="1"/>
          </p:cNvSpPr>
          <p:nvPr/>
        </p:nvSpPr>
        <p:spPr bwMode="auto">
          <a:xfrm>
            <a:off x="5559425" y="1652013"/>
            <a:ext cx="2070100" cy="430212"/>
          </a:xfrm>
          <a:prstGeom prst="roundRect">
            <a:avLst>
              <a:gd name="adj" fmla="val 16667"/>
            </a:avLst>
          </a:prstGeom>
          <a:solidFill>
            <a:schemeClr val="bg1"/>
          </a:solidFill>
          <a:ln w="9525" algn="ctr">
            <a:solidFill>
              <a:schemeClr val="bg2"/>
            </a:solidFill>
            <a:prstDash val="dash"/>
            <a:round/>
            <a:headEnd/>
            <a:tailEnd/>
          </a:ln>
        </p:spPr>
        <p:txBody>
          <a:bodyPr lIns="45720" tIns="46038" rIns="45720" bIns="46038" anchor="ctr"/>
          <a:lstStyle/>
          <a:p>
            <a:r>
              <a:rPr lang="en-US" sz="1400">
                <a:latin typeface="Helvetica" pitchFamily="34" charset="0"/>
                <a:cs typeface="Arial" charset="0"/>
              </a:rPr>
              <a:t>Analytics</a:t>
            </a:r>
          </a:p>
        </p:txBody>
      </p:sp>
      <p:sp>
        <p:nvSpPr>
          <p:cNvPr id="153607" name="AutoShape 6"/>
          <p:cNvSpPr>
            <a:spLocks noChangeArrowheads="1"/>
          </p:cNvSpPr>
          <p:nvPr/>
        </p:nvSpPr>
        <p:spPr bwMode="auto">
          <a:xfrm>
            <a:off x="5559425" y="3166488"/>
            <a:ext cx="2070100" cy="430212"/>
          </a:xfrm>
          <a:prstGeom prst="roundRect">
            <a:avLst>
              <a:gd name="adj" fmla="val 16667"/>
            </a:avLst>
          </a:prstGeom>
          <a:solidFill>
            <a:schemeClr val="bg1"/>
          </a:solidFill>
          <a:ln w="9525" algn="ctr">
            <a:solidFill>
              <a:schemeClr val="bg2"/>
            </a:solidFill>
            <a:prstDash val="dash"/>
            <a:round/>
            <a:headEnd/>
            <a:tailEnd/>
          </a:ln>
        </p:spPr>
        <p:txBody>
          <a:bodyPr lIns="45720" tIns="46038" rIns="45720" bIns="46038" anchor="ctr"/>
          <a:lstStyle/>
          <a:p>
            <a:r>
              <a:rPr lang="en-US" sz="1400">
                <a:latin typeface="Helvetica" pitchFamily="34" charset="0"/>
                <a:cs typeface="Arial" charset="0"/>
              </a:rPr>
              <a:t>Response Management</a:t>
            </a:r>
          </a:p>
        </p:txBody>
      </p:sp>
      <p:sp>
        <p:nvSpPr>
          <p:cNvPr id="153608" name="AutoShape 6"/>
          <p:cNvSpPr>
            <a:spLocks noChangeArrowheads="1"/>
          </p:cNvSpPr>
          <p:nvPr/>
        </p:nvSpPr>
        <p:spPr bwMode="auto">
          <a:xfrm>
            <a:off x="5559425" y="2661663"/>
            <a:ext cx="2070100" cy="430212"/>
          </a:xfrm>
          <a:prstGeom prst="roundRect">
            <a:avLst>
              <a:gd name="adj" fmla="val 16667"/>
            </a:avLst>
          </a:prstGeom>
          <a:solidFill>
            <a:schemeClr val="bg1"/>
          </a:solidFill>
          <a:ln w="9525" algn="ctr">
            <a:solidFill>
              <a:schemeClr val="bg2"/>
            </a:solidFill>
            <a:prstDash val="dash"/>
            <a:round/>
            <a:headEnd/>
            <a:tailEnd/>
          </a:ln>
        </p:spPr>
        <p:txBody>
          <a:bodyPr lIns="45720" tIns="46038" rIns="45720" bIns="46038" anchor="ctr"/>
          <a:lstStyle/>
          <a:p>
            <a:r>
              <a:rPr lang="en-US" sz="1400">
                <a:latin typeface="Helvetica" pitchFamily="34" charset="0"/>
                <a:cs typeface="Arial" charset="0"/>
              </a:rPr>
              <a:t>Lead Scoring</a:t>
            </a:r>
          </a:p>
        </p:txBody>
      </p:sp>
      <p:sp>
        <p:nvSpPr>
          <p:cNvPr id="153609" name="AutoShape 6"/>
          <p:cNvSpPr>
            <a:spLocks noChangeArrowheads="1"/>
          </p:cNvSpPr>
          <p:nvPr/>
        </p:nvSpPr>
        <p:spPr bwMode="auto">
          <a:xfrm>
            <a:off x="5559425" y="4680963"/>
            <a:ext cx="2070100" cy="430212"/>
          </a:xfrm>
          <a:prstGeom prst="roundRect">
            <a:avLst>
              <a:gd name="adj" fmla="val 16667"/>
            </a:avLst>
          </a:prstGeom>
          <a:solidFill>
            <a:schemeClr val="bg1"/>
          </a:solidFill>
          <a:ln w="9525" algn="ctr">
            <a:solidFill>
              <a:schemeClr val="bg2"/>
            </a:solidFill>
            <a:prstDash val="dash"/>
            <a:round/>
            <a:headEnd/>
            <a:tailEnd/>
          </a:ln>
        </p:spPr>
        <p:txBody>
          <a:bodyPr lIns="45720" tIns="46038" rIns="45720" bIns="46038" anchor="ctr"/>
          <a:lstStyle/>
          <a:p>
            <a:r>
              <a:rPr lang="en-US" sz="1400">
                <a:latin typeface="Helvetica" pitchFamily="34" charset="0"/>
                <a:cs typeface="Arial" charset="0"/>
              </a:rPr>
              <a:t>Campaign Automation</a:t>
            </a:r>
          </a:p>
        </p:txBody>
      </p:sp>
      <p:sp>
        <p:nvSpPr>
          <p:cNvPr id="153610" name="AutoShape 6"/>
          <p:cNvSpPr>
            <a:spLocks noChangeArrowheads="1"/>
          </p:cNvSpPr>
          <p:nvPr/>
        </p:nvSpPr>
        <p:spPr bwMode="auto">
          <a:xfrm>
            <a:off x="5559425" y="4176138"/>
            <a:ext cx="2070100" cy="430212"/>
          </a:xfrm>
          <a:prstGeom prst="roundRect">
            <a:avLst>
              <a:gd name="adj" fmla="val 16667"/>
            </a:avLst>
          </a:prstGeom>
          <a:solidFill>
            <a:schemeClr val="bg1"/>
          </a:solidFill>
          <a:ln w="9525" algn="ctr">
            <a:solidFill>
              <a:schemeClr val="bg2"/>
            </a:solidFill>
            <a:prstDash val="dash"/>
            <a:round/>
            <a:headEnd/>
            <a:tailEnd/>
          </a:ln>
        </p:spPr>
        <p:txBody>
          <a:bodyPr lIns="45720" tIns="46038" rIns="45720" bIns="46038" anchor="ctr"/>
          <a:lstStyle/>
          <a:p>
            <a:r>
              <a:rPr lang="en-US" sz="1400">
                <a:latin typeface="Helvetica" pitchFamily="34" charset="0"/>
                <a:cs typeface="Arial" charset="0"/>
              </a:rPr>
              <a:t>Web Marketing</a:t>
            </a:r>
          </a:p>
        </p:txBody>
      </p:sp>
      <p:sp>
        <p:nvSpPr>
          <p:cNvPr id="153611" name="AutoShape 6"/>
          <p:cNvSpPr>
            <a:spLocks noChangeArrowheads="1"/>
          </p:cNvSpPr>
          <p:nvPr/>
        </p:nvSpPr>
        <p:spPr bwMode="auto">
          <a:xfrm>
            <a:off x="5559425" y="2156838"/>
            <a:ext cx="2070100" cy="430212"/>
          </a:xfrm>
          <a:prstGeom prst="roundRect">
            <a:avLst>
              <a:gd name="adj" fmla="val 16667"/>
            </a:avLst>
          </a:prstGeom>
          <a:solidFill>
            <a:schemeClr val="bg1"/>
          </a:solidFill>
          <a:ln w="9525" algn="ctr">
            <a:solidFill>
              <a:schemeClr val="bg2"/>
            </a:solidFill>
            <a:prstDash val="dash"/>
            <a:round/>
            <a:headEnd/>
            <a:tailEnd/>
          </a:ln>
        </p:spPr>
        <p:txBody>
          <a:bodyPr lIns="45720" tIns="46038" rIns="45720" bIns="46038" anchor="ctr"/>
          <a:lstStyle/>
          <a:p>
            <a:r>
              <a:rPr lang="en-US" sz="1400">
                <a:latin typeface="Helvetica" pitchFamily="34" charset="0"/>
                <a:cs typeface="Arial" charset="0"/>
              </a:rPr>
              <a:t>Lead Nurturing</a:t>
            </a:r>
          </a:p>
        </p:txBody>
      </p:sp>
      <p:sp>
        <p:nvSpPr>
          <p:cNvPr id="153612" name="AutoShape 6"/>
          <p:cNvSpPr>
            <a:spLocks noChangeArrowheads="1"/>
          </p:cNvSpPr>
          <p:nvPr/>
        </p:nvSpPr>
        <p:spPr bwMode="auto">
          <a:xfrm>
            <a:off x="5559425" y="3671313"/>
            <a:ext cx="2070100" cy="430212"/>
          </a:xfrm>
          <a:prstGeom prst="roundRect">
            <a:avLst>
              <a:gd name="adj" fmla="val 16667"/>
            </a:avLst>
          </a:prstGeom>
          <a:solidFill>
            <a:schemeClr val="bg1"/>
          </a:solidFill>
          <a:ln w="9525" algn="ctr">
            <a:solidFill>
              <a:schemeClr val="bg2"/>
            </a:solidFill>
            <a:prstDash val="dash"/>
            <a:round/>
            <a:headEnd/>
            <a:tailEnd/>
          </a:ln>
        </p:spPr>
        <p:txBody>
          <a:bodyPr lIns="45720" tIns="46038" rIns="45720" bIns="46038" anchor="ctr"/>
          <a:lstStyle/>
          <a:p>
            <a:r>
              <a:rPr lang="en-US" sz="1400">
                <a:latin typeface="Helvetica" pitchFamily="34" charset="0"/>
                <a:cs typeface="Arial" charset="0"/>
              </a:rPr>
              <a:t>Website Monitoring</a:t>
            </a:r>
          </a:p>
        </p:txBody>
      </p:sp>
      <p:sp>
        <p:nvSpPr>
          <p:cNvPr id="1102851" name="AutoShape 6"/>
          <p:cNvSpPr>
            <a:spLocks noChangeArrowheads="1"/>
          </p:cNvSpPr>
          <p:nvPr/>
        </p:nvSpPr>
        <p:spPr bwMode="auto">
          <a:xfrm>
            <a:off x="5559425" y="1652013"/>
            <a:ext cx="2070100" cy="430212"/>
          </a:xfrm>
          <a:prstGeom prst="roundRect">
            <a:avLst>
              <a:gd name="adj" fmla="val 16667"/>
            </a:avLst>
          </a:prstGeom>
          <a:gradFill rotWithShape="1">
            <a:gsLst>
              <a:gs pos="0">
                <a:srgbClr val="FF6D6D"/>
              </a:gs>
              <a:gs pos="100000">
                <a:srgbClr val="CC0000"/>
              </a:gs>
            </a:gsLst>
            <a:lin ang="5400000" scaled="1"/>
          </a:gradFill>
          <a:ln w="9525" algn="ctr">
            <a:solidFill>
              <a:schemeClr val="bg2"/>
            </a:solidFill>
            <a:round/>
            <a:headEnd/>
            <a:tailEnd/>
          </a:ln>
        </p:spPr>
        <p:txBody>
          <a:bodyPr lIns="45720" tIns="46038" rIns="45720" bIns="46038" anchor="ctr"/>
          <a:lstStyle/>
          <a:p>
            <a:pPr algn="ctr"/>
            <a:r>
              <a:rPr lang="en-US" sz="1400" b="1">
                <a:solidFill>
                  <a:schemeClr val="bg1"/>
                </a:solidFill>
                <a:latin typeface="Helvetica" pitchFamily="34" charset="0"/>
                <a:cs typeface="Arial" charset="0"/>
              </a:rPr>
              <a:t>Analytics</a:t>
            </a:r>
          </a:p>
        </p:txBody>
      </p:sp>
      <p:sp>
        <p:nvSpPr>
          <p:cNvPr id="1102859" name="AutoShape 6"/>
          <p:cNvSpPr>
            <a:spLocks noChangeArrowheads="1"/>
          </p:cNvSpPr>
          <p:nvPr/>
        </p:nvSpPr>
        <p:spPr bwMode="auto">
          <a:xfrm>
            <a:off x="5559425" y="3166488"/>
            <a:ext cx="2070100" cy="430212"/>
          </a:xfrm>
          <a:prstGeom prst="roundRect">
            <a:avLst>
              <a:gd name="adj" fmla="val 16667"/>
            </a:avLst>
          </a:prstGeom>
          <a:gradFill rotWithShape="1">
            <a:gsLst>
              <a:gs pos="0">
                <a:srgbClr val="FF6D6D"/>
              </a:gs>
              <a:gs pos="100000">
                <a:srgbClr val="CC0000"/>
              </a:gs>
            </a:gsLst>
            <a:lin ang="5400000" scaled="1"/>
          </a:gradFill>
          <a:ln w="9525" algn="ctr">
            <a:solidFill>
              <a:schemeClr val="bg2"/>
            </a:solidFill>
            <a:round/>
            <a:headEnd/>
            <a:tailEnd/>
          </a:ln>
        </p:spPr>
        <p:txBody>
          <a:bodyPr lIns="45720" tIns="46038" rIns="45720" bIns="46038" anchor="ctr"/>
          <a:lstStyle/>
          <a:p>
            <a:pPr algn="ctr"/>
            <a:r>
              <a:rPr lang="en-US" sz="1400" b="1">
                <a:solidFill>
                  <a:schemeClr val="bg1"/>
                </a:solidFill>
                <a:latin typeface="Helvetica" pitchFamily="34" charset="0"/>
                <a:cs typeface="Arial" charset="0"/>
              </a:rPr>
              <a:t>Response Management</a:t>
            </a:r>
          </a:p>
        </p:txBody>
      </p:sp>
      <p:sp>
        <p:nvSpPr>
          <p:cNvPr id="1102860" name="AutoShape 6"/>
          <p:cNvSpPr>
            <a:spLocks noChangeArrowheads="1"/>
          </p:cNvSpPr>
          <p:nvPr/>
        </p:nvSpPr>
        <p:spPr bwMode="auto">
          <a:xfrm>
            <a:off x="5559425" y="2661663"/>
            <a:ext cx="2070100" cy="430212"/>
          </a:xfrm>
          <a:prstGeom prst="roundRect">
            <a:avLst>
              <a:gd name="adj" fmla="val 16667"/>
            </a:avLst>
          </a:prstGeom>
          <a:gradFill rotWithShape="1">
            <a:gsLst>
              <a:gs pos="0">
                <a:srgbClr val="FF6D6D"/>
              </a:gs>
              <a:gs pos="100000">
                <a:srgbClr val="CC0000"/>
              </a:gs>
            </a:gsLst>
            <a:lin ang="5400000" scaled="1"/>
          </a:gradFill>
          <a:ln w="9525" algn="ctr">
            <a:solidFill>
              <a:schemeClr val="bg2"/>
            </a:solidFill>
            <a:round/>
            <a:headEnd/>
            <a:tailEnd/>
          </a:ln>
        </p:spPr>
        <p:txBody>
          <a:bodyPr lIns="45720" tIns="46038" rIns="45720" bIns="46038" anchor="ctr"/>
          <a:lstStyle/>
          <a:p>
            <a:pPr algn="ctr"/>
            <a:r>
              <a:rPr lang="en-US" sz="1400" b="1">
                <a:solidFill>
                  <a:schemeClr val="bg1"/>
                </a:solidFill>
                <a:latin typeface="Helvetica" pitchFamily="34" charset="0"/>
                <a:cs typeface="Arial" charset="0"/>
              </a:rPr>
              <a:t>Lead Scoring</a:t>
            </a:r>
          </a:p>
        </p:txBody>
      </p:sp>
      <p:sp>
        <p:nvSpPr>
          <p:cNvPr id="1102861" name="AutoShape 6"/>
          <p:cNvSpPr>
            <a:spLocks noChangeArrowheads="1"/>
          </p:cNvSpPr>
          <p:nvPr/>
        </p:nvSpPr>
        <p:spPr bwMode="auto">
          <a:xfrm>
            <a:off x="5559425" y="4680963"/>
            <a:ext cx="2070100" cy="430212"/>
          </a:xfrm>
          <a:prstGeom prst="roundRect">
            <a:avLst>
              <a:gd name="adj" fmla="val 16667"/>
            </a:avLst>
          </a:prstGeom>
          <a:gradFill rotWithShape="1">
            <a:gsLst>
              <a:gs pos="0">
                <a:srgbClr val="FF6D6D"/>
              </a:gs>
              <a:gs pos="100000">
                <a:srgbClr val="CC0000"/>
              </a:gs>
            </a:gsLst>
            <a:lin ang="5400000" scaled="1"/>
          </a:gradFill>
          <a:ln w="9525" algn="ctr">
            <a:solidFill>
              <a:schemeClr val="bg2"/>
            </a:solidFill>
            <a:round/>
            <a:headEnd/>
            <a:tailEnd/>
          </a:ln>
        </p:spPr>
        <p:txBody>
          <a:bodyPr lIns="45720" tIns="46038" rIns="45720" bIns="46038" anchor="ctr"/>
          <a:lstStyle/>
          <a:p>
            <a:pPr algn="ctr"/>
            <a:r>
              <a:rPr lang="en-US" sz="1400" b="1">
                <a:solidFill>
                  <a:schemeClr val="bg1"/>
                </a:solidFill>
                <a:latin typeface="Helvetica" pitchFamily="34" charset="0"/>
                <a:cs typeface="Arial" charset="0"/>
              </a:rPr>
              <a:t>Campaign Automation</a:t>
            </a:r>
          </a:p>
        </p:txBody>
      </p:sp>
      <p:sp>
        <p:nvSpPr>
          <p:cNvPr id="1102863" name="AutoShape 6"/>
          <p:cNvSpPr>
            <a:spLocks noChangeArrowheads="1"/>
          </p:cNvSpPr>
          <p:nvPr/>
        </p:nvSpPr>
        <p:spPr bwMode="auto">
          <a:xfrm>
            <a:off x="5559425" y="4176138"/>
            <a:ext cx="2070100" cy="430212"/>
          </a:xfrm>
          <a:prstGeom prst="roundRect">
            <a:avLst>
              <a:gd name="adj" fmla="val 16667"/>
            </a:avLst>
          </a:prstGeom>
          <a:gradFill rotWithShape="1">
            <a:gsLst>
              <a:gs pos="0">
                <a:srgbClr val="FF6D6D"/>
              </a:gs>
              <a:gs pos="100000">
                <a:srgbClr val="CC0000"/>
              </a:gs>
            </a:gsLst>
            <a:lin ang="5400000" scaled="1"/>
          </a:gradFill>
          <a:ln w="9525" algn="ctr">
            <a:solidFill>
              <a:schemeClr val="bg2"/>
            </a:solidFill>
            <a:round/>
            <a:headEnd/>
            <a:tailEnd/>
          </a:ln>
        </p:spPr>
        <p:txBody>
          <a:bodyPr lIns="45720" tIns="46038" rIns="45720" bIns="46038" anchor="ctr"/>
          <a:lstStyle/>
          <a:p>
            <a:pPr algn="ctr"/>
            <a:r>
              <a:rPr lang="en-US" sz="1400" b="1">
                <a:solidFill>
                  <a:schemeClr val="bg1"/>
                </a:solidFill>
                <a:latin typeface="Helvetica" pitchFamily="34" charset="0"/>
                <a:cs typeface="Arial" charset="0"/>
              </a:rPr>
              <a:t>Web Marketing</a:t>
            </a:r>
          </a:p>
        </p:txBody>
      </p:sp>
      <p:sp>
        <p:nvSpPr>
          <p:cNvPr id="1102864" name="AutoShape 6"/>
          <p:cNvSpPr>
            <a:spLocks noChangeArrowheads="1"/>
          </p:cNvSpPr>
          <p:nvPr/>
        </p:nvSpPr>
        <p:spPr bwMode="auto">
          <a:xfrm>
            <a:off x="5559425" y="2156838"/>
            <a:ext cx="2070100" cy="430212"/>
          </a:xfrm>
          <a:prstGeom prst="roundRect">
            <a:avLst>
              <a:gd name="adj" fmla="val 16667"/>
            </a:avLst>
          </a:prstGeom>
          <a:gradFill rotWithShape="1">
            <a:gsLst>
              <a:gs pos="0">
                <a:srgbClr val="FF6D6D"/>
              </a:gs>
              <a:gs pos="100000">
                <a:srgbClr val="CC0000"/>
              </a:gs>
            </a:gsLst>
            <a:lin ang="5400000" scaled="1"/>
          </a:gradFill>
          <a:ln w="9525" algn="ctr">
            <a:solidFill>
              <a:schemeClr val="bg2"/>
            </a:solidFill>
            <a:round/>
            <a:headEnd/>
            <a:tailEnd/>
          </a:ln>
        </p:spPr>
        <p:txBody>
          <a:bodyPr lIns="45720" tIns="46038" rIns="45720" bIns="46038" anchor="ctr"/>
          <a:lstStyle/>
          <a:p>
            <a:pPr algn="ctr"/>
            <a:r>
              <a:rPr lang="en-US" sz="1400" b="1">
                <a:solidFill>
                  <a:schemeClr val="bg1"/>
                </a:solidFill>
                <a:latin typeface="Helvetica" pitchFamily="34" charset="0"/>
                <a:cs typeface="Arial" charset="0"/>
              </a:rPr>
              <a:t>Lead Nurturing</a:t>
            </a:r>
          </a:p>
        </p:txBody>
      </p:sp>
      <p:sp>
        <p:nvSpPr>
          <p:cNvPr id="1102865" name="AutoShape 6"/>
          <p:cNvSpPr>
            <a:spLocks noChangeArrowheads="1"/>
          </p:cNvSpPr>
          <p:nvPr/>
        </p:nvSpPr>
        <p:spPr bwMode="auto">
          <a:xfrm>
            <a:off x="5559425" y="3671313"/>
            <a:ext cx="2070100" cy="430212"/>
          </a:xfrm>
          <a:prstGeom prst="roundRect">
            <a:avLst>
              <a:gd name="adj" fmla="val 16667"/>
            </a:avLst>
          </a:prstGeom>
          <a:gradFill rotWithShape="1">
            <a:gsLst>
              <a:gs pos="0">
                <a:srgbClr val="FF6D6D"/>
              </a:gs>
              <a:gs pos="100000">
                <a:srgbClr val="CC0000"/>
              </a:gs>
            </a:gsLst>
            <a:lin ang="5400000" scaled="1"/>
          </a:gradFill>
          <a:ln w="9525" algn="ctr">
            <a:solidFill>
              <a:schemeClr val="bg2"/>
            </a:solidFill>
            <a:round/>
            <a:headEnd/>
            <a:tailEnd/>
          </a:ln>
        </p:spPr>
        <p:txBody>
          <a:bodyPr lIns="45720" tIns="46038" rIns="45720" bIns="46038" anchor="ctr"/>
          <a:lstStyle/>
          <a:p>
            <a:pPr algn="ctr"/>
            <a:r>
              <a:rPr lang="en-US" sz="1400" b="1">
                <a:solidFill>
                  <a:schemeClr val="bg1"/>
                </a:solidFill>
                <a:latin typeface="Helvetica" pitchFamily="34" charset="0"/>
                <a:cs typeface="Arial" charset="0"/>
              </a:rPr>
              <a:t>Website Monitoring</a:t>
            </a:r>
          </a:p>
        </p:txBody>
      </p:sp>
      <p:sp>
        <p:nvSpPr>
          <p:cNvPr id="153621" name="AutoShape 14"/>
          <p:cNvSpPr>
            <a:spLocks noChangeArrowheads="1"/>
          </p:cNvSpPr>
          <p:nvPr/>
        </p:nvSpPr>
        <p:spPr bwMode="auto">
          <a:xfrm>
            <a:off x="1581150" y="5073075"/>
            <a:ext cx="2159000" cy="539750"/>
          </a:xfrm>
          <a:prstGeom prst="roundRect">
            <a:avLst>
              <a:gd name="adj" fmla="val 16667"/>
            </a:avLst>
          </a:prstGeom>
          <a:gradFill rotWithShape="1">
            <a:gsLst>
              <a:gs pos="0">
                <a:srgbClr val="FF6D6D"/>
              </a:gs>
              <a:gs pos="100000">
                <a:srgbClr val="CC0000"/>
              </a:gs>
            </a:gsLst>
            <a:lin ang="5400000" scaled="1"/>
          </a:gradFill>
          <a:ln w="9525" algn="ctr">
            <a:solidFill>
              <a:schemeClr val="bg2"/>
            </a:solidFill>
            <a:round/>
            <a:headEnd/>
            <a:tailEnd/>
          </a:ln>
        </p:spPr>
        <p:txBody>
          <a:bodyPr lIns="45720" tIns="46038" rIns="45720" bIns="46038" anchor="ctr"/>
          <a:lstStyle/>
          <a:p>
            <a:pPr algn="ctr"/>
            <a:r>
              <a:rPr lang="en-US" sz="1400" b="1">
                <a:solidFill>
                  <a:schemeClr val="bg1"/>
                </a:solidFill>
                <a:latin typeface="Helvetica" pitchFamily="34" charset="0"/>
                <a:cs typeface="Arial" charset="0"/>
              </a:rPr>
              <a:t>Sales Reporting</a:t>
            </a:r>
          </a:p>
        </p:txBody>
      </p:sp>
      <p:sp>
        <p:nvSpPr>
          <p:cNvPr id="153622" name="AutoShape 19"/>
          <p:cNvSpPr>
            <a:spLocks noChangeArrowheads="1"/>
          </p:cNvSpPr>
          <p:nvPr/>
        </p:nvSpPr>
        <p:spPr bwMode="auto">
          <a:xfrm>
            <a:off x="1581150" y="3960238"/>
            <a:ext cx="2149475" cy="476250"/>
          </a:xfrm>
          <a:prstGeom prst="roundRect">
            <a:avLst>
              <a:gd name="adj" fmla="val 16667"/>
            </a:avLst>
          </a:prstGeom>
          <a:gradFill rotWithShape="1">
            <a:gsLst>
              <a:gs pos="0">
                <a:srgbClr val="FF6D6D"/>
              </a:gs>
              <a:gs pos="100000">
                <a:srgbClr val="CC0000"/>
              </a:gs>
            </a:gsLst>
            <a:lin ang="5400000" scaled="1"/>
          </a:gradFill>
          <a:ln w="9525" algn="ctr">
            <a:solidFill>
              <a:schemeClr val="bg2"/>
            </a:solidFill>
            <a:round/>
            <a:headEnd/>
            <a:tailEnd/>
          </a:ln>
        </p:spPr>
        <p:txBody>
          <a:bodyPr lIns="45720" tIns="46038" rIns="45720" bIns="46038" anchor="ctr"/>
          <a:lstStyle/>
          <a:p>
            <a:pPr algn="ctr"/>
            <a:r>
              <a:rPr lang="en-US" sz="1400" b="1">
                <a:solidFill>
                  <a:schemeClr val="bg1"/>
                </a:solidFill>
                <a:latin typeface="Helvetica" pitchFamily="34" charset="0"/>
                <a:cs typeface="Arial" charset="0"/>
              </a:rPr>
              <a:t>PRM</a:t>
            </a:r>
          </a:p>
        </p:txBody>
      </p:sp>
      <p:sp>
        <p:nvSpPr>
          <p:cNvPr id="29" name="Footer Placeholder 28"/>
          <p:cNvSpPr txBox="1">
            <a:spLocks noGrp="1"/>
          </p:cNvSpPr>
          <p:nvPr/>
        </p:nvSpPr>
        <p:spPr>
          <a:xfrm>
            <a:off x="0" y="6427788"/>
            <a:ext cx="8188325" cy="430212"/>
          </a:xfrm>
          <a:prstGeom prst="rect">
            <a:avLst/>
          </a:prstGeom>
          <a:noFill/>
        </p:spPr>
        <p:txBody>
          <a:bodyPr/>
          <a:lstStyle/>
          <a:p>
            <a:pPr>
              <a:lnSpc>
                <a:spcPct val="100000"/>
              </a:lnSpc>
              <a:spcBef>
                <a:spcPct val="0"/>
              </a:spcBef>
              <a:buClrTx/>
              <a:tabLst>
                <a:tab pos="4119563" algn="ctr"/>
                <a:tab pos="8855075" algn="r"/>
              </a:tabLst>
              <a:defRPr/>
            </a:pPr>
            <a:r>
              <a:rPr lang="en-US" sz="1000" b="0" dirty="0">
                <a:solidFill>
                  <a:schemeClr val="tx2">
                    <a:lumMod val="50000"/>
                    <a:lumOff val="50000"/>
                  </a:schemeClr>
                </a:solidFill>
                <a:latin typeface="+mn-lt"/>
                <a:cs typeface="Calibri" pitchFamily="34" charset="0"/>
              </a:rPr>
              <a:t>		</a:t>
            </a:r>
          </a:p>
        </p:txBody>
      </p:sp>
      <p:sp>
        <p:nvSpPr>
          <p:cNvPr id="153624" name="AutoShape 14"/>
          <p:cNvSpPr>
            <a:spLocks noChangeArrowheads="1"/>
          </p:cNvSpPr>
          <p:nvPr/>
        </p:nvSpPr>
        <p:spPr bwMode="auto">
          <a:xfrm>
            <a:off x="1581150" y="1696463"/>
            <a:ext cx="2141537" cy="511175"/>
          </a:xfrm>
          <a:prstGeom prst="roundRect">
            <a:avLst>
              <a:gd name="adj" fmla="val 16667"/>
            </a:avLst>
          </a:prstGeom>
          <a:gradFill rotWithShape="1">
            <a:gsLst>
              <a:gs pos="0">
                <a:srgbClr val="FF6D6D"/>
              </a:gs>
              <a:gs pos="100000">
                <a:srgbClr val="CC0000"/>
              </a:gs>
            </a:gsLst>
            <a:lin ang="5400000" scaled="1"/>
          </a:gradFill>
          <a:ln w="9525" algn="ctr">
            <a:solidFill>
              <a:schemeClr val="bg2"/>
            </a:solidFill>
            <a:round/>
            <a:headEnd/>
            <a:tailEnd/>
          </a:ln>
        </p:spPr>
        <p:txBody>
          <a:bodyPr lIns="45720" tIns="46038" rIns="45720" bIns="46038" anchor="ctr"/>
          <a:lstStyle/>
          <a:p>
            <a:pPr algn="ctr"/>
            <a:r>
              <a:rPr lang="en-US" sz="1400" b="1" dirty="0">
                <a:solidFill>
                  <a:schemeClr val="bg1"/>
                </a:solidFill>
                <a:latin typeface="Helvetica" pitchFamily="34" charset="0"/>
                <a:cs typeface="Arial" charset="0"/>
              </a:rPr>
              <a:t>Contact Management</a:t>
            </a:r>
          </a:p>
        </p:txBody>
      </p:sp>
      <p:sp>
        <p:nvSpPr>
          <p:cNvPr id="153625" name="AutoShape 28"/>
          <p:cNvSpPr>
            <a:spLocks noChangeArrowheads="1"/>
          </p:cNvSpPr>
          <p:nvPr/>
        </p:nvSpPr>
        <p:spPr bwMode="auto">
          <a:xfrm>
            <a:off x="1581150" y="4499988"/>
            <a:ext cx="2127250" cy="509587"/>
          </a:xfrm>
          <a:prstGeom prst="roundRect">
            <a:avLst>
              <a:gd name="adj" fmla="val 16667"/>
            </a:avLst>
          </a:prstGeom>
          <a:gradFill rotWithShape="1">
            <a:gsLst>
              <a:gs pos="0">
                <a:srgbClr val="FF6D6D"/>
              </a:gs>
              <a:gs pos="100000">
                <a:srgbClr val="CC0000"/>
              </a:gs>
            </a:gsLst>
            <a:lin ang="5400000" scaled="1"/>
          </a:gradFill>
          <a:ln w="9525" algn="ctr">
            <a:solidFill>
              <a:schemeClr val="bg2"/>
            </a:solidFill>
            <a:round/>
            <a:headEnd/>
            <a:tailEnd/>
          </a:ln>
        </p:spPr>
        <p:txBody>
          <a:bodyPr lIns="45720" tIns="46038" rIns="45720" bIns="46038" anchor="ctr"/>
          <a:lstStyle/>
          <a:p>
            <a:pPr algn="ctr"/>
            <a:r>
              <a:rPr lang="en-US" sz="1400" b="1">
                <a:solidFill>
                  <a:schemeClr val="bg1"/>
                </a:solidFill>
                <a:latin typeface="Helvetica" pitchFamily="34" charset="0"/>
                <a:cs typeface="Arial" charset="0"/>
              </a:rPr>
              <a:t>Mobile</a:t>
            </a:r>
          </a:p>
        </p:txBody>
      </p:sp>
      <p:sp>
        <p:nvSpPr>
          <p:cNvPr id="153626" name="AutoShape 14"/>
          <p:cNvSpPr>
            <a:spLocks noChangeArrowheads="1"/>
          </p:cNvSpPr>
          <p:nvPr/>
        </p:nvSpPr>
        <p:spPr bwMode="auto">
          <a:xfrm>
            <a:off x="1581150" y="2271138"/>
            <a:ext cx="2141537" cy="511175"/>
          </a:xfrm>
          <a:prstGeom prst="roundRect">
            <a:avLst>
              <a:gd name="adj" fmla="val 16667"/>
            </a:avLst>
          </a:prstGeom>
          <a:gradFill rotWithShape="1">
            <a:gsLst>
              <a:gs pos="0">
                <a:srgbClr val="FF6D6D"/>
              </a:gs>
              <a:gs pos="100000">
                <a:srgbClr val="CC0000"/>
              </a:gs>
            </a:gsLst>
            <a:lin ang="5400000" scaled="1"/>
          </a:gradFill>
          <a:ln w="9525" algn="ctr">
            <a:solidFill>
              <a:schemeClr val="bg2"/>
            </a:solidFill>
            <a:round/>
            <a:headEnd/>
            <a:tailEnd/>
          </a:ln>
        </p:spPr>
        <p:txBody>
          <a:bodyPr lIns="45720" tIns="46038" rIns="45720" bIns="46038" anchor="ctr"/>
          <a:lstStyle/>
          <a:p>
            <a:pPr algn="ctr"/>
            <a:r>
              <a:rPr lang="en-US" sz="1400" b="1">
                <a:solidFill>
                  <a:schemeClr val="bg1"/>
                </a:solidFill>
                <a:latin typeface="Helvetica" pitchFamily="34" charset="0"/>
                <a:cs typeface="Arial" charset="0"/>
              </a:rPr>
              <a:t>Lead Management</a:t>
            </a:r>
          </a:p>
        </p:txBody>
      </p:sp>
      <p:sp>
        <p:nvSpPr>
          <p:cNvPr id="153627" name="AutoShape 14"/>
          <p:cNvSpPr>
            <a:spLocks noChangeArrowheads="1"/>
          </p:cNvSpPr>
          <p:nvPr/>
        </p:nvSpPr>
        <p:spPr bwMode="auto">
          <a:xfrm>
            <a:off x="1581150" y="2845813"/>
            <a:ext cx="2122487" cy="511175"/>
          </a:xfrm>
          <a:prstGeom prst="roundRect">
            <a:avLst>
              <a:gd name="adj" fmla="val 16667"/>
            </a:avLst>
          </a:prstGeom>
          <a:gradFill rotWithShape="1">
            <a:gsLst>
              <a:gs pos="0">
                <a:srgbClr val="FF6D6D"/>
              </a:gs>
              <a:gs pos="100000">
                <a:srgbClr val="CC0000"/>
              </a:gs>
            </a:gsLst>
            <a:lin ang="5400000" scaled="1"/>
          </a:gradFill>
          <a:ln w="9525" algn="ctr">
            <a:solidFill>
              <a:schemeClr val="bg2"/>
            </a:solidFill>
            <a:round/>
            <a:headEnd/>
            <a:tailEnd/>
          </a:ln>
        </p:spPr>
        <p:txBody>
          <a:bodyPr lIns="45720" tIns="46038" rIns="45720" bIns="46038" anchor="ctr"/>
          <a:lstStyle/>
          <a:p>
            <a:pPr algn="ctr"/>
            <a:r>
              <a:rPr lang="en-US" sz="1400" b="1">
                <a:solidFill>
                  <a:schemeClr val="bg1"/>
                </a:solidFill>
                <a:latin typeface="Helvetica" pitchFamily="34" charset="0"/>
                <a:cs typeface="Arial" charset="0"/>
              </a:rPr>
              <a:t>Opportunity Management</a:t>
            </a:r>
          </a:p>
        </p:txBody>
      </p:sp>
      <p:sp>
        <p:nvSpPr>
          <p:cNvPr id="153628" name="AutoShape 6"/>
          <p:cNvSpPr>
            <a:spLocks noChangeArrowheads="1"/>
          </p:cNvSpPr>
          <p:nvPr/>
        </p:nvSpPr>
        <p:spPr bwMode="auto">
          <a:xfrm>
            <a:off x="5543550" y="5187375"/>
            <a:ext cx="2070100" cy="430213"/>
          </a:xfrm>
          <a:prstGeom prst="roundRect">
            <a:avLst>
              <a:gd name="adj" fmla="val 16667"/>
            </a:avLst>
          </a:prstGeom>
          <a:gradFill rotWithShape="1">
            <a:gsLst>
              <a:gs pos="0">
                <a:srgbClr val="FF6D6D"/>
              </a:gs>
              <a:gs pos="100000">
                <a:srgbClr val="CC0000"/>
              </a:gs>
            </a:gsLst>
            <a:lin ang="5400000" scaled="1"/>
          </a:gradFill>
          <a:ln w="9525" algn="ctr">
            <a:solidFill>
              <a:schemeClr val="bg2"/>
            </a:solidFill>
            <a:round/>
            <a:headEnd/>
            <a:tailEnd/>
          </a:ln>
        </p:spPr>
        <p:txBody>
          <a:bodyPr lIns="45720" tIns="46038" rIns="45720" bIns="46038" anchor="ctr"/>
          <a:lstStyle/>
          <a:p>
            <a:pPr algn="ctr"/>
            <a:r>
              <a:rPr lang="en-US" sz="1400" b="1">
                <a:solidFill>
                  <a:schemeClr val="bg1"/>
                </a:solidFill>
                <a:latin typeface="Helvetica" pitchFamily="34" charset="0"/>
                <a:cs typeface="Arial" charset="0"/>
              </a:rPr>
              <a:t>Email Campaigns</a:t>
            </a:r>
          </a:p>
        </p:txBody>
      </p:sp>
      <p:sp>
        <p:nvSpPr>
          <p:cNvPr id="1102866" name="Text Box 18"/>
          <p:cNvSpPr txBox="1">
            <a:spLocks noChangeArrowheads="1"/>
          </p:cNvSpPr>
          <p:nvPr/>
        </p:nvSpPr>
        <p:spPr bwMode="auto">
          <a:xfrm>
            <a:off x="2047875" y="5657275"/>
            <a:ext cx="1244600" cy="57943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lgn="l">
              <a:lnSpc>
                <a:spcPct val="100000"/>
              </a:lnSpc>
              <a:spcBef>
                <a:spcPct val="0"/>
              </a:spcBef>
              <a:buClrTx/>
              <a:defRPr/>
            </a:pPr>
            <a:r>
              <a:rPr lang="en-US" sz="3200" dirty="0">
                <a:solidFill>
                  <a:srgbClr val="000000"/>
                </a:solidFill>
                <a:latin typeface="Century Gothic" pitchFamily="34" charset="0"/>
                <a:cs typeface="Arial" charset="0"/>
              </a:rPr>
              <a:t>Sales</a:t>
            </a:r>
          </a:p>
        </p:txBody>
      </p:sp>
      <p:sp>
        <p:nvSpPr>
          <p:cNvPr id="153630" name="AutoShape 19"/>
          <p:cNvSpPr>
            <a:spLocks noChangeArrowheads="1"/>
          </p:cNvSpPr>
          <p:nvPr/>
        </p:nvSpPr>
        <p:spPr bwMode="auto">
          <a:xfrm>
            <a:off x="1581150" y="3420488"/>
            <a:ext cx="2141537" cy="476250"/>
          </a:xfrm>
          <a:prstGeom prst="roundRect">
            <a:avLst>
              <a:gd name="adj" fmla="val 16667"/>
            </a:avLst>
          </a:prstGeom>
          <a:gradFill rotWithShape="1">
            <a:gsLst>
              <a:gs pos="0">
                <a:srgbClr val="FF6D6D"/>
              </a:gs>
              <a:gs pos="100000">
                <a:srgbClr val="CC0000"/>
              </a:gs>
            </a:gsLst>
            <a:lin ang="5400000" scaled="1"/>
          </a:gradFill>
          <a:ln w="9525" algn="ctr">
            <a:solidFill>
              <a:schemeClr val="bg2"/>
            </a:solidFill>
            <a:round/>
            <a:headEnd/>
            <a:tailEnd/>
          </a:ln>
        </p:spPr>
        <p:txBody>
          <a:bodyPr lIns="45720" tIns="46038" rIns="45720" bIns="46038" anchor="ctr"/>
          <a:lstStyle/>
          <a:p>
            <a:pPr algn="ctr"/>
            <a:r>
              <a:rPr lang="en-US" sz="1400" b="1">
                <a:solidFill>
                  <a:schemeClr val="bg1"/>
                </a:solidFill>
                <a:latin typeface="Helvetica" pitchFamily="34" charset="0"/>
                <a:cs typeface="Arial" charset="0"/>
              </a:rPr>
              <a:t>Forecasting</a:t>
            </a:r>
          </a:p>
        </p:txBody>
      </p:sp>
      <p:sp>
        <p:nvSpPr>
          <p:cNvPr id="153631" name="Line 20"/>
          <p:cNvSpPr>
            <a:spLocks noChangeShapeType="1"/>
          </p:cNvSpPr>
          <p:nvPr/>
        </p:nvSpPr>
        <p:spPr bwMode="auto">
          <a:xfrm>
            <a:off x="1403350" y="5719188"/>
            <a:ext cx="6750050" cy="0"/>
          </a:xfrm>
          <a:prstGeom prst="line">
            <a:avLst/>
          </a:prstGeom>
          <a:noFill/>
          <a:ln w="28575">
            <a:solidFill>
              <a:schemeClr val="tx1"/>
            </a:solidFill>
            <a:round/>
            <a:headEnd/>
            <a:tailEnd/>
          </a:ln>
        </p:spPr>
        <p:txBody>
          <a:bodyPr/>
          <a:lstStyle/>
          <a:p>
            <a:endParaRPr lang="en-US"/>
          </a:p>
        </p:txBody>
      </p:sp>
      <p:sp>
        <p:nvSpPr>
          <p:cNvPr id="1102869" name="Text Box 21"/>
          <p:cNvSpPr txBox="1">
            <a:spLocks noChangeArrowheads="1"/>
          </p:cNvSpPr>
          <p:nvPr/>
        </p:nvSpPr>
        <p:spPr bwMode="auto">
          <a:xfrm>
            <a:off x="5584825" y="5663625"/>
            <a:ext cx="2196435" cy="5847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lgn="l">
              <a:lnSpc>
                <a:spcPct val="100000"/>
              </a:lnSpc>
              <a:spcBef>
                <a:spcPct val="0"/>
              </a:spcBef>
              <a:buClrTx/>
              <a:defRPr/>
            </a:pPr>
            <a:r>
              <a:rPr lang="en-US" sz="3200" dirty="0">
                <a:solidFill>
                  <a:srgbClr val="000000"/>
                </a:solidFill>
                <a:latin typeface="Century Gothic" pitchFamily="34" charset="0"/>
                <a:cs typeface="Arial" charset="0"/>
              </a:rPr>
              <a:t>Marketing</a:t>
            </a:r>
          </a:p>
        </p:txBody>
      </p:sp>
      <p:sp>
        <p:nvSpPr>
          <p:cNvPr id="35" name="Rectangle 5"/>
          <p:cNvSpPr txBox="1">
            <a:spLocks noChangeArrowheads="1"/>
          </p:cNvSpPr>
          <p:nvPr/>
        </p:nvSpPr>
        <p:spPr bwMode="auto">
          <a:xfrm>
            <a:off x="876820" y="159635"/>
            <a:ext cx="7305155" cy="847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0" lang="en-US" sz="3600" b="0" i="0" u="none" strike="noStrike" kern="0" cap="none" spc="0" normalizeH="0" baseline="0" noProof="0" dirty="0" smtClean="0">
                <a:ln>
                  <a:noFill/>
                </a:ln>
                <a:solidFill>
                  <a:schemeClr val="tx1"/>
                </a:solidFill>
                <a:effectLst/>
                <a:uLnTx/>
                <a:uFillTx/>
                <a:latin typeface="Century Gothic" pitchFamily="34" charset="0"/>
                <a:ea typeface="+mj-ea"/>
                <a:cs typeface="+mj-cs"/>
              </a:rPr>
              <a:t>CRM On Demand: Marketing</a:t>
            </a:r>
            <a:endParaRPr kumimoji="0" lang="en-US" sz="3600" b="0" i="0" u="none" strike="noStrike" kern="0" cap="none" spc="0" normalizeH="0" baseline="0" noProof="0" dirty="0">
              <a:ln>
                <a:noFill/>
              </a:ln>
              <a:solidFill>
                <a:schemeClr val="tx1"/>
              </a:solidFill>
              <a:effectLst/>
              <a:uLnTx/>
              <a:uFillTx/>
              <a:latin typeface="Century Gothic" pitchFamily="34" charset="0"/>
              <a:ea typeface="+mj-ea"/>
              <a:cs typeface="+mj-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286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300"/>
                                  </p:stCondLst>
                                  <p:childTnLst>
                                    <p:set>
                                      <p:cBhvr>
                                        <p:cTn id="9" dur="1" fill="hold">
                                          <p:stCondLst>
                                            <p:cond delay="0"/>
                                          </p:stCondLst>
                                        </p:cTn>
                                        <p:tgtEl>
                                          <p:spTgt spid="1102863"/>
                                        </p:tgtEl>
                                        <p:attrNameLst>
                                          <p:attrName>style.visibility</p:attrName>
                                        </p:attrNameLst>
                                      </p:cBhvr>
                                      <p:to>
                                        <p:strVal val="visible"/>
                                      </p:to>
                                    </p:set>
                                  </p:childTnLst>
                                </p:cTn>
                              </p:par>
                            </p:childTnLst>
                          </p:cTn>
                        </p:par>
                        <p:par>
                          <p:cTn id="10" fill="hold">
                            <p:stCondLst>
                              <p:cond delay="300"/>
                            </p:stCondLst>
                            <p:childTnLst>
                              <p:par>
                                <p:cTn id="11" presetID="1" presetClass="entr" presetSubtype="0" fill="hold" grpId="0" nodeType="afterEffect">
                                  <p:stCondLst>
                                    <p:cond delay="300"/>
                                  </p:stCondLst>
                                  <p:childTnLst>
                                    <p:set>
                                      <p:cBhvr>
                                        <p:cTn id="12" dur="1" fill="hold">
                                          <p:stCondLst>
                                            <p:cond delay="0"/>
                                          </p:stCondLst>
                                        </p:cTn>
                                        <p:tgtEl>
                                          <p:spTgt spid="1102865"/>
                                        </p:tgtEl>
                                        <p:attrNameLst>
                                          <p:attrName>style.visibility</p:attrName>
                                        </p:attrNameLst>
                                      </p:cBhvr>
                                      <p:to>
                                        <p:strVal val="visible"/>
                                      </p:to>
                                    </p:set>
                                  </p:childTnLst>
                                </p:cTn>
                              </p:par>
                            </p:childTnLst>
                          </p:cTn>
                        </p:par>
                        <p:par>
                          <p:cTn id="13" fill="hold">
                            <p:stCondLst>
                              <p:cond delay="600"/>
                            </p:stCondLst>
                            <p:childTnLst>
                              <p:par>
                                <p:cTn id="14" presetID="1" presetClass="entr" presetSubtype="0" fill="hold" grpId="0" nodeType="afterEffect">
                                  <p:stCondLst>
                                    <p:cond delay="300"/>
                                  </p:stCondLst>
                                  <p:childTnLst>
                                    <p:set>
                                      <p:cBhvr>
                                        <p:cTn id="15" dur="1" fill="hold">
                                          <p:stCondLst>
                                            <p:cond delay="0"/>
                                          </p:stCondLst>
                                        </p:cTn>
                                        <p:tgtEl>
                                          <p:spTgt spid="1102859"/>
                                        </p:tgtEl>
                                        <p:attrNameLst>
                                          <p:attrName>style.visibility</p:attrName>
                                        </p:attrNameLst>
                                      </p:cBhvr>
                                      <p:to>
                                        <p:strVal val="visible"/>
                                      </p:to>
                                    </p:set>
                                  </p:childTnLst>
                                </p:cTn>
                              </p:par>
                            </p:childTnLst>
                          </p:cTn>
                        </p:par>
                        <p:par>
                          <p:cTn id="16" fill="hold">
                            <p:stCondLst>
                              <p:cond delay="900"/>
                            </p:stCondLst>
                            <p:childTnLst>
                              <p:par>
                                <p:cTn id="17" presetID="1" presetClass="entr" presetSubtype="0" fill="hold" grpId="0" nodeType="afterEffect">
                                  <p:stCondLst>
                                    <p:cond delay="300"/>
                                  </p:stCondLst>
                                  <p:childTnLst>
                                    <p:set>
                                      <p:cBhvr>
                                        <p:cTn id="18" dur="1" fill="hold">
                                          <p:stCondLst>
                                            <p:cond delay="0"/>
                                          </p:stCondLst>
                                        </p:cTn>
                                        <p:tgtEl>
                                          <p:spTgt spid="1102860"/>
                                        </p:tgtEl>
                                        <p:attrNameLst>
                                          <p:attrName>style.visibility</p:attrName>
                                        </p:attrNameLst>
                                      </p:cBhvr>
                                      <p:to>
                                        <p:strVal val="visible"/>
                                      </p:to>
                                    </p:set>
                                  </p:childTnLst>
                                </p:cTn>
                              </p:par>
                            </p:childTnLst>
                          </p:cTn>
                        </p:par>
                        <p:par>
                          <p:cTn id="19" fill="hold">
                            <p:stCondLst>
                              <p:cond delay="1200"/>
                            </p:stCondLst>
                            <p:childTnLst>
                              <p:par>
                                <p:cTn id="20" presetID="1" presetClass="entr" presetSubtype="0" fill="hold" grpId="0" nodeType="afterEffect">
                                  <p:stCondLst>
                                    <p:cond delay="300"/>
                                  </p:stCondLst>
                                  <p:childTnLst>
                                    <p:set>
                                      <p:cBhvr>
                                        <p:cTn id="21" dur="1" fill="hold">
                                          <p:stCondLst>
                                            <p:cond delay="0"/>
                                          </p:stCondLst>
                                        </p:cTn>
                                        <p:tgtEl>
                                          <p:spTgt spid="1102864"/>
                                        </p:tgtEl>
                                        <p:attrNameLst>
                                          <p:attrName>style.visibility</p:attrName>
                                        </p:attrNameLst>
                                      </p:cBhvr>
                                      <p:to>
                                        <p:strVal val="visible"/>
                                      </p:to>
                                    </p:set>
                                  </p:childTnLst>
                                </p:cTn>
                              </p:par>
                            </p:childTnLst>
                          </p:cTn>
                        </p:par>
                        <p:par>
                          <p:cTn id="22" fill="hold">
                            <p:stCondLst>
                              <p:cond delay="1500"/>
                            </p:stCondLst>
                            <p:childTnLst>
                              <p:par>
                                <p:cTn id="23" presetID="1" presetClass="entr" presetSubtype="0" fill="hold" grpId="0" nodeType="afterEffect">
                                  <p:stCondLst>
                                    <p:cond delay="300"/>
                                  </p:stCondLst>
                                  <p:childTnLst>
                                    <p:set>
                                      <p:cBhvr>
                                        <p:cTn id="24" dur="1" fill="hold">
                                          <p:stCondLst>
                                            <p:cond delay="0"/>
                                          </p:stCondLst>
                                        </p:cTn>
                                        <p:tgtEl>
                                          <p:spTgt spid="1102851"/>
                                        </p:tgtEl>
                                        <p:attrNameLst>
                                          <p:attrName>style.visibility</p:attrName>
                                        </p:attrNameLst>
                                      </p:cBhvr>
                                      <p:to>
                                        <p:strVal val="visible"/>
                                      </p:to>
                                    </p:set>
                                  </p:childTnLst>
                                </p:cTn>
                              </p:par>
                            </p:childTnLst>
                          </p:cTn>
                        </p:par>
                        <p:par>
                          <p:cTn id="25" fill="hold">
                            <p:stCondLst>
                              <p:cond delay="1800"/>
                            </p:stCondLst>
                            <p:childTnLst>
                              <p:par>
                                <p:cTn id="26" presetID="9" presetClass="entr" presetSubtype="0" fill="hold" nodeType="afterEffect">
                                  <p:stCondLst>
                                    <p:cond delay="1000"/>
                                  </p:stCondLst>
                                  <p:childTnLst>
                                    <p:set>
                                      <p:cBhvr>
                                        <p:cTn id="27" dur="1" fill="hold">
                                          <p:stCondLst>
                                            <p:cond delay="0"/>
                                          </p:stCondLst>
                                        </p:cTn>
                                        <p:tgtEl>
                                          <p:spTgt spid="2"/>
                                        </p:tgtEl>
                                        <p:attrNameLst>
                                          <p:attrName>style.visibility</p:attrName>
                                        </p:attrNameLst>
                                      </p:cBhvr>
                                      <p:to>
                                        <p:strVal val="visible"/>
                                      </p:to>
                                    </p:set>
                                    <p:animEffect transition="in" filter="dissolve">
                                      <p:cBhvr>
                                        <p:cTn id="2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2851" grpId="0" animBg="1"/>
      <p:bldP spid="1102859" grpId="0" animBg="1"/>
      <p:bldP spid="1102860" grpId="0" animBg="1"/>
      <p:bldP spid="1102861" grpId="0" animBg="1"/>
      <p:bldP spid="1102863" grpId="0" animBg="1"/>
      <p:bldP spid="1102864" grpId="0" animBg="1"/>
      <p:bldP spid="110286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2" name="Picture 14"/>
          <p:cNvPicPr>
            <a:picLocks noChangeAspect="1" noChangeArrowheads="1"/>
          </p:cNvPicPr>
          <p:nvPr/>
        </p:nvPicPr>
        <p:blipFill>
          <a:blip r:embed="rId3" cstate="print"/>
          <a:srcRect/>
          <a:stretch>
            <a:fillRect/>
          </a:stretch>
        </p:blipFill>
        <p:spPr bwMode="auto">
          <a:xfrm>
            <a:off x="354758" y="1493199"/>
            <a:ext cx="5934075" cy="4552950"/>
          </a:xfrm>
          <a:prstGeom prst="rect">
            <a:avLst/>
          </a:prstGeom>
          <a:noFill/>
          <a:ln w="9525">
            <a:noFill/>
            <a:miter lim="800000"/>
            <a:headEnd/>
            <a:tailEnd/>
          </a:ln>
        </p:spPr>
      </p:pic>
      <p:sp>
        <p:nvSpPr>
          <p:cNvPr id="10" name="Rectangle 9"/>
          <p:cNvSpPr/>
          <p:nvPr/>
        </p:nvSpPr>
        <p:spPr bwMode="auto">
          <a:xfrm>
            <a:off x="6275571" y="1505185"/>
            <a:ext cx="2636875" cy="4559711"/>
          </a:xfrm>
          <a:prstGeom prst="rect">
            <a:avLst/>
          </a:prstGeom>
          <a:solidFill>
            <a:srgbClr val="F6F7F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cxnSp>
        <p:nvCxnSpPr>
          <p:cNvPr id="36" name="Straight Arrow Connector 35"/>
          <p:cNvCxnSpPr/>
          <p:nvPr/>
        </p:nvCxnSpPr>
        <p:spPr bwMode="auto">
          <a:xfrm rot="5400000" flipH="1" flipV="1">
            <a:off x="7559531" y="5198789"/>
            <a:ext cx="670674" cy="479"/>
          </a:xfrm>
          <a:prstGeom prst="straightConnector1">
            <a:avLst/>
          </a:prstGeom>
          <a:solidFill>
            <a:schemeClr val="accent1"/>
          </a:solidFill>
          <a:ln w="9525" cap="flat" cmpd="sng" algn="ctr">
            <a:solidFill>
              <a:schemeClr val="tx1"/>
            </a:solidFill>
            <a:prstDash val="solid"/>
            <a:round/>
            <a:headEnd type="triangle" w="med" len="med"/>
            <a:tailEnd type="none" w="med" len="med"/>
          </a:ln>
          <a:effectLst/>
        </p:spPr>
      </p:cxnSp>
      <p:sp>
        <p:nvSpPr>
          <p:cNvPr id="5" name="TextBox 4"/>
          <p:cNvSpPr txBox="1"/>
          <p:nvPr/>
        </p:nvSpPr>
        <p:spPr>
          <a:xfrm>
            <a:off x="0" y="1028700"/>
            <a:ext cx="8915400" cy="424732"/>
          </a:xfrm>
          <a:prstGeom prst="rect">
            <a:avLst/>
          </a:prstGeom>
          <a:noFill/>
        </p:spPr>
        <p:txBody>
          <a:bodyPr wrap="square" rtlCol="0">
            <a:spAutoFit/>
          </a:bodyPr>
          <a:lstStyle/>
          <a:p>
            <a:pPr algn="ctr"/>
            <a:r>
              <a:rPr lang="en-US" sz="2400" b="0" dirty="0" smtClean="0">
                <a:latin typeface="Century Gothic" pitchFamily="34" charset="0"/>
              </a:rPr>
              <a:t>Easy to design and manage multi-step nurture campaigns</a:t>
            </a:r>
            <a:endParaRPr lang="en-US" sz="2400" b="0" dirty="0">
              <a:latin typeface="Century Gothic" pitchFamily="34" charset="0"/>
            </a:endParaRPr>
          </a:p>
        </p:txBody>
      </p:sp>
      <p:pic>
        <p:nvPicPr>
          <p:cNvPr id="2051" name="Picture 3"/>
          <p:cNvPicPr>
            <a:picLocks noChangeAspect="1" noChangeArrowheads="1"/>
          </p:cNvPicPr>
          <p:nvPr/>
        </p:nvPicPr>
        <p:blipFill>
          <a:blip r:embed="rId4" cstate="print"/>
          <a:srcRect/>
          <a:stretch>
            <a:fillRect/>
          </a:stretch>
        </p:blipFill>
        <p:spPr bwMode="auto">
          <a:xfrm>
            <a:off x="7064844" y="5537170"/>
            <a:ext cx="1676400" cy="504825"/>
          </a:xfrm>
          <a:prstGeom prst="rect">
            <a:avLst/>
          </a:prstGeom>
          <a:noFill/>
          <a:ln w="9525">
            <a:noFill/>
            <a:miter lim="800000"/>
            <a:headEnd/>
            <a:tailEnd/>
          </a:ln>
        </p:spPr>
      </p:pic>
      <p:sp>
        <p:nvSpPr>
          <p:cNvPr id="2056" name="AutoShape 8"/>
          <p:cNvSpPr>
            <a:spLocks noChangeAspect="1" noChangeArrowheads="1" noTextEdit="1"/>
          </p:cNvSpPr>
          <p:nvPr/>
        </p:nvSpPr>
        <p:spPr bwMode="auto">
          <a:xfrm>
            <a:off x="2041525" y="6088063"/>
            <a:ext cx="904875" cy="9223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052" name="Picture 4"/>
          <p:cNvPicPr>
            <a:picLocks noChangeAspect="1" noChangeArrowheads="1"/>
          </p:cNvPicPr>
          <p:nvPr/>
        </p:nvPicPr>
        <p:blipFill>
          <a:blip r:embed="rId5" cstate="print"/>
          <a:srcRect/>
          <a:stretch>
            <a:fillRect/>
          </a:stretch>
        </p:blipFill>
        <p:spPr bwMode="auto">
          <a:xfrm>
            <a:off x="7110021" y="4371676"/>
            <a:ext cx="1447800" cy="590550"/>
          </a:xfrm>
          <a:prstGeom prst="rect">
            <a:avLst/>
          </a:prstGeom>
          <a:noFill/>
          <a:ln w="9525">
            <a:noFill/>
            <a:miter lim="800000"/>
            <a:headEnd/>
            <a:tailEnd/>
          </a:ln>
        </p:spPr>
      </p:pic>
      <p:grpSp>
        <p:nvGrpSpPr>
          <p:cNvPr id="2" name="Group 39"/>
          <p:cNvGrpSpPr/>
          <p:nvPr/>
        </p:nvGrpSpPr>
        <p:grpSpPr>
          <a:xfrm>
            <a:off x="6271419" y="4502008"/>
            <a:ext cx="831056" cy="215444"/>
            <a:chOff x="6322219" y="4529470"/>
            <a:chExt cx="831056" cy="215444"/>
          </a:xfrm>
        </p:grpSpPr>
        <p:cxnSp>
          <p:nvCxnSpPr>
            <p:cNvPr id="31" name="Straight Arrow Connector 30"/>
            <p:cNvCxnSpPr/>
            <p:nvPr/>
          </p:nvCxnSpPr>
          <p:spPr bwMode="auto">
            <a:xfrm>
              <a:off x="6322219" y="4633913"/>
              <a:ext cx="831056" cy="1588"/>
            </a:xfrm>
            <a:prstGeom prst="straightConnector1">
              <a:avLst/>
            </a:prstGeom>
            <a:solidFill>
              <a:schemeClr val="accent1"/>
            </a:solidFill>
            <a:ln w="9525" cap="flat" cmpd="sng" algn="ctr">
              <a:solidFill>
                <a:schemeClr val="tx1"/>
              </a:solidFill>
              <a:prstDash val="solid"/>
              <a:round/>
              <a:headEnd type="none" w="med" len="med"/>
              <a:tailEnd type="triangle" w="med" len="med"/>
            </a:ln>
            <a:effectLst/>
          </p:spPr>
        </p:cxnSp>
        <p:sp>
          <p:nvSpPr>
            <p:cNvPr id="39" name="TextBox 38"/>
            <p:cNvSpPr txBox="1"/>
            <p:nvPr/>
          </p:nvSpPr>
          <p:spPr>
            <a:xfrm>
              <a:off x="6453963" y="4529470"/>
              <a:ext cx="361508" cy="215444"/>
            </a:xfrm>
            <a:prstGeom prst="rect">
              <a:avLst/>
            </a:prstGeom>
            <a:solidFill>
              <a:srgbClr val="D8D8D8"/>
            </a:solidFill>
          </p:spPr>
          <p:txBody>
            <a:bodyPr wrap="square" rtlCol="0">
              <a:spAutoFit/>
            </a:bodyPr>
            <a:lstStyle/>
            <a:p>
              <a:r>
                <a:rPr lang="en-US" sz="800" b="0" dirty="0" smtClean="0">
                  <a:solidFill>
                    <a:schemeClr val="tx1">
                      <a:lumMod val="50000"/>
                    </a:schemeClr>
                  </a:solidFill>
                </a:rPr>
                <a:t>true</a:t>
              </a:r>
              <a:endParaRPr lang="en-US" sz="800" b="0" dirty="0">
                <a:solidFill>
                  <a:schemeClr val="tx1">
                    <a:lumMod val="50000"/>
                  </a:schemeClr>
                </a:solidFill>
              </a:endParaRPr>
            </a:p>
          </p:txBody>
        </p:sp>
      </p:grpSp>
      <p:sp>
        <p:nvSpPr>
          <p:cNvPr id="17" name="Rectangle 5"/>
          <p:cNvSpPr txBox="1">
            <a:spLocks noChangeArrowheads="1"/>
          </p:cNvSpPr>
          <p:nvPr/>
        </p:nvSpPr>
        <p:spPr bwMode="auto">
          <a:xfrm>
            <a:off x="876820" y="159635"/>
            <a:ext cx="7305155" cy="847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0" lang="en-US" sz="3600" b="0" i="0" u="none" strike="noStrike" kern="0" cap="none" spc="0" normalizeH="0" baseline="0" noProof="0" dirty="0" smtClean="0">
                <a:ln>
                  <a:noFill/>
                </a:ln>
                <a:solidFill>
                  <a:schemeClr val="tx1"/>
                </a:solidFill>
                <a:effectLst/>
                <a:uLnTx/>
                <a:uFillTx/>
                <a:latin typeface="Century Gothic" pitchFamily="34" charset="0"/>
                <a:ea typeface="+mj-ea"/>
                <a:cs typeface="+mj-cs"/>
              </a:rPr>
              <a:t>CRM On Demand: Marketing</a:t>
            </a:r>
            <a:endParaRPr kumimoji="0" lang="en-US" sz="3600" b="0" i="0" u="none" strike="noStrike" kern="0" cap="none" spc="0" normalizeH="0" baseline="0" noProof="0" dirty="0">
              <a:ln>
                <a:noFill/>
              </a:ln>
              <a:solidFill>
                <a:schemeClr val="tx1"/>
              </a:solidFill>
              <a:effectLst/>
              <a:uLnTx/>
              <a:uFillTx/>
              <a:latin typeface="Century Gothic" pitchFamily="34" charset="0"/>
              <a:ea typeface="+mj-ea"/>
              <a:cs typeface="+mj-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par>
                                <p:cTn id="7" presetID="56" presetClass="path" presetSubtype="0" accel="50000" decel="50000" fill="hold" nodeType="withEffect">
                                  <p:stCondLst>
                                    <p:cond delay="0"/>
                                  </p:stCondLst>
                                  <p:childTnLst>
                                    <p:animMotion origin="layout" path="M -0.76372 -0.35301 L -0.0007 -0.00486 " pathEditMode="relative" rAng="0" ptsTypes="AA">
                                      <p:cBhvr>
                                        <p:cTn id="8" dur="2000" fill="hold"/>
                                        <p:tgtEl>
                                          <p:spTgt spid="2052"/>
                                        </p:tgtEl>
                                        <p:attrNameLst>
                                          <p:attrName>ppt_x</p:attrName>
                                          <p:attrName>ppt_y</p:attrName>
                                        </p:attrNameLst>
                                      </p:cBhvr>
                                      <p:rCtr x="381" y="174"/>
                                    </p:animMotion>
                                  </p:childTnLst>
                                </p:cTn>
                              </p:par>
                            </p:childTnLst>
                          </p:cTn>
                        </p:par>
                        <p:par>
                          <p:cTn id="9" fill="hold">
                            <p:stCondLst>
                              <p:cond delay="2000"/>
                            </p:stCondLst>
                            <p:childTnLst>
                              <p:par>
                                <p:cTn id="10" presetID="1" presetClass="entr" presetSubtype="0" fill="hold" nodeType="afterEffect">
                                  <p:stCondLst>
                                    <p:cond delay="0"/>
                                  </p:stCondLst>
                                  <p:childTnLst>
                                    <p:set>
                                      <p:cBhvr>
                                        <p:cTn id="11" dur="1" fill="hold">
                                          <p:stCondLst>
                                            <p:cond delay="0"/>
                                          </p:stCondLst>
                                        </p:cTn>
                                        <p:tgtEl>
                                          <p:spTgt spid="2051"/>
                                        </p:tgtEl>
                                        <p:attrNameLst>
                                          <p:attrName>style.visibility</p:attrName>
                                        </p:attrNameLst>
                                      </p:cBhvr>
                                      <p:to>
                                        <p:strVal val="visible"/>
                                      </p:to>
                                    </p:set>
                                  </p:childTnLst>
                                </p:cTn>
                              </p:par>
                              <p:par>
                                <p:cTn id="12" presetID="63" presetClass="path" presetSubtype="0" accel="50000" decel="50000" fill="hold" nodeType="withEffect">
                                  <p:stCondLst>
                                    <p:cond delay="0"/>
                                  </p:stCondLst>
                                  <p:childTnLst>
                                    <p:animMotion origin="layout" path="M -0.78264 -0.25249 L 0.00018 0.00162 " pathEditMode="relative" rAng="0" ptsTypes="AA">
                                      <p:cBhvr>
                                        <p:cTn id="13" dur="2000" fill="hold"/>
                                        <p:tgtEl>
                                          <p:spTgt spid="2051"/>
                                        </p:tgtEl>
                                        <p:attrNameLst>
                                          <p:attrName>ppt_x</p:attrName>
                                          <p:attrName>ppt_y</p:attrName>
                                        </p:attrNameLst>
                                      </p:cBhvr>
                                      <p:rCtr x="391" y="127"/>
                                    </p:animMotion>
                                  </p:childTnLst>
                                </p:cTn>
                              </p:par>
                            </p:childTnLst>
                          </p:cTn>
                        </p:par>
                        <p:par>
                          <p:cTn id="14" fill="hold">
                            <p:stCondLst>
                              <p:cond delay="4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1000"/>
                                        <p:tgtEl>
                                          <p:spTgt spid="2"/>
                                        </p:tgtEl>
                                      </p:cBhvr>
                                    </p:animEffect>
                                  </p:childTnLst>
                                </p:cTn>
                              </p:par>
                            </p:childTnLst>
                          </p:cTn>
                        </p:par>
                        <p:par>
                          <p:cTn id="18" fill="hold">
                            <p:stCondLst>
                              <p:cond delay="5000"/>
                            </p:stCondLst>
                            <p:childTnLst>
                              <p:par>
                                <p:cTn id="19" presetID="22" presetClass="entr" presetSubtype="1"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2"/>
          <p:cNvPicPr>
            <a:picLocks noChangeAspect="1" noChangeArrowheads="1"/>
          </p:cNvPicPr>
          <p:nvPr/>
        </p:nvPicPr>
        <p:blipFill>
          <a:blip r:embed="rId2" cstate="print"/>
          <a:srcRect/>
          <a:stretch>
            <a:fillRect/>
          </a:stretch>
        </p:blipFill>
        <p:spPr bwMode="auto">
          <a:xfrm>
            <a:off x="1795463" y="1371600"/>
            <a:ext cx="6053137" cy="4559300"/>
          </a:xfrm>
          <a:prstGeom prst="rect">
            <a:avLst/>
          </a:prstGeom>
          <a:noFill/>
          <a:ln w="9525" algn="ctr">
            <a:noFill/>
            <a:miter lim="800000"/>
            <a:headEnd/>
            <a:tailEnd/>
          </a:ln>
        </p:spPr>
      </p:pic>
      <p:sp>
        <p:nvSpPr>
          <p:cNvPr id="7" name="Rounded Rectangular Callout 6"/>
          <p:cNvSpPr/>
          <p:nvPr/>
        </p:nvSpPr>
        <p:spPr bwMode="auto">
          <a:xfrm>
            <a:off x="0" y="2082800"/>
            <a:ext cx="2281385" cy="393701"/>
          </a:xfrm>
          <a:prstGeom prst="wedgeRoundRectCallout">
            <a:avLst>
              <a:gd name="adj1" fmla="val 65554"/>
              <a:gd name="adj2" fmla="val 196919"/>
              <a:gd name="adj3" fmla="val 16667"/>
            </a:avLst>
          </a:prstGeom>
          <a:gradFill flip="none" rotWithShape="1">
            <a:gsLst>
              <a:gs pos="0">
                <a:schemeClr val="bg1">
                  <a:lumMod val="75000"/>
                </a:schemeClr>
              </a:gs>
              <a:gs pos="50000">
                <a:schemeClr val="bg1">
                  <a:lumMod val="85000"/>
                </a:schemeClr>
              </a:gs>
              <a:gs pos="100000">
                <a:schemeClr val="bg1">
                  <a:lumMod val="95000"/>
                </a:schemeClr>
              </a:gs>
            </a:gsLst>
            <a:lin ang="13500000" scaled="1"/>
            <a:tileRect/>
          </a:gradFill>
          <a:ln>
            <a:solidFill>
              <a:schemeClr val="bg1">
                <a:lumMod val="75000"/>
              </a:schemeClr>
            </a:solidFill>
          </a:ln>
          <a:scene3d>
            <a:camera prst="orthographicFront">
              <a:rot lat="0" lon="0" rev="0"/>
            </a:camera>
            <a:lightRig rig="threePt" dir="t">
              <a:rot lat="0" lon="0" rev="1200000"/>
            </a:lightRig>
          </a:scene3d>
          <a:sp3d/>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a:lstStyle/>
          <a:p>
            <a:pPr>
              <a:defRPr/>
            </a:pPr>
            <a:r>
              <a:rPr lang="en-US" sz="1600" b="0" dirty="0">
                <a:solidFill>
                  <a:schemeClr val="tx1"/>
                </a:solidFill>
              </a:rPr>
              <a:t>Personalized Greeting</a:t>
            </a:r>
          </a:p>
          <a:p>
            <a:pPr>
              <a:defRPr/>
            </a:pPr>
            <a:endParaRPr lang="en-US" dirty="0">
              <a:solidFill>
                <a:schemeClr val="tx1"/>
              </a:solidFill>
            </a:endParaRPr>
          </a:p>
        </p:txBody>
      </p:sp>
      <p:sp>
        <p:nvSpPr>
          <p:cNvPr id="8" name="Rounded Rectangular Callout 7"/>
          <p:cNvSpPr/>
          <p:nvPr/>
        </p:nvSpPr>
        <p:spPr bwMode="auto">
          <a:xfrm>
            <a:off x="0" y="4558813"/>
            <a:ext cx="2133600" cy="635487"/>
          </a:xfrm>
          <a:prstGeom prst="wedgeRoundRectCallout">
            <a:avLst>
              <a:gd name="adj1" fmla="val 74413"/>
              <a:gd name="adj2" fmla="val 97022"/>
              <a:gd name="adj3" fmla="val 16667"/>
            </a:avLst>
          </a:prstGeom>
          <a:gradFill flip="none" rotWithShape="1">
            <a:gsLst>
              <a:gs pos="0">
                <a:schemeClr val="bg1">
                  <a:lumMod val="75000"/>
                </a:schemeClr>
              </a:gs>
              <a:gs pos="50000">
                <a:schemeClr val="bg1">
                  <a:lumMod val="85000"/>
                </a:schemeClr>
              </a:gs>
              <a:gs pos="100000">
                <a:schemeClr val="bg1">
                  <a:lumMod val="95000"/>
                </a:schemeClr>
              </a:gs>
            </a:gsLst>
            <a:lin ang="13500000" scaled="1"/>
            <a:tileRect/>
          </a:gradFill>
          <a:ln>
            <a:solidFill>
              <a:schemeClr val="bg1">
                <a:lumMod val="75000"/>
              </a:schemeClr>
            </a:solidFill>
          </a:ln>
          <a:scene3d>
            <a:camera prst="orthographicFront">
              <a:rot lat="0" lon="0" rev="0"/>
            </a:camera>
            <a:lightRig rig="threePt" dir="t">
              <a:rot lat="0" lon="0" rev="1200000"/>
            </a:lightRig>
          </a:scene3d>
          <a:sp3d/>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a:lstStyle/>
          <a:p>
            <a:pPr>
              <a:defRPr/>
            </a:pPr>
            <a:r>
              <a:rPr lang="en-US" sz="1600" b="0" dirty="0" smtClean="0">
                <a:solidFill>
                  <a:schemeClr val="tx1"/>
                </a:solidFill>
              </a:rPr>
              <a:t>Sales Rep Signature from CRMOD</a:t>
            </a:r>
            <a:endParaRPr lang="en-US" sz="1600" b="0" dirty="0">
              <a:solidFill>
                <a:schemeClr val="tx1"/>
              </a:solidFill>
            </a:endParaRPr>
          </a:p>
          <a:p>
            <a:pPr>
              <a:defRPr/>
            </a:pPr>
            <a:endParaRPr lang="en-US" dirty="0">
              <a:solidFill>
                <a:schemeClr val="tx1"/>
              </a:solidFill>
            </a:endParaRPr>
          </a:p>
        </p:txBody>
      </p:sp>
      <p:sp>
        <p:nvSpPr>
          <p:cNvPr id="9" name="Rounded Rectangular Callout 8"/>
          <p:cNvSpPr/>
          <p:nvPr/>
        </p:nvSpPr>
        <p:spPr bwMode="auto">
          <a:xfrm>
            <a:off x="7167415" y="4686300"/>
            <a:ext cx="1900385" cy="594575"/>
          </a:xfrm>
          <a:prstGeom prst="wedgeRoundRectCallout">
            <a:avLst>
              <a:gd name="adj1" fmla="val -61894"/>
              <a:gd name="adj2" fmla="val -150779"/>
              <a:gd name="adj3" fmla="val 16667"/>
            </a:avLst>
          </a:prstGeom>
          <a:gradFill flip="none" rotWithShape="1">
            <a:gsLst>
              <a:gs pos="0">
                <a:schemeClr val="bg1">
                  <a:lumMod val="75000"/>
                </a:schemeClr>
              </a:gs>
              <a:gs pos="50000">
                <a:schemeClr val="bg1">
                  <a:lumMod val="85000"/>
                </a:schemeClr>
              </a:gs>
              <a:gs pos="100000">
                <a:schemeClr val="bg1">
                  <a:lumMod val="95000"/>
                </a:schemeClr>
              </a:gs>
            </a:gsLst>
            <a:lin ang="13500000" scaled="1"/>
            <a:tileRect/>
          </a:gradFill>
          <a:ln>
            <a:solidFill>
              <a:schemeClr val="bg1">
                <a:lumMod val="75000"/>
              </a:schemeClr>
            </a:solidFill>
          </a:ln>
          <a:scene3d>
            <a:camera prst="orthographicFront">
              <a:rot lat="0" lon="0" rev="0"/>
            </a:camera>
            <a:lightRig rig="threePt" dir="t">
              <a:rot lat="0" lon="0" rev="1200000"/>
            </a:lightRig>
          </a:scene3d>
          <a:sp3d/>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a:lstStyle/>
          <a:p>
            <a:pPr>
              <a:defRPr/>
            </a:pPr>
            <a:r>
              <a:rPr lang="en-US" sz="1600" b="0" dirty="0">
                <a:solidFill>
                  <a:schemeClr val="tx1"/>
                </a:solidFill>
              </a:rPr>
              <a:t>Personalized </a:t>
            </a:r>
            <a:r>
              <a:rPr lang="en-US" sz="1600" b="0" dirty="0" err="1">
                <a:solidFill>
                  <a:schemeClr val="tx1"/>
                </a:solidFill>
              </a:rPr>
              <a:t>Microsite</a:t>
            </a:r>
            <a:r>
              <a:rPr lang="en-US" sz="1600" b="0" dirty="0">
                <a:solidFill>
                  <a:schemeClr val="tx1"/>
                </a:solidFill>
              </a:rPr>
              <a:t> Link</a:t>
            </a:r>
          </a:p>
          <a:p>
            <a:pPr>
              <a:defRPr/>
            </a:pPr>
            <a:endParaRPr lang="en-US" dirty="0">
              <a:solidFill>
                <a:schemeClr val="tx1"/>
              </a:solidFill>
            </a:endParaRPr>
          </a:p>
        </p:txBody>
      </p:sp>
      <p:sp>
        <p:nvSpPr>
          <p:cNvPr id="13" name="Rounded Rectangular Callout 12"/>
          <p:cNvSpPr/>
          <p:nvPr/>
        </p:nvSpPr>
        <p:spPr bwMode="auto">
          <a:xfrm>
            <a:off x="4729015" y="1943100"/>
            <a:ext cx="2357585" cy="594575"/>
          </a:xfrm>
          <a:prstGeom prst="wedgeRoundRectCallout">
            <a:avLst>
              <a:gd name="adj1" fmla="val -58553"/>
              <a:gd name="adj2" fmla="val -97379"/>
              <a:gd name="adj3" fmla="val 16667"/>
            </a:avLst>
          </a:prstGeom>
          <a:gradFill flip="none" rotWithShape="1">
            <a:gsLst>
              <a:gs pos="0">
                <a:schemeClr val="bg1">
                  <a:lumMod val="75000"/>
                </a:schemeClr>
              </a:gs>
              <a:gs pos="50000">
                <a:schemeClr val="bg1">
                  <a:lumMod val="85000"/>
                </a:schemeClr>
              </a:gs>
              <a:gs pos="100000">
                <a:schemeClr val="bg1">
                  <a:lumMod val="95000"/>
                </a:schemeClr>
              </a:gs>
            </a:gsLst>
            <a:lin ang="13500000" scaled="1"/>
            <a:tileRect/>
          </a:gradFill>
          <a:ln>
            <a:solidFill>
              <a:schemeClr val="bg1">
                <a:lumMod val="75000"/>
              </a:schemeClr>
            </a:solidFill>
          </a:ln>
          <a:scene3d>
            <a:camera prst="orthographicFront">
              <a:rot lat="0" lon="0" rev="0"/>
            </a:camera>
            <a:lightRig rig="threePt" dir="t">
              <a:rot lat="0" lon="0" rev="1200000"/>
            </a:lightRig>
          </a:scene3d>
          <a:sp3d/>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a:lstStyle/>
          <a:p>
            <a:pPr>
              <a:defRPr/>
            </a:pPr>
            <a:r>
              <a:rPr lang="en-US" sz="1600" b="0" dirty="0" smtClean="0">
                <a:solidFill>
                  <a:schemeClr val="tx1"/>
                </a:solidFill>
              </a:rPr>
              <a:t>Sales Rep From Email Personalization</a:t>
            </a:r>
            <a:endParaRPr lang="en-US" sz="1600" b="0" dirty="0">
              <a:solidFill>
                <a:schemeClr val="tx1"/>
              </a:solidFill>
            </a:endParaRPr>
          </a:p>
          <a:p>
            <a:pPr>
              <a:defRPr/>
            </a:pPr>
            <a:endParaRPr lang="en-US" dirty="0">
              <a:solidFill>
                <a:schemeClr val="tx1"/>
              </a:solidFill>
            </a:endParaRPr>
          </a:p>
        </p:txBody>
      </p:sp>
      <p:sp>
        <p:nvSpPr>
          <p:cNvPr id="10" name="Rectangle 5"/>
          <p:cNvSpPr txBox="1">
            <a:spLocks noChangeArrowheads="1"/>
          </p:cNvSpPr>
          <p:nvPr/>
        </p:nvSpPr>
        <p:spPr bwMode="auto">
          <a:xfrm>
            <a:off x="876820" y="76200"/>
            <a:ext cx="7305155" cy="847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0" lang="en-US" sz="3600" b="0" i="0" u="none" strike="noStrike" kern="0" cap="none" spc="0" normalizeH="0" baseline="0" noProof="0" dirty="0" smtClean="0">
                <a:ln>
                  <a:noFill/>
                </a:ln>
                <a:solidFill>
                  <a:schemeClr val="tx1"/>
                </a:solidFill>
                <a:effectLst/>
                <a:uLnTx/>
                <a:uFillTx/>
                <a:latin typeface="Century Gothic" pitchFamily="34" charset="0"/>
                <a:ea typeface="+mj-ea"/>
                <a:cs typeface="+mj-cs"/>
              </a:rPr>
              <a:t>CRM On Demand: Marketing</a:t>
            </a:r>
            <a:endParaRPr kumimoji="0" lang="en-US" sz="3600" b="0" i="0" u="none" strike="noStrike" kern="0" cap="none" spc="0" normalizeH="0" baseline="0" noProof="0" dirty="0">
              <a:ln>
                <a:noFill/>
              </a:ln>
              <a:solidFill>
                <a:schemeClr val="tx1"/>
              </a:solidFill>
              <a:effectLst/>
              <a:uLnTx/>
              <a:uFillTx/>
              <a:latin typeface="Century Gothic" pitchFamily="34" charset="0"/>
              <a:ea typeface="+mj-ea"/>
              <a:cs typeface="+mj-cs"/>
            </a:endParaRPr>
          </a:p>
        </p:txBody>
      </p:sp>
      <p:sp>
        <p:nvSpPr>
          <p:cNvPr id="11" name="TextBox 10"/>
          <p:cNvSpPr txBox="1"/>
          <p:nvPr/>
        </p:nvSpPr>
        <p:spPr>
          <a:xfrm>
            <a:off x="660400" y="721380"/>
            <a:ext cx="5054600" cy="480131"/>
          </a:xfrm>
          <a:prstGeom prst="rect">
            <a:avLst/>
          </a:prstGeom>
          <a:noFill/>
        </p:spPr>
        <p:txBody>
          <a:bodyPr wrap="square" rtlCol="0">
            <a:spAutoFit/>
          </a:bodyPr>
          <a:lstStyle/>
          <a:p>
            <a:r>
              <a:rPr lang="en-US" sz="2800" b="0" dirty="0" smtClean="0">
                <a:latin typeface="Century Gothic" pitchFamily="34" charset="0"/>
              </a:rPr>
              <a:t>Personalized Campaigns</a:t>
            </a:r>
            <a:endParaRPr lang="en-US" sz="2800" b="0" dirty="0">
              <a:latin typeface="Century Gothic"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Screenshot]"/>
          <p:cNvPicPr>
            <a:picLocks noChangeAspect="1"/>
          </p:cNvPicPr>
          <p:nvPr/>
        </p:nvPicPr>
        <p:blipFill>
          <a:blip r:embed="rId3" cstate="print"/>
          <a:srcRect l="647" t="2467" r="45919" b="22204"/>
          <a:stretch>
            <a:fillRect/>
          </a:stretch>
        </p:blipFill>
        <p:spPr bwMode="auto">
          <a:xfrm>
            <a:off x="0" y="1752600"/>
            <a:ext cx="4152721" cy="3962400"/>
          </a:xfrm>
          <a:prstGeom prst="rect">
            <a:avLst/>
          </a:prstGeom>
          <a:noFill/>
          <a:ln w="9525">
            <a:noFill/>
            <a:miter lim="800000"/>
            <a:headEnd/>
            <a:tailEnd/>
          </a:ln>
        </p:spPr>
      </p:pic>
      <p:pic>
        <p:nvPicPr>
          <p:cNvPr id="3" name="Picture 9" descr="[Screenshot]"/>
          <p:cNvPicPr>
            <a:picLocks noChangeAspect="1"/>
          </p:cNvPicPr>
          <p:nvPr/>
        </p:nvPicPr>
        <p:blipFill>
          <a:blip r:embed="rId4" cstate="print"/>
          <a:srcRect/>
          <a:stretch>
            <a:fillRect/>
          </a:stretch>
        </p:blipFill>
        <p:spPr bwMode="auto">
          <a:xfrm>
            <a:off x="4191000" y="1828800"/>
            <a:ext cx="4876800" cy="3405482"/>
          </a:xfrm>
          <a:prstGeom prst="rect">
            <a:avLst/>
          </a:prstGeom>
          <a:noFill/>
          <a:ln w="9525">
            <a:noFill/>
            <a:miter lim="800000"/>
            <a:headEnd/>
            <a:tailEnd/>
          </a:ln>
        </p:spPr>
      </p:pic>
      <p:sp>
        <p:nvSpPr>
          <p:cNvPr id="4" name="Rectangle 5"/>
          <p:cNvSpPr txBox="1">
            <a:spLocks noChangeArrowheads="1"/>
          </p:cNvSpPr>
          <p:nvPr/>
        </p:nvSpPr>
        <p:spPr bwMode="auto">
          <a:xfrm>
            <a:off x="876820" y="159635"/>
            <a:ext cx="7305155" cy="847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0" lang="en-US" sz="3600" b="0" i="0" u="none" strike="noStrike" kern="0" cap="none" spc="0" normalizeH="0" baseline="0" noProof="0" dirty="0" smtClean="0">
                <a:ln>
                  <a:noFill/>
                </a:ln>
                <a:solidFill>
                  <a:schemeClr val="tx1"/>
                </a:solidFill>
                <a:effectLst/>
                <a:uLnTx/>
                <a:uFillTx/>
                <a:latin typeface="Century Gothic" pitchFamily="34" charset="0"/>
                <a:ea typeface="+mj-ea"/>
                <a:cs typeface="+mj-cs"/>
              </a:rPr>
              <a:t>CRM On Demand: Marketing</a:t>
            </a:r>
            <a:endParaRPr kumimoji="0" lang="en-US" sz="3600" b="0" i="0" u="none" strike="noStrike" kern="0" cap="none" spc="0" normalizeH="0" baseline="0" noProof="0" dirty="0">
              <a:ln>
                <a:noFill/>
              </a:ln>
              <a:solidFill>
                <a:schemeClr val="tx1"/>
              </a:solidFill>
              <a:effectLst/>
              <a:uLnTx/>
              <a:uFillTx/>
              <a:latin typeface="Century Gothic" pitchFamily="34" charset="0"/>
              <a:ea typeface="+mj-ea"/>
              <a:cs typeface="+mj-cs"/>
            </a:endParaRPr>
          </a:p>
        </p:txBody>
      </p:sp>
      <p:sp>
        <p:nvSpPr>
          <p:cNvPr id="5" name="TextBox 4"/>
          <p:cNvSpPr txBox="1"/>
          <p:nvPr/>
        </p:nvSpPr>
        <p:spPr>
          <a:xfrm>
            <a:off x="304800" y="1143000"/>
            <a:ext cx="3124200" cy="584775"/>
          </a:xfrm>
          <a:prstGeom prst="rect">
            <a:avLst/>
          </a:prstGeom>
          <a:noFill/>
        </p:spPr>
        <p:txBody>
          <a:bodyPr wrap="square" rtlCol="0">
            <a:spAutoFit/>
          </a:bodyPr>
          <a:lstStyle/>
          <a:p>
            <a:r>
              <a:rPr lang="en-US" sz="3200" dirty="0" smtClean="0">
                <a:latin typeface="Century Gothic" pitchFamily="34" charset="0"/>
              </a:rPr>
              <a:t>Web Forms</a:t>
            </a:r>
            <a:endParaRPr lang="en-US" sz="3200" dirty="0">
              <a:latin typeface="Century Gothic" pitchFamily="34" charset="0"/>
            </a:endParaRPr>
          </a:p>
        </p:txBody>
      </p:sp>
      <p:sp>
        <p:nvSpPr>
          <p:cNvPr id="6" name="TextBox 5"/>
          <p:cNvSpPr txBox="1"/>
          <p:nvPr/>
        </p:nvSpPr>
        <p:spPr>
          <a:xfrm>
            <a:off x="4267200" y="1167825"/>
            <a:ext cx="3124200" cy="584775"/>
          </a:xfrm>
          <a:prstGeom prst="rect">
            <a:avLst/>
          </a:prstGeom>
          <a:noFill/>
        </p:spPr>
        <p:txBody>
          <a:bodyPr wrap="square" rtlCol="0">
            <a:spAutoFit/>
          </a:bodyPr>
          <a:lstStyle/>
          <a:p>
            <a:r>
              <a:rPr lang="en-US" sz="3200" dirty="0" smtClean="0">
                <a:latin typeface="Century Gothic" pitchFamily="34" charset="0"/>
              </a:rPr>
              <a:t>Microsites</a:t>
            </a:r>
            <a:endParaRPr lang="en-US" sz="3200" dirty="0">
              <a:latin typeface="Century Gothic" pitchFamily="34" charset="0"/>
            </a:endParaRPr>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3" name="Picture 3"/>
          <p:cNvPicPr>
            <a:picLocks noChangeAspect="1" noChangeArrowheads="1"/>
          </p:cNvPicPr>
          <p:nvPr/>
        </p:nvPicPr>
        <p:blipFill>
          <a:blip r:embed="rId3" cstate="print"/>
          <a:srcRect/>
          <a:stretch>
            <a:fillRect/>
          </a:stretch>
        </p:blipFill>
        <p:spPr bwMode="auto">
          <a:xfrm>
            <a:off x="433589" y="1229921"/>
            <a:ext cx="8190964" cy="4866079"/>
          </a:xfrm>
          <a:prstGeom prst="rect">
            <a:avLst/>
          </a:prstGeom>
          <a:noFill/>
          <a:ln w="9525">
            <a:noFill/>
            <a:miter lim="800000"/>
            <a:headEnd/>
            <a:tailEnd/>
          </a:ln>
        </p:spPr>
      </p:pic>
      <p:cxnSp>
        <p:nvCxnSpPr>
          <p:cNvPr id="9" name="Straight Arrow Connector 8"/>
          <p:cNvCxnSpPr/>
          <p:nvPr/>
        </p:nvCxnSpPr>
        <p:spPr bwMode="auto">
          <a:xfrm rot="10800000">
            <a:off x="2223757" y="3172496"/>
            <a:ext cx="991669" cy="154546"/>
          </a:xfrm>
          <a:prstGeom prst="straightConnector1">
            <a:avLst/>
          </a:prstGeom>
          <a:noFill/>
          <a:ln w="25400" cap="flat" cmpd="sng" algn="ctr">
            <a:solidFill>
              <a:schemeClr val="accent1"/>
            </a:solidFill>
            <a:prstDash val="solid"/>
            <a:round/>
            <a:headEnd type="none" w="med" len="med"/>
            <a:tailEnd type="arrow"/>
          </a:ln>
          <a:effectLst/>
        </p:spPr>
      </p:cxnSp>
      <p:cxnSp>
        <p:nvCxnSpPr>
          <p:cNvPr id="13" name="Straight Arrow Connector 12"/>
          <p:cNvCxnSpPr/>
          <p:nvPr/>
        </p:nvCxnSpPr>
        <p:spPr bwMode="auto">
          <a:xfrm rot="10800000">
            <a:off x="2234490" y="3337775"/>
            <a:ext cx="968056" cy="2147"/>
          </a:xfrm>
          <a:prstGeom prst="straightConnector1">
            <a:avLst/>
          </a:prstGeom>
          <a:noFill/>
          <a:ln w="25400" cap="flat" cmpd="sng" algn="ctr">
            <a:solidFill>
              <a:schemeClr val="accent1"/>
            </a:solidFill>
            <a:prstDash val="solid"/>
            <a:round/>
            <a:headEnd type="none" w="med" len="med"/>
            <a:tailEnd type="arrow"/>
          </a:ln>
          <a:effectLst/>
        </p:spPr>
      </p:cxnSp>
      <p:cxnSp>
        <p:nvCxnSpPr>
          <p:cNvPr id="18" name="Straight Arrow Connector 17"/>
          <p:cNvCxnSpPr/>
          <p:nvPr/>
        </p:nvCxnSpPr>
        <p:spPr bwMode="auto">
          <a:xfrm flipV="1">
            <a:off x="356315" y="5374784"/>
            <a:ext cx="1159099" cy="309092"/>
          </a:xfrm>
          <a:prstGeom prst="straightConnector1">
            <a:avLst/>
          </a:prstGeom>
          <a:noFill/>
          <a:ln w="25400" cap="flat" cmpd="sng" algn="ctr">
            <a:solidFill>
              <a:schemeClr val="accent1"/>
            </a:solidFill>
            <a:prstDash val="solid"/>
            <a:round/>
            <a:headEnd type="none" w="med" len="med"/>
            <a:tailEnd type="arrow"/>
          </a:ln>
          <a:effectLst/>
        </p:spPr>
      </p:cxnSp>
      <p:cxnSp>
        <p:nvCxnSpPr>
          <p:cNvPr id="19" name="Straight Arrow Connector 18"/>
          <p:cNvCxnSpPr/>
          <p:nvPr/>
        </p:nvCxnSpPr>
        <p:spPr bwMode="auto">
          <a:xfrm>
            <a:off x="304800" y="5670997"/>
            <a:ext cx="1210614" cy="231820"/>
          </a:xfrm>
          <a:prstGeom prst="straightConnector1">
            <a:avLst/>
          </a:prstGeom>
          <a:noFill/>
          <a:ln w="25400" cap="flat" cmpd="sng" algn="ctr">
            <a:solidFill>
              <a:schemeClr val="accent1"/>
            </a:solidFill>
            <a:prstDash val="solid"/>
            <a:round/>
            <a:headEnd type="none" w="med" len="med"/>
            <a:tailEnd type="arrow"/>
          </a:ln>
          <a:effectLst/>
        </p:spPr>
      </p:cxnSp>
      <p:sp>
        <p:nvSpPr>
          <p:cNvPr id="11" name="Rectangle 5"/>
          <p:cNvSpPr txBox="1">
            <a:spLocks noChangeArrowheads="1"/>
          </p:cNvSpPr>
          <p:nvPr/>
        </p:nvSpPr>
        <p:spPr bwMode="auto">
          <a:xfrm>
            <a:off x="876820" y="159635"/>
            <a:ext cx="7305155" cy="847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0" lang="en-US" sz="3600" b="0" i="0" u="none" strike="noStrike" kern="0" cap="none" spc="0" normalizeH="0" baseline="0" noProof="0" dirty="0" smtClean="0">
                <a:ln>
                  <a:noFill/>
                </a:ln>
                <a:solidFill>
                  <a:schemeClr val="tx1"/>
                </a:solidFill>
                <a:effectLst/>
                <a:uLnTx/>
                <a:uFillTx/>
                <a:latin typeface="Century Gothic" pitchFamily="34" charset="0"/>
                <a:ea typeface="+mj-ea"/>
                <a:cs typeface="+mj-cs"/>
              </a:rPr>
              <a:t>CRM On Demand: Marketing</a:t>
            </a:r>
            <a:endParaRPr kumimoji="0" lang="en-US" sz="3600" b="0" i="0" u="none" strike="noStrike" kern="0" cap="none" spc="0" normalizeH="0" baseline="0" noProof="0" dirty="0">
              <a:ln>
                <a:noFill/>
              </a:ln>
              <a:solidFill>
                <a:schemeClr val="tx1"/>
              </a:solidFill>
              <a:effectLst/>
              <a:uLnTx/>
              <a:uFillTx/>
              <a:latin typeface="Century Gothic" pitchFamily="34" charset="0"/>
              <a:ea typeface="+mj-ea"/>
              <a:cs typeface="+mj-cs"/>
            </a:endParaRPr>
          </a:p>
        </p:txBody>
      </p:sp>
      <p:sp>
        <p:nvSpPr>
          <p:cNvPr id="20" name="TextBox 19"/>
          <p:cNvSpPr txBox="1"/>
          <p:nvPr/>
        </p:nvSpPr>
        <p:spPr>
          <a:xfrm>
            <a:off x="0" y="800100"/>
            <a:ext cx="5257800" cy="424732"/>
          </a:xfrm>
          <a:prstGeom prst="rect">
            <a:avLst/>
          </a:prstGeom>
          <a:noFill/>
        </p:spPr>
        <p:txBody>
          <a:bodyPr wrap="square" rtlCol="0">
            <a:spAutoFit/>
          </a:bodyPr>
          <a:lstStyle/>
          <a:p>
            <a:r>
              <a:rPr lang="en-US" sz="2400" b="0" dirty="0" smtClean="0">
                <a:latin typeface="Century Gothic" pitchFamily="34" charset="0"/>
              </a:rPr>
              <a:t>Full Synchronization to Sales</a:t>
            </a:r>
            <a:endParaRPr lang="en-US" sz="2400" b="0" dirty="0">
              <a:latin typeface="Century Gothic"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2000"/>
                                        <p:tgtEl>
                                          <p:spTgt spid="19"/>
                                        </p:tgtEl>
                                      </p:cBhvr>
                                    </p:animEffect>
                                  </p:childTnLst>
                                </p:cTn>
                              </p:par>
                              <p:par>
                                <p:cTn id="16" presetID="10" presetClass="entr" presetSubtype="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ChangeArrowheads="1"/>
          </p:cNvSpPr>
          <p:nvPr/>
        </p:nvSpPr>
        <p:spPr bwMode="auto">
          <a:xfrm>
            <a:off x="876820" y="159635"/>
            <a:ext cx="7305155" cy="847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0" lang="en-US" sz="3600" b="0" i="0" u="none" strike="noStrike" kern="0" cap="none" spc="0" normalizeH="0" baseline="0" noProof="0" dirty="0" smtClean="0">
                <a:ln>
                  <a:noFill/>
                </a:ln>
                <a:solidFill>
                  <a:schemeClr val="tx1"/>
                </a:solidFill>
                <a:effectLst/>
                <a:uLnTx/>
                <a:uFillTx/>
                <a:latin typeface="Century Gothic" pitchFamily="34" charset="0"/>
                <a:ea typeface="+mj-ea"/>
                <a:cs typeface="+mj-cs"/>
              </a:rPr>
              <a:t>CRM On Demand: Marketing</a:t>
            </a:r>
            <a:endParaRPr kumimoji="0" lang="en-US" sz="3600" b="0" i="0" u="none" strike="noStrike" kern="0" cap="none" spc="0" normalizeH="0" baseline="0" noProof="0" dirty="0">
              <a:ln>
                <a:noFill/>
              </a:ln>
              <a:solidFill>
                <a:schemeClr val="tx1"/>
              </a:solidFill>
              <a:effectLst/>
              <a:uLnTx/>
              <a:uFillTx/>
              <a:latin typeface="Century Gothic" pitchFamily="34" charset="0"/>
              <a:ea typeface="+mj-ea"/>
              <a:cs typeface="+mj-cs"/>
            </a:endParaRPr>
          </a:p>
        </p:txBody>
      </p:sp>
      <p:pic>
        <p:nvPicPr>
          <p:cNvPr id="3" name="Picture 9" descr="[Screenshot]"/>
          <p:cNvPicPr>
            <a:picLocks noChangeAspect="1"/>
          </p:cNvPicPr>
          <p:nvPr/>
        </p:nvPicPr>
        <p:blipFill>
          <a:blip r:embed="rId2" cstate="print"/>
          <a:srcRect l="17794" t="34391" r="36927" b="16479"/>
          <a:stretch>
            <a:fillRect/>
          </a:stretch>
        </p:blipFill>
        <p:spPr bwMode="auto">
          <a:xfrm>
            <a:off x="393700" y="774700"/>
            <a:ext cx="6096001" cy="4476751"/>
          </a:xfrm>
          <a:prstGeom prst="rect">
            <a:avLst/>
          </a:prstGeom>
          <a:noFill/>
          <a:ln w="9525">
            <a:noFill/>
            <a:miter lim="800000"/>
            <a:headEnd/>
            <a:tailEnd/>
          </a:ln>
        </p:spPr>
      </p:pic>
      <p:sp>
        <p:nvSpPr>
          <p:cNvPr id="6" name="TextBox 5"/>
          <p:cNvSpPr txBox="1"/>
          <p:nvPr/>
        </p:nvSpPr>
        <p:spPr>
          <a:xfrm>
            <a:off x="0" y="838200"/>
            <a:ext cx="533400" cy="523220"/>
          </a:xfrm>
          <a:prstGeom prst="rect">
            <a:avLst/>
          </a:prstGeom>
          <a:noFill/>
        </p:spPr>
        <p:txBody>
          <a:bodyPr wrap="square" rtlCol="0">
            <a:spAutoFit/>
          </a:bodyPr>
          <a:lstStyle/>
          <a:p>
            <a:r>
              <a:rPr lang="en-US" sz="2800" b="1" dirty="0" smtClean="0">
                <a:latin typeface="Century Gothic" pitchFamily="34" charset="0"/>
              </a:rPr>
              <a:t>1</a:t>
            </a:r>
            <a:r>
              <a:rPr lang="en-US" dirty="0" smtClean="0"/>
              <a:t>.</a:t>
            </a:r>
            <a:endParaRPr lang="en-US" dirty="0"/>
          </a:p>
        </p:txBody>
      </p:sp>
      <p:sp>
        <p:nvSpPr>
          <p:cNvPr id="7" name="TextBox 6"/>
          <p:cNvSpPr txBox="1"/>
          <p:nvPr/>
        </p:nvSpPr>
        <p:spPr>
          <a:xfrm>
            <a:off x="0" y="4953000"/>
            <a:ext cx="533400" cy="523220"/>
          </a:xfrm>
          <a:prstGeom prst="rect">
            <a:avLst/>
          </a:prstGeom>
          <a:noFill/>
        </p:spPr>
        <p:txBody>
          <a:bodyPr wrap="square" rtlCol="0">
            <a:spAutoFit/>
          </a:bodyPr>
          <a:lstStyle/>
          <a:p>
            <a:r>
              <a:rPr lang="en-US" sz="2800" b="1" dirty="0" smtClean="0">
                <a:latin typeface="Century Gothic" pitchFamily="34" charset="0"/>
              </a:rPr>
              <a:t>2</a:t>
            </a:r>
            <a:r>
              <a:rPr lang="en-US" dirty="0" smtClean="0"/>
              <a:t>.</a:t>
            </a:r>
            <a:endParaRPr lang="en-US" dirty="0"/>
          </a:p>
        </p:txBody>
      </p:sp>
      <p:sp>
        <p:nvSpPr>
          <p:cNvPr id="8" name="TextBox 7"/>
          <p:cNvSpPr txBox="1"/>
          <p:nvPr/>
        </p:nvSpPr>
        <p:spPr>
          <a:xfrm>
            <a:off x="6553200" y="2362200"/>
            <a:ext cx="533400" cy="523220"/>
          </a:xfrm>
          <a:prstGeom prst="rect">
            <a:avLst/>
          </a:prstGeom>
          <a:noFill/>
        </p:spPr>
        <p:txBody>
          <a:bodyPr wrap="square" rtlCol="0">
            <a:spAutoFit/>
          </a:bodyPr>
          <a:lstStyle/>
          <a:p>
            <a:r>
              <a:rPr lang="en-US" sz="2800" b="1" dirty="0" smtClean="0">
                <a:latin typeface="Century Gothic" pitchFamily="34" charset="0"/>
              </a:rPr>
              <a:t>3</a:t>
            </a:r>
            <a:r>
              <a:rPr lang="en-US" dirty="0" smtClean="0"/>
              <a:t>.</a:t>
            </a:r>
            <a:endParaRPr lang="en-US" dirty="0"/>
          </a:p>
        </p:txBody>
      </p:sp>
      <p:sp>
        <p:nvSpPr>
          <p:cNvPr id="10" name="TextBox 9"/>
          <p:cNvSpPr txBox="1"/>
          <p:nvPr/>
        </p:nvSpPr>
        <p:spPr>
          <a:xfrm>
            <a:off x="6858000" y="838200"/>
            <a:ext cx="2286000" cy="1569660"/>
          </a:xfrm>
          <a:prstGeom prst="rect">
            <a:avLst/>
          </a:prstGeom>
          <a:noFill/>
        </p:spPr>
        <p:txBody>
          <a:bodyPr wrap="square" rtlCol="0">
            <a:spAutoFit/>
          </a:bodyPr>
          <a:lstStyle/>
          <a:p>
            <a:pPr algn="ctr"/>
            <a:r>
              <a:rPr lang="en-US" sz="3200" b="1" dirty="0" smtClean="0">
                <a:latin typeface="Century Gothic" pitchFamily="34" charset="0"/>
              </a:rPr>
              <a:t>Closed Loop Analytics</a:t>
            </a:r>
            <a:endParaRPr lang="en-US" sz="3200" b="1" dirty="0">
              <a:latin typeface="Century Gothic" pitchFamily="34" charset="0"/>
            </a:endParaRPr>
          </a:p>
        </p:txBody>
      </p:sp>
      <p:pic>
        <p:nvPicPr>
          <p:cNvPr id="5" name="Picture 9" descr="[Screenshot]"/>
          <p:cNvPicPr>
            <a:picLocks noChangeAspect="1"/>
          </p:cNvPicPr>
          <p:nvPr/>
        </p:nvPicPr>
        <p:blipFill>
          <a:blip r:embed="rId3" cstate="print"/>
          <a:srcRect l="17638" t="58956" r="30170" b="23849"/>
          <a:stretch>
            <a:fillRect/>
          </a:stretch>
        </p:blipFill>
        <p:spPr bwMode="auto">
          <a:xfrm>
            <a:off x="596900" y="4064000"/>
            <a:ext cx="7859485" cy="1752600"/>
          </a:xfrm>
          <a:prstGeom prst="rect">
            <a:avLst/>
          </a:prstGeom>
          <a:noFill/>
          <a:ln w="9525">
            <a:noFill/>
            <a:miter lim="800000"/>
            <a:headEnd/>
            <a:tailEnd/>
          </a:ln>
        </p:spPr>
      </p:pic>
      <p:pic>
        <p:nvPicPr>
          <p:cNvPr id="9" name="Picture 9" descr="[Screenshot]"/>
          <p:cNvPicPr>
            <a:picLocks noChangeAspect="1"/>
          </p:cNvPicPr>
          <p:nvPr/>
        </p:nvPicPr>
        <p:blipFill>
          <a:blip r:embed="rId4" cstate="print"/>
          <a:srcRect l="14964" b="31218"/>
          <a:stretch>
            <a:fillRect/>
          </a:stretch>
        </p:blipFill>
        <p:spPr bwMode="auto">
          <a:xfrm>
            <a:off x="5246687" y="2971800"/>
            <a:ext cx="3897313" cy="21336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4000" y="1371600"/>
            <a:ext cx="8674100" cy="2865400"/>
          </a:xfrm>
          <a:prstGeom prst="rect">
            <a:avLst/>
          </a:prstGeom>
          <a:noFill/>
        </p:spPr>
        <p:txBody>
          <a:bodyPr wrap="square" rtlCol="0">
            <a:spAutoFit/>
          </a:bodyPr>
          <a:lstStyle/>
          <a:p>
            <a:r>
              <a:rPr lang="en-US" sz="5400" b="0" dirty="0" smtClean="0">
                <a:solidFill>
                  <a:srgbClr val="FF0000"/>
                </a:solidFill>
                <a:latin typeface="Arial" pitchFamily="34" charset="0"/>
                <a:cs typeface="Arial" pitchFamily="34" charset="0"/>
              </a:rPr>
              <a:t>ORACLE</a:t>
            </a:r>
            <a:r>
              <a:rPr lang="en-US" sz="5400" b="0" dirty="0" smtClean="0">
                <a:latin typeface="Century Gothic" pitchFamily="34" charset="0"/>
              </a:rPr>
              <a:t> </a:t>
            </a:r>
          </a:p>
          <a:p>
            <a:r>
              <a:rPr lang="en-US" sz="5400" b="0" dirty="0" smtClean="0">
                <a:latin typeface="Century Gothic" pitchFamily="34" charset="0"/>
              </a:rPr>
              <a:t>CRM On Demand</a:t>
            </a:r>
          </a:p>
          <a:p>
            <a:r>
              <a:rPr lang="en-US" sz="4000" dirty="0" smtClean="0"/>
              <a:t>Sales – Marketing –Service</a:t>
            </a:r>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752600"/>
            <a:ext cx="8229600" cy="1143000"/>
          </a:xfrm>
        </p:spPr>
        <p:txBody>
          <a:bodyPr>
            <a:noAutofit/>
          </a:bodyPr>
          <a:lstStyle/>
          <a:p>
            <a:r>
              <a:rPr lang="en-US" sz="7200" dirty="0" smtClean="0">
                <a:latin typeface="Century Gothic" pitchFamily="34" charset="0"/>
              </a:rPr>
              <a:t>Service</a:t>
            </a:r>
            <a:endParaRPr lang="en-US" sz="7200" dirty="0">
              <a:latin typeface="Century Gothic" pitchFamily="34" charset="0"/>
            </a:endParaRPr>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0" y="0"/>
            <a:ext cx="7086600" cy="1143000"/>
          </a:xfrm>
          <a:prstGeom prst="rect">
            <a:avLst/>
          </a:prstGeom>
          <a:noFill/>
          <a:ln w="9525">
            <a:noFill/>
            <a:miter lim="800000"/>
            <a:headEnd/>
            <a:tailEnd/>
          </a:ln>
        </p:spPr>
        <p:txBody>
          <a:bodyPr anchor="ctr">
            <a:normAutofit/>
          </a:bodyPr>
          <a:lstStyle/>
          <a:p>
            <a:pPr fontAlgn="auto">
              <a:spcAft>
                <a:spcPts val="0"/>
              </a:spcAft>
              <a:defRPr/>
            </a:pPr>
            <a:r>
              <a:rPr lang="en-US" sz="3200" b="0" dirty="0">
                <a:latin typeface="Century Gothic" pitchFamily="34" charset="0"/>
              </a:rPr>
              <a:t>CRM On Demand: Service</a:t>
            </a:r>
          </a:p>
        </p:txBody>
      </p:sp>
      <p:sp>
        <p:nvSpPr>
          <p:cNvPr id="21" name="Rectangle 20"/>
          <p:cNvSpPr/>
          <p:nvPr/>
        </p:nvSpPr>
        <p:spPr>
          <a:xfrm>
            <a:off x="0" y="1503466"/>
            <a:ext cx="3439890" cy="4013406"/>
          </a:xfrm>
          <a:prstGeom prst="rect">
            <a:avLst/>
          </a:prstGeom>
        </p:spPr>
        <p:txBody>
          <a:bodyPr wrap="square">
            <a:spAutoFit/>
          </a:bodyPr>
          <a:lstStyle/>
          <a:p>
            <a:pPr marL="169863" indent="-169863">
              <a:lnSpc>
                <a:spcPct val="90000"/>
              </a:lnSpc>
              <a:buFont typeface="Wingdings" pitchFamily="2" charset="2"/>
              <a:buChar char="ü"/>
            </a:pPr>
            <a:r>
              <a:rPr lang="en-US" dirty="0" smtClean="0">
                <a:latin typeface="Century Gothic" pitchFamily="34" charset="0"/>
              </a:rPr>
              <a:t>360° Degree Customer View</a:t>
            </a:r>
          </a:p>
          <a:p>
            <a:pPr marL="169863" indent="-169863">
              <a:lnSpc>
                <a:spcPct val="90000"/>
              </a:lnSpc>
            </a:pPr>
            <a:endParaRPr lang="en-US" sz="800" b="0" dirty="0" smtClean="0">
              <a:latin typeface="Century Gothic" pitchFamily="34" charset="0"/>
            </a:endParaRPr>
          </a:p>
          <a:p>
            <a:pPr marL="169863" indent="-169863">
              <a:lnSpc>
                <a:spcPct val="90000"/>
              </a:lnSpc>
              <a:buFont typeface="Wingdings" pitchFamily="2" charset="2"/>
              <a:buChar char="ü"/>
            </a:pPr>
            <a:r>
              <a:rPr lang="en-US" dirty="0" smtClean="0">
                <a:latin typeface="Century Gothic" pitchFamily="34" charset="0"/>
              </a:rPr>
              <a:t>Centralized Knowledge Base</a:t>
            </a:r>
          </a:p>
          <a:p>
            <a:pPr marL="169863" indent="-169863">
              <a:lnSpc>
                <a:spcPct val="90000"/>
              </a:lnSpc>
              <a:buFont typeface="Wingdings" pitchFamily="2" charset="2"/>
              <a:buChar char="ü"/>
            </a:pPr>
            <a:endParaRPr lang="en-US" sz="800" b="0" dirty="0" smtClean="0">
              <a:latin typeface="Century Gothic" pitchFamily="34" charset="0"/>
            </a:endParaRPr>
          </a:p>
          <a:p>
            <a:pPr marL="169863" indent="-169863">
              <a:lnSpc>
                <a:spcPct val="90000"/>
              </a:lnSpc>
              <a:buFont typeface="Wingdings" pitchFamily="2" charset="2"/>
              <a:buChar char="ü"/>
            </a:pPr>
            <a:r>
              <a:rPr lang="en-US" dirty="0" smtClean="0">
                <a:latin typeface="Century Gothic" pitchFamily="34" charset="0"/>
              </a:rPr>
              <a:t>Call Scripting</a:t>
            </a:r>
          </a:p>
          <a:p>
            <a:pPr marL="169863" indent="-169863">
              <a:lnSpc>
                <a:spcPct val="90000"/>
              </a:lnSpc>
              <a:buFont typeface="Wingdings" pitchFamily="2" charset="2"/>
              <a:buChar char="ü"/>
            </a:pPr>
            <a:endParaRPr lang="en-US" sz="800" b="0" dirty="0" smtClean="0">
              <a:latin typeface="Century Gothic" pitchFamily="34" charset="0"/>
            </a:endParaRPr>
          </a:p>
          <a:p>
            <a:pPr marL="169863" indent="-169863">
              <a:lnSpc>
                <a:spcPct val="90000"/>
              </a:lnSpc>
              <a:buFont typeface="Wingdings" pitchFamily="2" charset="2"/>
              <a:buChar char="ü"/>
            </a:pPr>
            <a:r>
              <a:rPr lang="en-US" dirty="0" smtClean="0">
                <a:latin typeface="Century Gothic" pitchFamily="34" charset="0"/>
              </a:rPr>
              <a:t>Customer Satisfaction Surveys</a:t>
            </a:r>
          </a:p>
          <a:p>
            <a:pPr marL="169863" indent="-169863">
              <a:lnSpc>
                <a:spcPct val="90000"/>
              </a:lnSpc>
              <a:buFont typeface="Wingdings" pitchFamily="2" charset="2"/>
              <a:buChar char="ü"/>
            </a:pPr>
            <a:endParaRPr lang="en-US" sz="800" b="0" dirty="0" smtClean="0">
              <a:latin typeface="Century Gothic" pitchFamily="34" charset="0"/>
            </a:endParaRPr>
          </a:p>
          <a:p>
            <a:pPr marL="169863" indent="-169863">
              <a:lnSpc>
                <a:spcPct val="90000"/>
              </a:lnSpc>
              <a:buFont typeface="Wingdings" pitchFamily="2" charset="2"/>
              <a:buChar char="ü"/>
            </a:pPr>
            <a:r>
              <a:rPr lang="en-US" dirty="0" smtClean="0">
                <a:latin typeface="Century Gothic" pitchFamily="34" charset="0"/>
              </a:rPr>
              <a:t>Solution Scoring</a:t>
            </a:r>
          </a:p>
          <a:p>
            <a:pPr>
              <a:lnSpc>
                <a:spcPct val="80000"/>
              </a:lnSpc>
              <a:buClr>
                <a:srgbClr val="00B050"/>
              </a:buClr>
              <a:defRPr/>
            </a:pPr>
            <a:endParaRPr lang="en-US" sz="2000" dirty="0">
              <a:latin typeface="Cicle Semi" pitchFamily="2" charset="0"/>
            </a:endParaRPr>
          </a:p>
        </p:txBody>
      </p:sp>
      <p:pic>
        <p:nvPicPr>
          <p:cNvPr id="17" name="Picture 2" descr="http://eiffelinfotech.com/images/globeCall-Center.jpg"/>
          <p:cNvPicPr>
            <a:picLocks noChangeAspect="1" noChangeArrowheads="1"/>
          </p:cNvPicPr>
          <p:nvPr/>
        </p:nvPicPr>
        <p:blipFill>
          <a:blip r:embed="rId3" cstate="print"/>
          <a:srcRect r="11530"/>
          <a:stretch>
            <a:fillRect/>
          </a:stretch>
        </p:blipFill>
        <p:spPr bwMode="auto">
          <a:xfrm>
            <a:off x="3352800" y="1371600"/>
            <a:ext cx="5486400" cy="41148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D.jpg"/>
          <p:cNvPicPr>
            <a:picLocks noChangeAspect="1"/>
          </p:cNvPicPr>
          <p:nvPr/>
        </p:nvPicPr>
        <p:blipFill>
          <a:blip r:embed="rId3" cstate="print"/>
          <a:srcRect r="8571"/>
          <a:stretch>
            <a:fillRect/>
          </a:stretch>
        </p:blipFill>
        <p:spPr>
          <a:xfrm>
            <a:off x="4152900" y="1008613"/>
            <a:ext cx="5007429" cy="5114861"/>
          </a:xfrm>
          <a:prstGeom prst="rect">
            <a:avLst/>
          </a:prstGeom>
        </p:spPr>
      </p:pic>
      <p:sp>
        <p:nvSpPr>
          <p:cNvPr id="5" name="Rectangle 2"/>
          <p:cNvSpPr txBox="1">
            <a:spLocks noChangeArrowheads="1"/>
          </p:cNvSpPr>
          <p:nvPr/>
        </p:nvSpPr>
        <p:spPr bwMode="auto">
          <a:xfrm>
            <a:off x="0" y="0"/>
            <a:ext cx="7086600" cy="838200"/>
          </a:xfrm>
          <a:prstGeom prst="rect">
            <a:avLst/>
          </a:prstGeom>
          <a:noFill/>
          <a:ln w="9525">
            <a:noFill/>
            <a:miter lim="800000"/>
            <a:headEnd/>
            <a:tailEnd/>
          </a:ln>
        </p:spPr>
        <p:txBody>
          <a:bodyPr anchor="ctr">
            <a:normAutofit/>
          </a:bodyPr>
          <a:lstStyle/>
          <a:p>
            <a:pPr fontAlgn="auto">
              <a:spcAft>
                <a:spcPts val="0"/>
              </a:spcAft>
              <a:defRPr/>
            </a:pPr>
            <a:r>
              <a:rPr lang="en-US" sz="3200" b="0" dirty="0">
                <a:latin typeface="Century Gothic" pitchFamily="34" charset="0"/>
              </a:rPr>
              <a:t>CRM On Demand: Service</a:t>
            </a:r>
          </a:p>
        </p:txBody>
      </p:sp>
      <p:sp>
        <p:nvSpPr>
          <p:cNvPr id="7" name="Rectangle 6"/>
          <p:cNvSpPr/>
          <p:nvPr/>
        </p:nvSpPr>
        <p:spPr>
          <a:xfrm>
            <a:off x="65310" y="1524000"/>
            <a:ext cx="3668490" cy="4007251"/>
          </a:xfrm>
          <a:prstGeom prst="rect">
            <a:avLst/>
          </a:prstGeom>
        </p:spPr>
        <p:txBody>
          <a:bodyPr wrap="square">
            <a:spAutoFit/>
          </a:bodyPr>
          <a:lstStyle/>
          <a:p>
            <a:pPr marL="169863" indent="-169863">
              <a:lnSpc>
                <a:spcPct val="90000"/>
              </a:lnSpc>
              <a:buFont typeface="Wingdings" pitchFamily="2" charset="2"/>
              <a:buChar char="ü"/>
            </a:pPr>
            <a:r>
              <a:rPr lang="en-US" sz="2400" b="0" dirty="0" smtClean="0">
                <a:latin typeface="Century Gothic" pitchFamily="34" charset="0"/>
              </a:rPr>
              <a:t>Hosted Computer Telephony Integration</a:t>
            </a:r>
          </a:p>
          <a:p>
            <a:pPr marL="169863" indent="-169863">
              <a:lnSpc>
                <a:spcPct val="90000"/>
              </a:lnSpc>
              <a:buFont typeface="Wingdings" pitchFamily="2" charset="2"/>
              <a:buChar char="ü"/>
            </a:pPr>
            <a:endParaRPr lang="en-US" sz="2400" b="0" dirty="0" smtClean="0">
              <a:latin typeface="Century Gothic" pitchFamily="34" charset="0"/>
            </a:endParaRPr>
          </a:p>
          <a:p>
            <a:pPr marL="169863" indent="-169863">
              <a:lnSpc>
                <a:spcPct val="90000"/>
              </a:lnSpc>
              <a:buFont typeface="Wingdings" pitchFamily="2" charset="2"/>
              <a:buChar char="ü"/>
            </a:pPr>
            <a:r>
              <a:rPr lang="en-US" sz="2400" b="0" dirty="0" smtClean="0">
                <a:latin typeface="Century Gothic" pitchFamily="34" charset="0"/>
              </a:rPr>
              <a:t>Hosted Interactive Voice Response</a:t>
            </a:r>
          </a:p>
          <a:p>
            <a:pPr marL="169863" indent="-169863">
              <a:lnSpc>
                <a:spcPct val="90000"/>
              </a:lnSpc>
              <a:buFont typeface="Wingdings" pitchFamily="2" charset="2"/>
              <a:buChar char="ü"/>
            </a:pPr>
            <a:endParaRPr lang="en-US" sz="2400" b="0" dirty="0" smtClean="0">
              <a:latin typeface="Century Gothic" pitchFamily="34" charset="0"/>
            </a:endParaRPr>
          </a:p>
          <a:p>
            <a:pPr marL="169863" indent="-169863">
              <a:lnSpc>
                <a:spcPct val="90000"/>
              </a:lnSpc>
              <a:buFont typeface="Wingdings" pitchFamily="2" charset="2"/>
              <a:buChar char="ü"/>
            </a:pPr>
            <a:r>
              <a:rPr lang="en-US" sz="2400" b="0" dirty="0" smtClean="0">
                <a:latin typeface="Century Gothic" pitchFamily="34" charset="0"/>
              </a:rPr>
              <a:t>Hosted Automatic Call Distribution</a:t>
            </a:r>
          </a:p>
          <a:p>
            <a:pPr marL="169863" indent="-169863">
              <a:lnSpc>
                <a:spcPct val="90000"/>
              </a:lnSpc>
            </a:pPr>
            <a:endParaRPr lang="en-US" sz="2400" b="0" dirty="0" smtClean="0">
              <a:latin typeface="Century Gothic" pitchFamily="34" charset="0"/>
            </a:endParaRPr>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3346" name="Picture 2"/>
          <p:cNvPicPr>
            <a:picLocks noChangeAspect="1" noChangeArrowheads="1"/>
          </p:cNvPicPr>
          <p:nvPr/>
        </p:nvPicPr>
        <p:blipFill>
          <a:blip r:embed="rId3" cstate="print"/>
          <a:srcRect l="14838" t="27460" r="34839" b="22197"/>
          <a:stretch>
            <a:fillRect/>
          </a:stretch>
        </p:blipFill>
        <p:spPr bwMode="auto">
          <a:xfrm>
            <a:off x="3200400" y="1371600"/>
            <a:ext cx="5943600" cy="4191000"/>
          </a:xfrm>
          <a:prstGeom prst="rect">
            <a:avLst/>
          </a:prstGeom>
          <a:noFill/>
          <a:ln w="9525">
            <a:noFill/>
            <a:miter lim="800000"/>
            <a:headEnd/>
            <a:tailEnd/>
          </a:ln>
        </p:spPr>
      </p:pic>
      <p:pic>
        <p:nvPicPr>
          <p:cNvPr id="313347" name="Picture 3"/>
          <p:cNvPicPr>
            <a:picLocks noChangeAspect="1" noChangeArrowheads="1"/>
          </p:cNvPicPr>
          <p:nvPr/>
        </p:nvPicPr>
        <p:blipFill>
          <a:blip r:embed="rId4" cstate="print"/>
          <a:srcRect l="32258" t="27460" r="33548" b="29519"/>
          <a:stretch>
            <a:fillRect/>
          </a:stretch>
        </p:blipFill>
        <p:spPr bwMode="auto">
          <a:xfrm>
            <a:off x="0" y="1981200"/>
            <a:ext cx="4640094" cy="4114800"/>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l="14839" t="27460" r="71613" b="67048"/>
          <a:stretch>
            <a:fillRect/>
          </a:stretch>
        </p:blipFill>
        <p:spPr bwMode="auto">
          <a:xfrm>
            <a:off x="0" y="1752600"/>
            <a:ext cx="2667000" cy="762000"/>
          </a:xfrm>
          <a:prstGeom prst="rect">
            <a:avLst/>
          </a:prstGeom>
          <a:noFill/>
          <a:ln w="9525">
            <a:noFill/>
            <a:miter lim="800000"/>
            <a:headEnd/>
            <a:tailEnd/>
          </a:ln>
        </p:spPr>
      </p:pic>
      <p:sp>
        <p:nvSpPr>
          <p:cNvPr id="7" name="Rectangle 2"/>
          <p:cNvSpPr txBox="1">
            <a:spLocks noChangeArrowheads="1"/>
          </p:cNvSpPr>
          <p:nvPr/>
        </p:nvSpPr>
        <p:spPr bwMode="auto">
          <a:xfrm>
            <a:off x="0" y="0"/>
            <a:ext cx="7086600" cy="838200"/>
          </a:xfrm>
          <a:prstGeom prst="rect">
            <a:avLst/>
          </a:prstGeom>
          <a:noFill/>
          <a:ln w="9525">
            <a:noFill/>
            <a:miter lim="800000"/>
            <a:headEnd/>
            <a:tailEnd/>
          </a:ln>
        </p:spPr>
        <p:txBody>
          <a:bodyPr anchor="ctr">
            <a:normAutofit/>
          </a:bodyPr>
          <a:lstStyle/>
          <a:p>
            <a:pPr fontAlgn="auto">
              <a:spcAft>
                <a:spcPts val="0"/>
              </a:spcAft>
              <a:defRPr/>
            </a:pPr>
            <a:r>
              <a:rPr lang="en-US" sz="3200" b="0" dirty="0">
                <a:latin typeface="Century Gothic" pitchFamily="34" charset="0"/>
              </a:rPr>
              <a:t>CRM On Demand: Service</a:t>
            </a:r>
          </a:p>
        </p:txBody>
      </p:sp>
      <p:pic>
        <p:nvPicPr>
          <p:cNvPr id="8" name="Picture 2"/>
          <p:cNvPicPr>
            <a:picLocks noChangeAspect="1" noChangeArrowheads="1"/>
          </p:cNvPicPr>
          <p:nvPr/>
        </p:nvPicPr>
        <p:blipFill>
          <a:blip r:embed="rId3" cstate="print"/>
          <a:srcRect l="14838" t="27460" r="69033" b="67048"/>
          <a:stretch>
            <a:fillRect/>
          </a:stretch>
        </p:blipFill>
        <p:spPr bwMode="auto">
          <a:xfrm>
            <a:off x="3200400" y="1219200"/>
            <a:ext cx="2819400" cy="676656"/>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3"/>
          <p:cNvSpPr txBox="1">
            <a:spLocks noChangeArrowheads="1"/>
          </p:cNvSpPr>
          <p:nvPr/>
        </p:nvSpPr>
        <p:spPr bwMode="auto">
          <a:xfrm>
            <a:off x="19050" y="1676400"/>
            <a:ext cx="4171950" cy="3581400"/>
          </a:xfrm>
          <a:prstGeom prst="rect">
            <a:avLst/>
          </a:prstGeom>
          <a:noFill/>
          <a:ln w="9525">
            <a:noFill/>
            <a:miter lim="800000"/>
            <a:headEnd/>
            <a:tailEnd/>
          </a:ln>
        </p:spPr>
        <p:txBody>
          <a:bodyPr lIns="0" tIns="0" rIns="0" bIns="0"/>
          <a:lstStyle/>
          <a:p>
            <a:pPr marL="227013" indent="-227013">
              <a:lnSpc>
                <a:spcPct val="100000"/>
              </a:lnSpc>
              <a:spcBef>
                <a:spcPct val="20000"/>
              </a:spcBef>
              <a:buClr>
                <a:srgbClr val="FF0000"/>
              </a:buClr>
              <a:buFont typeface="Arial" pitchFamily="34" charset="0"/>
              <a:buChar char="•"/>
              <a:defRPr/>
            </a:pPr>
            <a:r>
              <a:rPr lang="en-US" sz="2400" b="0" kern="0" dirty="0" smtClean="0">
                <a:solidFill>
                  <a:srgbClr val="000000"/>
                </a:solidFill>
                <a:latin typeface="Century Gothic" pitchFamily="34" charset="0"/>
              </a:rPr>
              <a:t>Proven CRM expertise</a:t>
            </a:r>
          </a:p>
          <a:p>
            <a:pPr marL="227013" indent="-227013">
              <a:lnSpc>
                <a:spcPct val="100000"/>
              </a:lnSpc>
              <a:spcBef>
                <a:spcPct val="20000"/>
              </a:spcBef>
              <a:buClr>
                <a:srgbClr val="FF0000"/>
              </a:buClr>
              <a:buFont typeface="Arial" pitchFamily="34" charset="0"/>
              <a:buChar char="•"/>
              <a:defRPr/>
            </a:pPr>
            <a:r>
              <a:rPr lang="en-US" sz="2400" b="0" kern="0" dirty="0" smtClean="0">
                <a:solidFill>
                  <a:srgbClr val="000000"/>
                </a:solidFill>
                <a:latin typeface="Century Gothic" pitchFamily="34" charset="0"/>
              </a:rPr>
              <a:t>20 Languages</a:t>
            </a:r>
          </a:p>
          <a:p>
            <a:pPr marL="227013" indent="-227013">
              <a:lnSpc>
                <a:spcPct val="100000"/>
              </a:lnSpc>
              <a:spcBef>
                <a:spcPct val="20000"/>
              </a:spcBef>
              <a:buClr>
                <a:srgbClr val="FF0000"/>
              </a:buClr>
              <a:buFont typeface="Arial" pitchFamily="34" charset="0"/>
              <a:buChar char="•"/>
              <a:defRPr/>
            </a:pPr>
            <a:r>
              <a:rPr lang="en-US" sz="2400" b="0" kern="0" dirty="0" smtClean="0">
                <a:solidFill>
                  <a:srgbClr val="000000"/>
                </a:solidFill>
                <a:latin typeface="Century Gothic" pitchFamily="34" charset="0"/>
              </a:rPr>
              <a:t>Multiple Currencies</a:t>
            </a:r>
          </a:p>
          <a:p>
            <a:pPr marL="227013" indent="-227013">
              <a:lnSpc>
                <a:spcPct val="100000"/>
              </a:lnSpc>
              <a:spcBef>
                <a:spcPct val="20000"/>
              </a:spcBef>
              <a:buClr>
                <a:srgbClr val="FF0000"/>
              </a:buClr>
              <a:buFont typeface="Arial" pitchFamily="34" charset="0"/>
              <a:buChar char="•"/>
              <a:defRPr/>
            </a:pPr>
            <a:r>
              <a:rPr lang="en-US" sz="2400" b="0" kern="0" dirty="0" smtClean="0">
                <a:solidFill>
                  <a:srgbClr val="000000"/>
                </a:solidFill>
                <a:latin typeface="Century Gothic" pitchFamily="34" charset="0"/>
              </a:rPr>
              <a:t>Multiple Deployment Options</a:t>
            </a:r>
          </a:p>
          <a:p>
            <a:pPr marL="227013" indent="-227013">
              <a:lnSpc>
                <a:spcPct val="100000"/>
              </a:lnSpc>
              <a:spcBef>
                <a:spcPct val="20000"/>
              </a:spcBef>
              <a:buClr>
                <a:srgbClr val="FF0000"/>
              </a:buClr>
              <a:buFont typeface="Arial" pitchFamily="34" charset="0"/>
              <a:buChar char="•"/>
              <a:defRPr/>
            </a:pPr>
            <a:r>
              <a:rPr lang="en-US" sz="2400" b="0" kern="0" dirty="0" smtClean="0">
                <a:solidFill>
                  <a:srgbClr val="000000"/>
                </a:solidFill>
                <a:latin typeface="Century Gothic" pitchFamily="34" charset="0"/>
              </a:rPr>
              <a:t>Single Vendor</a:t>
            </a:r>
          </a:p>
          <a:p>
            <a:pPr marL="227013" indent="-227013">
              <a:lnSpc>
                <a:spcPct val="100000"/>
              </a:lnSpc>
              <a:spcBef>
                <a:spcPct val="20000"/>
              </a:spcBef>
              <a:buClr>
                <a:srgbClr val="FF0000"/>
              </a:buClr>
              <a:buFont typeface="Arial" pitchFamily="34" charset="0"/>
              <a:buChar char="•"/>
              <a:defRPr/>
            </a:pPr>
            <a:r>
              <a:rPr lang="en-US" sz="2400" b="0" kern="0" dirty="0" smtClean="0">
                <a:solidFill>
                  <a:srgbClr val="000000"/>
                </a:solidFill>
                <a:latin typeface="Century Gothic" pitchFamily="34" charset="0"/>
              </a:rPr>
              <a:t>Fully Integrated</a:t>
            </a:r>
          </a:p>
          <a:p>
            <a:pPr marL="227013" indent="-227013">
              <a:lnSpc>
                <a:spcPct val="100000"/>
              </a:lnSpc>
              <a:spcBef>
                <a:spcPct val="20000"/>
              </a:spcBef>
              <a:buClr>
                <a:srgbClr val="FF0000"/>
              </a:buClr>
              <a:buFont typeface="Arial" pitchFamily="34" charset="0"/>
              <a:buChar char="•"/>
              <a:defRPr/>
            </a:pPr>
            <a:endParaRPr lang="en-US" sz="2800" kern="0" dirty="0" smtClean="0">
              <a:solidFill>
                <a:srgbClr val="000000"/>
              </a:solidFill>
              <a:latin typeface="Century Gothic" pitchFamily="34" charset="0"/>
            </a:endParaRPr>
          </a:p>
        </p:txBody>
      </p:sp>
      <p:sp>
        <p:nvSpPr>
          <p:cNvPr id="46085" name="Rectangle 6"/>
          <p:cNvSpPr>
            <a:spLocks noGrp="1" noChangeArrowheads="1"/>
          </p:cNvSpPr>
          <p:nvPr>
            <p:ph type="title"/>
          </p:nvPr>
        </p:nvSpPr>
        <p:spPr>
          <a:xfrm>
            <a:off x="711200" y="139700"/>
            <a:ext cx="4622800" cy="1143000"/>
          </a:xfrm>
        </p:spPr>
        <p:txBody>
          <a:bodyPr>
            <a:normAutofit/>
          </a:bodyPr>
          <a:lstStyle/>
          <a:p>
            <a:pPr algn="l"/>
            <a:r>
              <a:rPr lang="en-US" b="0" dirty="0" smtClean="0">
                <a:latin typeface="Century Gothic" pitchFamily="34" charset="0"/>
              </a:rPr>
              <a:t>CRM On Demand</a:t>
            </a:r>
            <a:r>
              <a:rPr lang="en-US" dirty="0" smtClean="0"/>
              <a:t/>
            </a:r>
            <a:br>
              <a:rPr lang="en-US" dirty="0" smtClean="0"/>
            </a:br>
            <a:endParaRPr lang="en-US" sz="2400" dirty="0" smtClean="0">
              <a:solidFill>
                <a:schemeClr val="accent1"/>
              </a:solidFill>
            </a:endParaRPr>
          </a:p>
        </p:txBody>
      </p:sp>
      <p:pic>
        <p:nvPicPr>
          <p:cNvPr id="6" name="Picture 16" descr="Oracle CRM Stack.png"/>
          <p:cNvPicPr>
            <a:picLocks noChangeAspect="1"/>
          </p:cNvPicPr>
          <p:nvPr/>
        </p:nvPicPr>
        <p:blipFill>
          <a:blip r:embed="rId3" cstate="print"/>
          <a:srcRect/>
          <a:stretch>
            <a:fillRect/>
          </a:stretch>
        </p:blipFill>
        <p:spPr bwMode="auto">
          <a:xfrm>
            <a:off x="4229100" y="533400"/>
            <a:ext cx="4413413" cy="5451257"/>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1676400"/>
            <a:ext cx="6019800" cy="2554545"/>
          </a:xfrm>
          <a:prstGeom prst="rect">
            <a:avLst/>
          </a:prstGeom>
          <a:noFill/>
        </p:spPr>
        <p:txBody>
          <a:bodyPr wrap="square" rtlCol="0">
            <a:spAutoFit/>
          </a:bodyPr>
          <a:lstStyle/>
          <a:p>
            <a:r>
              <a:rPr lang="en-US" sz="16000" dirty="0" smtClean="0">
                <a:latin typeface="Century Gothic" pitchFamily="34" charset="0"/>
              </a:rPr>
              <a:t>Why</a:t>
            </a:r>
            <a:r>
              <a:rPr lang="en-US" sz="16000" dirty="0" smtClean="0">
                <a:latin typeface="Arial" pitchFamily="34" charset="0"/>
                <a:cs typeface="Arial" pitchFamily="34" charset="0"/>
              </a:rPr>
              <a:t>?</a:t>
            </a:r>
            <a:endParaRPr lang="en-US" sz="16000" dirty="0">
              <a:latin typeface="Century Gothic" pitchFamily="34" charset="0"/>
            </a:endParaRPr>
          </a:p>
        </p:txBody>
      </p:sp>
      <p:sp>
        <p:nvSpPr>
          <p:cNvPr id="5" name="TextBox 4"/>
          <p:cNvSpPr txBox="1"/>
          <p:nvPr/>
        </p:nvSpPr>
        <p:spPr>
          <a:xfrm>
            <a:off x="2514600" y="4191000"/>
            <a:ext cx="6629400" cy="523220"/>
          </a:xfrm>
          <a:prstGeom prst="rect">
            <a:avLst/>
          </a:prstGeom>
          <a:noFill/>
        </p:spPr>
        <p:txBody>
          <a:bodyPr wrap="square" rtlCol="0">
            <a:spAutoFit/>
          </a:bodyPr>
          <a:lstStyle/>
          <a:p>
            <a:r>
              <a:rPr lang="en-US" sz="2800" b="1" dirty="0" smtClean="0">
                <a:latin typeface="Century Gothic" pitchFamily="34" charset="0"/>
              </a:rPr>
              <a:t>E-Business Suite &amp; CRM On Demand</a:t>
            </a:r>
            <a:endParaRPr lang="en-US" sz="2800" b="1" dirty="0">
              <a:latin typeface="Century Gothic" pitchFamily="34" charset="0"/>
            </a:endParaRPr>
          </a:p>
        </p:txBody>
      </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http://blog.initiate.com/wordpress/wp-content/uploads/2009/08/silos.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4" name="TextBox 3"/>
          <p:cNvSpPr txBox="1"/>
          <p:nvPr/>
        </p:nvSpPr>
        <p:spPr>
          <a:xfrm>
            <a:off x="4038600" y="1143000"/>
            <a:ext cx="5105400" cy="830997"/>
          </a:xfrm>
          <a:prstGeom prst="rect">
            <a:avLst/>
          </a:prstGeom>
          <a:noFill/>
        </p:spPr>
        <p:txBody>
          <a:bodyPr wrap="square" rtlCol="0">
            <a:spAutoFit/>
          </a:bodyPr>
          <a:lstStyle/>
          <a:p>
            <a:pPr algn="ctr"/>
            <a:r>
              <a:rPr lang="en-US" sz="4800" dirty="0" err="1" smtClean="0">
                <a:latin typeface="Century Gothic" pitchFamily="34" charset="0"/>
              </a:rPr>
              <a:t>Siloed</a:t>
            </a:r>
            <a:r>
              <a:rPr lang="en-US" sz="4800" dirty="0" smtClean="0">
                <a:latin typeface="Century Gothic" pitchFamily="34" charset="0"/>
              </a:rPr>
              <a:t> Data</a:t>
            </a:r>
            <a:endParaRPr lang="en-US" sz="4800" dirty="0">
              <a:latin typeface="Century Gothic" pitchFamily="34" charset="0"/>
            </a:endParaRPr>
          </a:p>
        </p:txBody>
      </p:sp>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www.chrisalisservices.co.uk/media/Climbing%20Paperwork%20Photo(1).jpg"/>
          <p:cNvPicPr>
            <a:picLocks noChangeAspect="1" noChangeArrowheads="1"/>
          </p:cNvPicPr>
          <p:nvPr/>
        </p:nvPicPr>
        <p:blipFill>
          <a:blip r:embed="rId3" cstate="print"/>
          <a:srcRect t="5405"/>
          <a:stretch>
            <a:fillRect/>
          </a:stretch>
        </p:blipFill>
        <p:spPr bwMode="auto">
          <a:xfrm>
            <a:off x="4282241" y="266700"/>
            <a:ext cx="4861759" cy="5880100"/>
          </a:xfrm>
          <a:prstGeom prst="rect">
            <a:avLst/>
          </a:prstGeom>
          <a:noFill/>
        </p:spPr>
      </p:pic>
      <p:sp>
        <p:nvSpPr>
          <p:cNvPr id="5" name="TextBox 4"/>
          <p:cNvSpPr txBox="1"/>
          <p:nvPr/>
        </p:nvSpPr>
        <p:spPr>
          <a:xfrm>
            <a:off x="0" y="2286000"/>
            <a:ext cx="4495800" cy="2308324"/>
          </a:xfrm>
          <a:prstGeom prst="rect">
            <a:avLst/>
          </a:prstGeom>
          <a:noFill/>
        </p:spPr>
        <p:txBody>
          <a:bodyPr wrap="square" rtlCol="0">
            <a:spAutoFit/>
          </a:bodyPr>
          <a:lstStyle/>
          <a:p>
            <a:r>
              <a:rPr lang="en-US" sz="4800" dirty="0" smtClean="0">
                <a:latin typeface="Century Gothic" pitchFamily="34" charset="0"/>
              </a:rPr>
              <a:t>Excessive</a:t>
            </a:r>
          </a:p>
          <a:p>
            <a:r>
              <a:rPr lang="en-US" sz="4800" dirty="0" smtClean="0">
                <a:latin typeface="Century Gothic" pitchFamily="34" charset="0"/>
              </a:rPr>
              <a:t>Administrative Work</a:t>
            </a:r>
            <a:endParaRPr lang="en-US" sz="4800" dirty="0">
              <a:latin typeface="Century Gothic" pitchFamily="34" charset="0"/>
            </a:endParaRPr>
          </a:p>
        </p:txBody>
      </p:sp>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eightbyeight.com/files/images8x8/categories/abandoncart.jpg"/>
          <p:cNvPicPr>
            <a:picLocks noChangeAspect="1" noChangeArrowheads="1"/>
          </p:cNvPicPr>
          <p:nvPr/>
        </p:nvPicPr>
        <p:blipFill>
          <a:blip r:embed="rId3" cstate="print"/>
          <a:srcRect/>
          <a:stretch>
            <a:fillRect/>
          </a:stretch>
        </p:blipFill>
        <p:spPr bwMode="auto">
          <a:xfrm>
            <a:off x="-14868" y="0"/>
            <a:ext cx="9158868" cy="6858000"/>
          </a:xfrm>
          <a:prstGeom prst="rect">
            <a:avLst/>
          </a:prstGeom>
          <a:noFill/>
        </p:spPr>
      </p:pic>
      <p:sp>
        <p:nvSpPr>
          <p:cNvPr id="3" name="TextBox 2"/>
          <p:cNvSpPr txBox="1"/>
          <p:nvPr/>
        </p:nvSpPr>
        <p:spPr>
          <a:xfrm>
            <a:off x="6781800" y="1981200"/>
            <a:ext cx="2362200" cy="1754326"/>
          </a:xfrm>
          <a:prstGeom prst="rect">
            <a:avLst/>
          </a:prstGeom>
          <a:noFill/>
        </p:spPr>
        <p:txBody>
          <a:bodyPr wrap="square" rtlCol="0">
            <a:spAutoFit/>
          </a:bodyPr>
          <a:lstStyle/>
          <a:p>
            <a:pPr algn="ctr"/>
            <a:r>
              <a:rPr lang="en-US" sz="5400" dirty="0" smtClean="0">
                <a:latin typeface="Century Gothic" pitchFamily="34" charset="0"/>
              </a:rPr>
              <a:t>Lost</a:t>
            </a:r>
          </a:p>
          <a:p>
            <a:pPr algn="ctr"/>
            <a:r>
              <a:rPr lang="en-US" sz="5400" dirty="0" smtClean="0">
                <a:latin typeface="Century Gothic" pitchFamily="34" charset="0"/>
              </a:rPr>
              <a:t>Sales</a:t>
            </a:r>
            <a:endParaRPr lang="en-US" sz="5400" dirty="0">
              <a:latin typeface="Century Gothic" pitchFamily="34" charset="0"/>
            </a:endParaRPr>
          </a:p>
        </p:txBody>
      </p:sp>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www.thatsoftwareguy.com/istock_better.jpg"/>
          <p:cNvPicPr>
            <a:picLocks noChangeAspect="1" noChangeArrowheads="1"/>
          </p:cNvPicPr>
          <p:nvPr/>
        </p:nvPicPr>
        <p:blipFill>
          <a:blip r:embed="rId3" cstate="print"/>
          <a:srcRect/>
          <a:stretch>
            <a:fillRect/>
          </a:stretch>
        </p:blipFill>
        <p:spPr bwMode="auto">
          <a:xfrm>
            <a:off x="-1" y="1"/>
            <a:ext cx="9144001" cy="6858000"/>
          </a:xfrm>
          <a:prstGeom prst="rect">
            <a:avLst/>
          </a:prstGeom>
          <a:noFill/>
        </p:spPr>
      </p:pic>
      <p:sp>
        <p:nvSpPr>
          <p:cNvPr id="4" name="TextBox 3"/>
          <p:cNvSpPr txBox="1"/>
          <p:nvPr/>
        </p:nvSpPr>
        <p:spPr>
          <a:xfrm>
            <a:off x="1981200" y="1066800"/>
            <a:ext cx="4953000" cy="646331"/>
          </a:xfrm>
          <a:prstGeom prst="rect">
            <a:avLst/>
          </a:prstGeom>
          <a:noFill/>
        </p:spPr>
        <p:txBody>
          <a:bodyPr wrap="square" rtlCol="0">
            <a:spAutoFit/>
          </a:bodyPr>
          <a:lstStyle/>
          <a:p>
            <a:pPr algn="ctr"/>
            <a:r>
              <a:rPr lang="en-US" sz="3600" dirty="0" smtClean="0">
                <a:latin typeface="Century Gothic" pitchFamily="34" charset="0"/>
              </a:rPr>
              <a:t>Better Together</a:t>
            </a:r>
            <a:endParaRPr lang="en-US" sz="3600" dirty="0">
              <a:latin typeface="Century Gothic" pitchFamily="34" charset="0"/>
            </a:endParaRP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idx="4294967295"/>
          </p:nvPr>
        </p:nvSpPr>
        <p:spPr>
          <a:xfrm>
            <a:off x="762000" y="0"/>
            <a:ext cx="8534400" cy="762000"/>
          </a:xfrm>
        </p:spPr>
        <p:txBody>
          <a:bodyPr>
            <a:normAutofit fontScale="90000"/>
          </a:bodyPr>
          <a:lstStyle/>
          <a:p>
            <a:r>
              <a:rPr lang="en-US" sz="5400" b="0" dirty="0" smtClean="0">
                <a:latin typeface="Century Gothic" pitchFamily="34" charset="0"/>
              </a:rPr>
              <a:t>Value Proposition</a:t>
            </a:r>
            <a:r>
              <a:rPr lang="en-US" b="0" dirty="0" smtClean="0">
                <a:latin typeface="Century Gothic" pitchFamily="34" charset="0"/>
              </a:rPr>
              <a:t>:</a:t>
            </a:r>
            <a:endParaRPr lang="en-US" b="0" dirty="0" smtClean="0">
              <a:solidFill>
                <a:srgbClr val="FF0000"/>
              </a:solidFill>
              <a:latin typeface="Century Gothic" pitchFamily="34" charset="0"/>
            </a:endParaRPr>
          </a:p>
        </p:txBody>
      </p:sp>
      <p:sp>
        <p:nvSpPr>
          <p:cNvPr id="18435" name="Title 1"/>
          <p:cNvSpPr txBox="1">
            <a:spLocks/>
          </p:cNvSpPr>
          <p:nvPr/>
        </p:nvSpPr>
        <p:spPr bwMode="auto">
          <a:xfrm>
            <a:off x="990600" y="1676400"/>
            <a:ext cx="7315200" cy="3109912"/>
          </a:xfrm>
          <a:prstGeom prst="rect">
            <a:avLst/>
          </a:prstGeom>
          <a:noFill/>
          <a:ln w="9525">
            <a:noFill/>
            <a:miter lim="800000"/>
            <a:headEnd/>
            <a:tailEnd/>
          </a:ln>
        </p:spPr>
        <p:txBody>
          <a:bodyPr lIns="0" tIns="0" rIns="0" bIns="0"/>
          <a:lstStyle/>
          <a:p>
            <a:pPr>
              <a:lnSpc>
                <a:spcPts val="4200"/>
              </a:lnSpc>
              <a:spcBef>
                <a:spcPct val="0"/>
              </a:spcBef>
              <a:buClrTx/>
            </a:pPr>
            <a:r>
              <a:rPr lang="en-US" sz="3200" dirty="0">
                <a:latin typeface="Century Gothic" pitchFamily="34" charset="0"/>
                <a:cs typeface="Arial" pitchFamily="34" charset="0"/>
              </a:rPr>
              <a:t>Only</a:t>
            </a:r>
            <a:r>
              <a:rPr lang="en-US" sz="3200" dirty="0">
                <a:solidFill>
                  <a:srgbClr val="FF0000"/>
                </a:solidFill>
                <a:latin typeface="Century Gothic" pitchFamily="34" charset="0"/>
                <a:cs typeface="Arial" pitchFamily="34" charset="0"/>
              </a:rPr>
              <a:t> </a:t>
            </a:r>
            <a:r>
              <a:rPr lang="en-US" sz="3200" b="1" dirty="0" smtClean="0">
                <a:solidFill>
                  <a:srgbClr val="FF0000"/>
                </a:solidFill>
                <a:latin typeface="Arial" pitchFamily="34" charset="0"/>
                <a:cs typeface="Arial" pitchFamily="34" charset="0"/>
              </a:rPr>
              <a:t>ORACLE</a:t>
            </a:r>
            <a:r>
              <a:rPr lang="en-US" sz="3200" dirty="0" smtClean="0">
                <a:solidFill>
                  <a:srgbClr val="FF0000"/>
                </a:solidFill>
                <a:latin typeface="Century Gothic" pitchFamily="34" charset="0"/>
                <a:cs typeface="Arial" pitchFamily="34" charset="0"/>
              </a:rPr>
              <a:t> </a:t>
            </a:r>
            <a:r>
              <a:rPr lang="en-US" sz="3200" dirty="0">
                <a:latin typeface="Century Gothic" pitchFamily="34" charset="0"/>
                <a:cs typeface="Arial" pitchFamily="34" charset="0"/>
              </a:rPr>
              <a:t>CRM On Demand enables you to </a:t>
            </a:r>
            <a:r>
              <a:rPr lang="en-US" sz="3200" dirty="0">
                <a:solidFill>
                  <a:srgbClr val="FF0000"/>
                </a:solidFill>
                <a:latin typeface="Century Gothic" pitchFamily="34" charset="0"/>
                <a:cs typeface="Arial" pitchFamily="34" charset="0"/>
              </a:rPr>
              <a:t>outsmart</a:t>
            </a:r>
            <a:r>
              <a:rPr lang="en-US" sz="3200" dirty="0">
                <a:latin typeface="Century Gothic" pitchFamily="34" charset="0"/>
                <a:cs typeface="Arial" pitchFamily="34" charset="0"/>
              </a:rPr>
              <a:t> and </a:t>
            </a:r>
            <a:r>
              <a:rPr lang="en-US" sz="3200" dirty="0">
                <a:solidFill>
                  <a:srgbClr val="FF0000"/>
                </a:solidFill>
                <a:latin typeface="Century Gothic" pitchFamily="34" charset="0"/>
                <a:cs typeface="Arial" pitchFamily="34" charset="0"/>
              </a:rPr>
              <a:t>out execute </a:t>
            </a:r>
            <a:r>
              <a:rPr lang="en-US" sz="3200" i="1" dirty="0">
                <a:latin typeface="Century Gothic" pitchFamily="34" charset="0"/>
                <a:cs typeface="Arial" pitchFamily="34" charset="0"/>
              </a:rPr>
              <a:t>your competition</a:t>
            </a:r>
            <a:r>
              <a:rPr lang="en-US" sz="3200" dirty="0">
                <a:latin typeface="Century Gothic" pitchFamily="34" charset="0"/>
                <a:cs typeface="Arial" pitchFamily="34" charset="0"/>
              </a:rPr>
              <a:t> with solutions that are </a:t>
            </a:r>
            <a:r>
              <a:rPr lang="en-US" sz="3200" b="1" dirty="0">
                <a:latin typeface="Century Gothic" pitchFamily="34" charset="0"/>
                <a:cs typeface="Arial" pitchFamily="34" charset="0"/>
              </a:rPr>
              <a:t>easy to use</a:t>
            </a:r>
            <a:r>
              <a:rPr lang="en-US" sz="3200" dirty="0">
                <a:latin typeface="Century Gothic" pitchFamily="34" charset="0"/>
                <a:cs typeface="Arial" pitchFamily="34" charset="0"/>
              </a:rPr>
              <a:t>, provide </a:t>
            </a:r>
            <a:r>
              <a:rPr lang="en-US" sz="3200" b="1" dirty="0">
                <a:latin typeface="Century Gothic" pitchFamily="34" charset="0"/>
                <a:cs typeface="Arial" pitchFamily="34" charset="0"/>
              </a:rPr>
              <a:t>fast ROI</a:t>
            </a:r>
            <a:r>
              <a:rPr lang="en-US" sz="3200" dirty="0">
                <a:latin typeface="Century Gothic" pitchFamily="34" charset="0"/>
                <a:cs typeface="Arial" pitchFamily="34" charset="0"/>
              </a:rPr>
              <a:t>, and are available from a </a:t>
            </a:r>
            <a:r>
              <a:rPr lang="en-US" sz="3200" b="1" dirty="0">
                <a:latin typeface="Century Gothic" pitchFamily="34" charset="0"/>
                <a:cs typeface="Arial" pitchFamily="34" charset="0"/>
              </a:rPr>
              <a:t>single vendor</a:t>
            </a:r>
            <a:r>
              <a:rPr lang="en-US" sz="3200" dirty="0">
                <a:latin typeface="Century Gothic" pitchFamily="34" charset="0"/>
                <a:cs typeface="Arial" pitchFamily="34" charset="0"/>
              </a:rPr>
              <a:t>.</a:t>
            </a:r>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0" y="0"/>
            <a:ext cx="8229600" cy="1143000"/>
          </a:xfrm>
        </p:spPr>
        <p:txBody>
          <a:bodyPr>
            <a:normAutofit/>
          </a:bodyPr>
          <a:lstStyle/>
          <a:p>
            <a:pPr eaLnBrk="1" hangingPunct="1">
              <a:defRPr/>
            </a:pPr>
            <a:r>
              <a:rPr lang="en-US" dirty="0" smtClean="0">
                <a:latin typeface="Century Gothic" pitchFamily="34" charset="0"/>
              </a:rPr>
              <a:t>The Business Value of Integration</a:t>
            </a:r>
            <a:endParaRPr lang="en-GB" dirty="0" smtClean="0">
              <a:latin typeface="Century Gothic" pitchFamily="34" charset="0"/>
            </a:endParaRPr>
          </a:p>
        </p:txBody>
      </p:sp>
      <p:grpSp>
        <p:nvGrpSpPr>
          <p:cNvPr id="2" name="Group 3"/>
          <p:cNvGrpSpPr>
            <a:grpSpLocks/>
          </p:cNvGrpSpPr>
          <p:nvPr/>
        </p:nvGrpSpPr>
        <p:grpSpPr bwMode="auto">
          <a:xfrm>
            <a:off x="1331913" y="1246188"/>
            <a:ext cx="6683375" cy="4816475"/>
            <a:chOff x="790" y="785"/>
            <a:chExt cx="4316" cy="3034"/>
          </a:xfrm>
        </p:grpSpPr>
        <p:pic>
          <p:nvPicPr>
            <p:cNvPr id="15374" name="Picture 4"/>
            <p:cNvPicPr>
              <a:picLocks noChangeAspect="1" noChangeArrowheads="1"/>
            </p:cNvPicPr>
            <p:nvPr/>
          </p:nvPicPr>
          <p:blipFill>
            <a:blip r:embed="rId3" cstate="print"/>
            <a:srcRect/>
            <a:stretch>
              <a:fillRect/>
            </a:stretch>
          </p:blipFill>
          <p:spPr bwMode="auto">
            <a:xfrm>
              <a:off x="790" y="785"/>
              <a:ext cx="4316" cy="3034"/>
            </a:xfrm>
            <a:prstGeom prst="rect">
              <a:avLst/>
            </a:prstGeom>
            <a:noFill/>
            <a:ln w="9525" cap="rnd" algn="ctr">
              <a:noFill/>
              <a:prstDash val="sysDot"/>
              <a:miter lim="800000"/>
              <a:headEnd/>
              <a:tailEnd/>
            </a:ln>
          </p:spPr>
        </p:pic>
        <p:sp>
          <p:nvSpPr>
            <p:cNvPr id="15375" name="AutoShape 5"/>
            <p:cNvSpPr>
              <a:spLocks noChangeArrowheads="1"/>
            </p:cNvSpPr>
            <p:nvPr/>
          </p:nvSpPr>
          <p:spPr bwMode="auto">
            <a:xfrm>
              <a:off x="1056" y="864"/>
              <a:ext cx="3456" cy="2784"/>
            </a:xfrm>
            <a:prstGeom prst="triangle">
              <a:avLst>
                <a:gd name="adj" fmla="val 50000"/>
              </a:avLst>
            </a:prstGeom>
            <a:solidFill>
              <a:schemeClr val="bg1">
                <a:lumMod val="95000"/>
              </a:schemeClr>
            </a:solidFill>
            <a:ln w="9525" cap="rnd" algn="ctr">
              <a:noFill/>
              <a:prstDash val="sysDot"/>
              <a:miter lim="800000"/>
              <a:headEnd/>
              <a:tailEnd/>
            </a:ln>
          </p:spPr>
          <p:txBody>
            <a:bodyPr wrap="none" anchor="ctr">
              <a:spAutoFit/>
            </a:bodyPr>
            <a:lstStyle/>
            <a:p>
              <a:endParaRPr lang="en-US"/>
            </a:p>
          </p:txBody>
        </p:sp>
      </p:grpSp>
      <p:sp>
        <p:nvSpPr>
          <p:cNvPr id="125959" name="AutoShape 7"/>
          <p:cNvSpPr>
            <a:spLocks noChangeArrowheads="1"/>
          </p:cNvSpPr>
          <p:nvPr/>
        </p:nvSpPr>
        <p:spPr bwMode="auto">
          <a:xfrm>
            <a:off x="1420813" y="4279900"/>
            <a:ext cx="5818187" cy="1135063"/>
          </a:xfrm>
          <a:prstGeom prst="roundRect">
            <a:avLst>
              <a:gd name="adj" fmla="val 5287"/>
            </a:avLst>
          </a:prstGeom>
          <a:solidFill>
            <a:srgbClr val="FC0000">
              <a:alpha val="80000"/>
            </a:srgbClr>
          </a:solidFill>
          <a:ln w="28575" algn="ctr">
            <a:solidFill>
              <a:schemeClr val="accent1"/>
            </a:solidFill>
            <a:prstDash val="sysDot"/>
            <a:round/>
            <a:headEnd/>
            <a:tailEnd/>
          </a:ln>
          <a:effectLst/>
        </p:spPr>
        <p:txBody>
          <a:bodyPr wrap="none" anchor="ctr"/>
          <a:lstStyle/>
          <a:p>
            <a:pPr algn="ctr" eaLnBrk="0" hangingPunct="0">
              <a:spcBef>
                <a:spcPct val="0"/>
              </a:spcBef>
              <a:spcAft>
                <a:spcPct val="20000"/>
              </a:spcAft>
              <a:buClrTx/>
              <a:buSzTx/>
              <a:defRPr/>
            </a:pPr>
            <a:r>
              <a:rPr lang="en-US" sz="2000" b="1" dirty="0" smtClean="0">
                <a:solidFill>
                  <a:schemeClr val="bg1"/>
                </a:solidFill>
                <a:effectLst>
                  <a:outerShdw blurRad="38100" dist="38100" dir="2700000" algn="tl">
                    <a:srgbClr val="000000"/>
                  </a:outerShdw>
                </a:effectLst>
                <a:latin typeface="Century Gothic" pitchFamily="34" charset="0"/>
                <a:cs typeface="Times New Roman" charset="0"/>
              </a:rPr>
              <a:t>Business data is consistent and</a:t>
            </a:r>
            <a:br>
              <a:rPr lang="en-US" sz="2000" b="1" dirty="0" smtClean="0">
                <a:solidFill>
                  <a:schemeClr val="bg1"/>
                </a:solidFill>
                <a:effectLst>
                  <a:outerShdw blurRad="38100" dist="38100" dir="2700000" algn="tl">
                    <a:srgbClr val="000000"/>
                  </a:outerShdw>
                </a:effectLst>
                <a:latin typeface="Century Gothic" pitchFamily="34" charset="0"/>
                <a:cs typeface="Times New Roman" charset="0"/>
              </a:rPr>
            </a:br>
            <a:r>
              <a:rPr lang="en-US" sz="2000" b="1" dirty="0" smtClean="0">
                <a:solidFill>
                  <a:schemeClr val="bg1"/>
                </a:solidFill>
                <a:effectLst>
                  <a:outerShdw blurRad="38100" dist="38100" dir="2700000" algn="tl">
                    <a:srgbClr val="000000"/>
                  </a:outerShdw>
                </a:effectLst>
                <a:latin typeface="Century Gothic" pitchFamily="34" charset="0"/>
                <a:cs typeface="Times New Roman" charset="0"/>
              </a:rPr>
              <a:t>up to date across applications</a:t>
            </a:r>
            <a:endParaRPr lang="en-GB" sz="2000" b="1" dirty="0">
              <a:solidFill>
                <a:schemeClr val="bg1"/>
              </a:solidFill>
              <a:effectLst>
                <a:outerShdw blurRad="38100" dist="38100" dir="2700000" algn="tl">
                  <a:srgbClr val="000000"/>
                </a:outerShdw>
              </a:effectLst>
              <a:latin typeface="Century Gothic" pitchFamily="34" charset="0"/>
              <a:cs typeface="Times New Roman" charset="0"/>
            </a:endParaRPr>
          </a:p>
        </p:txBody>
      </p:sp>
      <p:sp>
        <p:nvSpPr>
          <p:cNvPr id="15367" name="Text Box 15"/>
          <p:cNvSpPr txBox="1">
            <a:spLocks noChangeArrowheads="1"/>
          </p:cNvSpPr>
          <p:nvPr/>
        </p:nvSpPr>
        <p:spPr bwMode="auto">
          <a:xfrm>
            <a:off x="1489731" y="4267200"/>
            <a:ext cx="720069" cy="369332"/>
          </a:xfrm>
          <a:prstGeom prst="rect">
            <a:avLst/>
          </a:prstGeom>
          <a:noFill/>
          <a:ln w="9525" cap="rnd" algn="ctr">
            <a:noFill/>
            <a:prstDash val="sysDot"/>
            <a:miter lim="800000"/>
            <a:headEnd/>
            <a:tailEnd/>
          </a:ln>
        </p:spPr>
        <p:txBody>
          <a:bodyPr wrap="none">
            <a:spAutoFit/>
          </a:bodyPr>
          <a:lstStyle/>
          <a:p>
            <a:pPr algn="l" eaLnBrk="0" hangingPunct="0">
              <a:spcBef>
                <a:spcPct val="0"/>
              </a:spcBef>
              <a:spcAft>
                <a:spcPct val="20000"/>
              </a:spcAft>
              <a:buClrTx/>
              <a:buSzTx/>
            </a:pPr>
            <a:r>
              <a:rPr lang="en-GB" sz="1800" b="1" dirty="0">
                <a:solidFill>
                  <a:schemeClr val="bg1"/>
                </a:solidFill>
                <a:latin typeface="Century Gothic" pitchFamily="34" charset="0"/>
                <a:cs typeface="Times New Roman" charset="0"/>
              </a:rPr>
              <a:t>Data</a:t>
            </a:r>
          </a:p>
        </p:txBody>
      </p:sp>
      <p:sp>
        <p:nvSpPr>
          <p:cNvPr id="15368" name="AutoShape 16"/>
          <p:cNvSpPr>
            <a:spLocks noChangeArrowheads="1"/>
          </p:cNvSpPr>
          <p:nvPr/>
        </p:nvSpPr>
        <p:spPr bwMode="auto">
          <a:xfrm>
            <a:off x="1476375" y="4648200"/>
            <a:ext cx="657225" cy="533400"/>
          </a:xfrm>
          <a:prstGeom prst="can">
            <a:avLst>
              <a:gd name="adj" fmla="val 25000"/>
            </a:avLst>
          </a:prstGeom>
          <a:solidFill>
            <a:schemeClr val="accent2"/>
          </a:solidFill>
          <a:ln w="9525">
            <a:solidFill>
              <a:schemeClr val="bg2"/>
            </a:solidFill>
            <a:round/>
            <a:headEnd/>
            <a:tailEnd/>
          </a:ln>
        </p:spPr>
        <p:txBody>
          <a:bodyPr wrap="none" anchor="ctr"/>
          <a:lstStyle/>
          <a:p>
            <a:endParaRPr lang="en-US"/>
          </a:p>
        </p:txBody>
      </p:sp>
      <p:sp>
        <p:nvSpPr>
          <p:cNvPr id="15369" name="Line 17"/>
          <p:cNvSpPr>
            <a:spLocks noChangeShapeType="1"/>
          </p:cNvSpPr>
          <p:nvPr/>
        </p:nvSpPr>
        <p:spPr bwMode="auto">
          <a:xfrm>
            <a:off x="1117600" y="1719263"/>
            <a:ext cx="0" cy="3810000"/>
          </a:xfrm>
          <a:prstGeom prst="line">
            <a:avLst/>
          </a:prstGeom>
          <a:noFill/>
          <a:ln w="57150">
            <a:solidFill>
              <a:schemeClr val="tx1">
                <a:lumMod val="65000"/>
                <a:lumOff val="35000"/>
              </a:schemeClr>
            </a:solidFill>
            <a:round/>
            <a:headEnd type="triangle" w="med" len="med"/>
            <a:tailEnd type="triangle" w="med" len="med"/>
          </a:ln>
        </p:spPr>
        <p:txBody>
          <a:bodyPr>
            <a:spAutoFit/>
          </a:bodyPr>
          <a:lstStyle/>
          <a:p>
            <a:endParaRPr lang="en-US"/>
          </a:p>
        </p:txBody>
      </p:sp>
      <p:sp>
        <p:nvSpPr>
          <p:cNvPr id="16" name="Text Box 12"/>
          <p:cNvSpPr txBox="1">
            <a:spLocks noChangeArrowheads="1"/>
          </p:cNvSpPr>
          <p:nvPr/>
        </p:nvSpPr>
        <p:spPr bwMode="auto">
          <a:xfrm rot="16200000">
            <a:off x="85579" y="3419622"/>
            <a:ext cx="1417376" cy="369332"/>
          </a:xfrm>
          <a:prstGeom prst="rect">
            <a:avLst/>
          </a:prstGeom>
          <a:noFill/>
          <a:ln w="9525" cap="rnd" algn="ctr">
            <a:noFill/>
            <a:prstDash val="sysDot"/>
            <a:miter lim="800000"/>
            <a:headEnd/>
            <a:tailEnd/>
          </a:ln>
        </p:spPr>
        <p:txBody>
          <a:bodyPr wrap="none">
            <a:spAutoFit/>
          </a:bodyPr>
          <a:lstStyle/>
          <a:p>
            <a:pPr eaLnBrk="0" hangingPunct="0">
              <a:spcBef>
                <a:spcPct val="0"/>
              </a:spcBef>
              <a:spcAft>
                <a:spcPct val="20000"/>
              </a:spcAft>
              <a:buClrTx/>
              <a:buSzTx/>
            </a:pPr>
            <a:r>
              <a:rPr lang="en-GB" sz="1800" b="1" dirty="0">
                <a:solidFill>
                  <a:schemeClr val="tx1">
                    <a:lumMod val="65000"/>
                    <a:lumOff val="35000"/>
                  </a:schemeClr>
                </a:solidFill>
                <a:latin typeface="Century Gothic" pitchFamily="34" charset="0"/>
                <a:cs typeface="Times New Roman" charset="0"/>
              </a:rPr>
              <a:t>Oracle AIA</a:t>
            </a:r>
          </a:p>
        </p:txBody>
      </p:sp>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0" y="0"/>
            <a:ext cx="8229600" cy="1143000"/>
          </a:xfrm>
        </p:spPr>
        <p:txBody>
          <a:bodyPr>
            <a:normAutofit/>
          </a:bodyPr>
          <a:lstStyle/>
          <a:p>
            <a:pPr eaLnBrk="1" hangingPunct="1">
              <a:defRPr/>
            </a:pPr>
            <a:r>
              <a:rPr lang="en-US" dirty="0" smtClean="0">
                <a:latin typeface="Century Gothic" pitchFamily="34" charset="0"/>
              </a:rPr>
              <a:t>The Business Value of Integration</a:t>
            </a:r>
            <a:endParaRPr lang="en-GB" dirty="0" smtClean="0">
              <a:latin typeface="Century Gothic" pitchFamily="34" charset="0"/>
            </a:endParaRPr>
          </a:p>
        </p:txBody>
      </p:sp>
      <p:grpSp>
        <p:nvGrpSpPr>
          <p:cNvPr id="2" name="Group 3"/>
          <p:cNvGrpSpPr>
            <a:grpSpLocks/>
          </p:cNvGrpSpPr>
          <p:nvPr/>
        </p:nvGrpSpPr>
        <p:grpSpPr bwMode="auto">
          <a:xfrm>
            <a:off x="1331913" y="1246188"/>
            <a:ext cx="6683375" cy="4816475"/>
            <a:chOff x="790" y="785"/>
            <a:chExt cx="4316" cy="3034"/>
          </a:xfrm>
        </p:grpSpPr>
        <p:pic>
          <p:nvPicPr>
            <p:cNvPr id="15374" name="Picture 4"/>
            <p:cNvPicPr>
              <a:picLocks noChangeAspect="1" noChangeArrowheads="1"/>
            </p:cNvPicPr>
            <p:nvPr/>
          </p:nvPicPr>
          <p:blipFill>
            <a:blip r:embed="rId3" cstate="print"/>
            <a:srcRect/>
            <a:stretch>
              <a:fillRect/>
            </a:stretch>
          </p:blipFill>
          <p:spPr bwMode="auto">
            <a:xfrm>
              <a:off x="790" y="785"/>
              <a:ext cx="4316" cy="3034"/>
            </a:xfrm>
            <a:prstGeom prst="rect">
              <a:avLst/>
            </a:prstGeom>
            <a:noFill/>
            <a:ln w="9525" cap="rnd" algn="ctr">
              <a:noFill/>
              <a:prstDash val="sysDot"/>
              <a:miter lim="800000"/>
              <a:headEnd/>
              <a:tailEnd/>
            </a:ln>
          </p:spPr>
        </p:pic>
        <p:sp>
          <p:nvSpPr>
            <p:cNvPr id="15375" name="AutoShape 5"/>
            <p:cNvSpPr>
              <a:spLocks noChangeArrowheads="1"/>
            </p:cNvSpPr>
            <p:nvPr/>
          </p:nvSpPr>
          <p:spPr bwMode="auto">
            <a:xfrm>
              <a:off x="1056" y="864"/>
              <a:ext cx="3456" cy="2784"/>
            </a:xfrm>
            <a:prstGeom prst="triangle">
              <a:avLst>
                <a:gd name="adj" fmla="val 50000"/>
              </a:avLst>
            </a:prstGeom>
            <a:solidFill>
              <a:schemeClr val="bg1">
                <a:lumMod val="95000"/>
              </a:schemeClr>
            </a:solidFill>
            <a:ln w="9525" cap="rnd" algn="ctr">
              <a:noFill/>
              <a:prstDash val="sysDot"/>
              <a:miter lim="800000"/>
              <a:headEnd/>
              <a:tailEnd/>
            </a:ln>
          </p:spPr>
          <p:txBody>
            <a:bodyPr wrap="none" anchor="ctr">
              <a:spAutoFit/>
            </a:bodyPr>
            <a:lstStyle/>
            <a:p>
              <a:endParaRPr lang="en-US"/>
            </a:p>
          </p:txBody>
        </p:sp>
      </p:grpSp>
      <p:sp>
        <p:nvSpPr>
          <p:cNvPr id="125959" name="AutoShape 7"/>
          <p:cNvSpPr>
            <a:spLocks noChangeArrowheads="1"/>
          </p:cNvSpPr>
          <p:nvPr/>
        </p:nvSpPr>
        <p:spPr bwMode="auto">
          <a:xfrm>
            <a:off x="1420813" y="4279900"/>
            <a:ext cx="5818187" cy="1135063"/>
          </a:xfrm>
          <a:prstGeom prst="roundRect">
            <a:avLst>
              <a:gd name="adj" fmla="val 5287"/>
            </a:avLst>
          </a:prstGeom>
          <a:solidFill>
            <a:srgbClr val="FC0000">
              <a:alpha val="80000"/>
            </a:srgbClr>
          </a:solidFill>
          <a:ln w="28575" algn="ctr">
            <a:solidFill>
              <a:schemeClr val="accent1"/>
            </a:solidFill>
            <a:prstDash val="sysDot"/>
            <a:round/>
            <a:headEnd/>
            <a:tailEnd/>
          </a:ln>
          <a:effectLst/>
        </p:spPr>
        <p:txBody>
          <a:bodyPr wrap="none" anchor="ctr"/>
          <a:lstStyle/>
          <a:p>
            <a:pPr algn="ctr" eaLnBrk="0" hangingPunct="0">
              <a:spcBef>
                <a:spcPct val="0"/>
              </a:spcBef>
              <a:spcAft>
                <a:spcPct val="20000"/>
              </a:spcAft>
              <a:buClrTx/>
              <a:buSzTx/>
              <a:defRPr/>
            </a:pPr>
            <a:r>
              <a:rPr lang="en-US" sz="2000" b="1" dirty="0" smtClean="0">
                <a:solidFill>
                  <a:schemeClr val="bg1"/>
                </a:solidFill>
                <a:effectLst>
                  <a:outerShdw blurRad="38100" dist="38100" dir="2700000" algn="tl">
                    <a:srgbClr val="000000"/>
                  </a:outerShdw>
                </a:effectLst>
                <a:latin typeface="Century Gothic" pitchFamily="34" charset="0"/>
                <a:cs typeface="Times New Roman" charset="0"/>
              </a:rPr>
              <a:t>Business data is consistent and</a:t>
            </a:r>
            <a:br>
              <a:rPr lang="en-US" sz="2000" b="1" dirty="0" smtClean="0">
                <a:solidFill>
                  <a:schemeClr val="bg1"/>
                </a:solidFill>
                <a:effectLst>
                  <a:outerShdw blurRad="38100" dist="38100" dir="2700000" algn="tl">
                    <a:srgbClr val="000000"/>
                  </a:outerShdw>
                </a:effectLst>
                <a:latin typeface="Century Gothic" pitchFamily="34" charset="0"/>
                <a:cs typeface="Times New Roman" charset="0"/>
              </a:rPr>
            </a:br>
            <a:r>
              <a:rPr lang="en-US" sz="2000" b="1" dirty="0" smtClean="0">
                <a:solidFill>
                  <a:schemeClr val="bg1"/>
                </a:solidFill>
                <a:effectLst>
                  <a:outerShdw blurRad="38100" dist="38100" dir="2700000" algn="tl">
                    <a:srgbClr val="000000"/>
                  </a:outerShdw>
                </a:effectLst>
                <a:latin typeface="Century Gothic" pitchFamily="34" charset="0"/>
                <a:cs typeface="Times New Roman" charset="0"/>
              </a:rPr>
              <a:t>up to date across applications</a:t>
            </a:r>
            <a:endParaRPr lang="en-GB" sz="2000" b="1" dirty="0">
              <a:solidFill>
                <a:schemeClr val="bg1"/>
              </a:solidFill>
              <a:effectLst>
                <a:outerShdw blurRad="38100" dist="38100" dir="2700000" algn="tl">
                  <a:srgbClr val="000000"/>
                </a:outerShdw>
              </a:effectLst>
              <a:latin typeface="Century Gothic" pitchFamily="34" charset="0"/>
              <a:cs typeface="Times New Roman" charset="0"/>
            </a:endParaRPr>
          </a:p>
        </p:txBody>
      </p:sp>
      <p:sp>
        <p:nvSpPr>
          <p:cNvPr id="15367" name="Text Box 15"/>
          <p:cNvSpPr txBox="1">
            <a:spLocks noChangeArrowheads="1"/>
          </p:cNvSpPr>
          <p:nvPr/>
        </p:nvSpPr>
        <p:spPr bwMode="auto">
          <a:xfrm>
            <a:off x="1489731" y="4267200"/>
            <a:ext cx="720069" cy="369332"/>
          </a:xfrm>
          <a:prstGeom prst="rect">
            <a:avLst/>
          </a:prstGeom>
          <a:noFill/>
          <a:ln w="9525" cap="rnd" algn="ctr">
            <a:noFill/>
            <a:prstDash val="sysDot"/>
            <a:miter lim="800000"/>
            <a:headEnd/>
            <a:tailEnd/>
          </a:ln>
        </p:spPr>
        <p:txBody>
          <a:bodyPr wrap="none">
            <a:spAutoFit/>
          </a:bodyPr>
          <a:lstStyle/>
          <a:p>
            <a:pPr algn="l" eaLnBrk="0" hangingPunct="0">
              <a:spcBef>
                <a:spcPct val="0"/>
              </a:spcBef>
              <a:spcAft>
                <a:spcPct val="20000"/>
              </a:spcAft>
              <a:buClrTx/>
              <a:buSzTx/>
            </a:pPr>
            <a:r>
              <a:rPr lang="en-GB" sz="1800" b="1" dirty="0">
                <a:solidFill>
                  <a:schemeClr val="bg1"/>
                </a:solidFill>
                <a:latin typeface="Century Gothic" pitchFamily="34" charset="0"/>
                <a:cs typeface="Times New Roman" charset="0"/>
              </a:rPr>
              <a:t>Data</a:t>
            </a:r>
          </a:p>
        </p:txBody>
      </p:sp>
      <p:sp>
        <p:nvSpPr>
          <p:cNvPr id="15368" name="AutoShape 16"/>
          <p:cNvSpPr>
            <a:spLocks noChangeArrowheads="1"/>
          </p:cNvSpPr>
          <p:nvPr/>
        </p:nvSpPr>
        <p:spPr bwMode="auto">
          <a:xfrm>
            <a:off x="1476375" y="4648200"/>
            <a:ext cx="657225" cy="533400"/>
          </a:xfrm>
          <a:prstGeom prst="can">
            <a:avLst>
              <a:gd name="adj" fmla="val 25000"/>
            </a:avLst>
          </a:prstGeom>
          <a:solidFill>
            <a:schemeClr val="accent2"/>
          </a:solidFill>
          <a:ln w="9525">
            <a:solidFill>
              <a:schemeClr val="bg2"/>
            </a:solidFill>
            <a:round/>
            <a:headEnd/>
            <a:tailEnd/>
          </a:ln>
        </p:spPr>
        <p:txBody>
          <a:bodyPr wrap="none" anchor="ctr"/>
          <a:lstStyle/>
          <a:p>
            <a:endParaRPr lang="en-US"/>
          </a:p>
        </p:txBody>
      </p:sp>
      <p:sp>
        <p:nvSpPr>
          <p:cNvPr id="15369" name="Line 17"/>
          <p:cNvSpPr>
            <a:spLocks noChangeShapeType="1"/>
          </p:cNvSpPr>
          <p:nvPr/>
        </p:nvSpPr>
        <p:spPr bwMode="auto">
          <a:xfrm>
            <a:off x="1117600" y="1719263"/>
            <a:ext cx="0" cy="3810000"/>
          </a:xfrm>
          <a:prstGeom prst="line">
            <a:avLst/>
          </a:prstGeom>
          <a:noFill/>
          <a:ln w="57150">
            <a:solidFill>
              <a:schemeClr val="tx1">
                <a:lumMod val="65000"/>
                <a:lumOff val="35000"/>
              </a:schemeClr>
            </a:solidFill>
            <a:round/>
            <a:headEnd type="triangle" w="med" len="med"/>
            <a:tailEnd type="triangle" w="med" len="med"/>
          </a:ln>
        </p:spPr>
        <p:txBody>
          <a:bodyPr>
            <a:spAutoFit/>
          </a:bodyPr>
          <a:lstStyle/>
          <a:p>
            <a:endParaRPr lang="en-US"/>
          </a:p>
        </p:txBody>
      </p:sp>
      <p:sp>
        <p:nvSpPr>
          <p:cNvPr id="16" name="AutoShape 6"/>
          <p:cNvSpPr>
            <a:spLocks noChangeArrowheads="1"/>
          </p:cNvSpPr>
          <p:nvPr/>
        </p:nvSpPr>
        <p:spPr bwMode="auto">
          <a:xfrm>
            <a:off x="1420813" y="3055938"/>
            <a:ext cx="5805487" cy="1136650"/>
          </a:xfrm>
          <a:prstGeom prst="roundRect">
            <a:avLst>
              <a:gd name="adj" fmla="val 5287"/>
            </a:avLst>
          </a:prstGeom>
          <a:solidFill>
            <a:srgbClr val="FC0000">
              <a:alpha val="80000"/>
            </a:srgbClr>
          </a:solidFill>
          <a:ln w="28575" algn="ctr">
            <a:solidFill>
              <a:schemeClr val="accent1"/>
            </a:solidFill>
            <a:prstDash val="sysDot"/>
            <a:round/>
            <a:headEnd/>
            <a:tailEnd/>
          </a:ln>
          <a:effectLst/>
        </p:spPr>
        <p:txBody>
          <a:bodyPr wrap="none" anchor="ctr"/>
          <a:lstStyle/>
          <a:p>
            <a:pPr algn="ctr" eaLnBrk="0" hangingPunct="0">
              <a:spcBef>
                <a:spcPct val="0"/>
              </a:spcBef>
              <a:spcAft>
                <a:spcPct val="20000"/>
              </a:spcAft>
              <a:buClrTx/>
              <a:buSzTx/>
              <a:defRPr/>
            </a:pPr>
            <a:r>
              <a:rPr lang="en-US" sz="2000" b="1" dirty="0">
                <a:solidFill>
                  <a:schemeClr val="bg1"/>
                </a:solidFill>
                <a:effectLst>
                  <a:outerShdw blurRad="38100" dist="38100" dir="2700000" algn="tl">
                    <a:srgbClr val="000000"/>
                  </a:outerShdw>
                </a:effectLst>
                <a:latin typeface="Century Gothic" pitchFamily="34" charset="0"/>
                <a:cs typeface="Times New Roman" charset="0"/>
              </a:rPr>
              <a:t>Can complete a flow </a:t>
            </a:r>
          </a:p>
          <a:p>
            <a:pPr algn="ctr" eaLnBrk="0" hangingPunct="0">
              <a:spcBef>
                <a:spcPct val="0"/>
              </a:spcBef>
              <a:spcAft>
                <a:spcPct val="20000"/>
              </a:spcAft>
              <a:buClrTx/>
              <a:buSzTx/>
              <a:defRPr/>
            </a:pPr>
            <a:r>
              <a:rPr lang="en-US" sz="2000" b="1" dirty="0">
                <a:solidFill>
                  <a:schemeClr val="bg1"/>
                </a:solidFill>
                <a:effectLst>
                  <a:outerShdw blurRad="38100" dist="38100" dir="2700000" algn="tl">
                    <a:srgbClr val="000000"/>
                  </a:outerShdw>
                </a:effectLst>
                <a:latin typeface="Century Gothic" pitchFamily="34" charset="0"/>
                <a:cs typeface="Times New Roman" charset="0"/>
              </a:rPr>
              <a:t>in CRMOD w/o going elsewhere</a:t>
            </a:r>
            <a:endParaRPr lang="en-GB" sz="2000" b="1" dirty="0">
              <a:solidFill>
                <a:schemeClr val="bg1"/>
              </a:solidFill>
              <a:effectLst>
                <a:outerShdw blurRad="38100" dist="38100" dir="2700000" algn="tl">
                  <a:srgbClr val="000000"/>
                </a:outerShdw>
              </a:effectLst>
              <a:latin typeface="Century Gothic" pitchFamily="34" charset="0"/>
              <a:cs typeface="Times New Roman" charset="0"/>
            </a:endParaRPr>
          </a:p>
        </p:txBody>
      </p:sp>
      <p:pic>
        <p:nvPicPr>
          <p:cNvPr id="17" name="Picture 10" descr="c1"/>
          <p:cNvPicPr>
            <a:picLocks noChangeAspect="1" noChangeArrowheads="1"/>
          </p:cNvPicPr>
          <p:nvPr/>
        </p:nvPicPr>
        <p:blipFill>
          <a:blip r:embed="rId4" cstate="print"/>
          <a:srcRect/>
          <a:stretch>
            <a:fillRect/>
          </a:stretch>
        </p:blipFill>
        <p:spPr bwMode="auto">
          <a:xfrm>
            <a:off x="1463523" y="3200400"/>
            <a:ext cx="868516" cy="866775"/>
          </a:xfrm>
          <a:prstGeom prst="rect">
            <a:avLst/>
          </a:prstGeom>
          <a:noFill/>
          <a:ln w="9525">
            <a:noFill/>
            <a:miter lim="800000"/>
            <a:headEnd/>
            <a:tailEnd/>
          </a:ln>
        </p:spPr>
      </p:pic>
      <p:sp>
        <p:nvSpPr>
          <p:cNvPr id="20" name="Text Box 12"/>
          <p:cNvSpPr txBox="1">
            <a:spLocks noChangeArrowheads="1"/>
          </p:cNvSpPr>
          <p:nvPr/>
        </p:nvSpPr>
        <p:spPr bwMode="auto">
          <a:xfrm rot="16200000">
            <a:off x="85579" y="3419622"/>
            <a:ext cx="1417376" cy="369332"/>
          </a:xfrm>
          <a:prstGeom prst="rect">
            <a:avLst/>
          </a:prstGeom>
          <a:noFill/>
          <a:ln w="9525" cap="rnd" algn="ctr">
            <a:noFill/>
            <a:prstDash val="sysDot"/>
            <a:miter lim="800000"/>
            <a:headEnd/>
            <a:tailEnd/>
          </a:ln>
        </p:spPr>
        <p:txBody>
          <a:bodyPr wrap="none">
            <a:spAutoFit/>
          </a:bodyPr>
          <a:lstStyle/>
          <a:p>
            <a:pPr eaLnBrk="0" hangingPunct="0">
              <a:spcBef>
                <a:spcPct val="0"/>
              </a:spcBef>
              <a:spcAft>
                <a:spcPct val="20000"/>
              </a:spcAft>
              <a:buClrTx/>
              <a:buSzTx/>
            </a:pPr>
            <a:r>
              <a:rPr lang="en-GB" sz="1800" b="1" dirty="0">
                <a:solidFill>
                  <a:schemeClr val="tx1">
                    <a:lumMod val="65000"/>
                    <a:lumOff val="35000"/>
                  </a:schemeClr>
                </a:solidFill>
                <a:latin typeface="Century Gothic" pitchFamily="34" charset="0"/>
                <a:cs typeface="Times New Roman" charset="0"/>
              </a:rPr>
              <a:t>Oracle AIA</a:t>
            </a:r>
          </a:p>
        </p:txBody>
      </p:sp>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0" y="0"/>
            <a:ext cx="8229600" cy="1143000"/>
          </a:xfrm>
        </p:spPr>
        <p:txBody>
          <a:bodyPr>
            <a:normAutofit/>
          </a:bodyPr>
          <a:lstStyle/>
          <a:p>
            <a:pPr eaLnBrk="1" hangingPunct="1">
              <a:defRPr/>
            </a:pPr>
            <a:r>
              <a:rPr lang="en-US" dirty="0" smtClean="0">
                <a:latin typeface="Century Gothic" pitchFamily="34" charset="0"/>
              </a:rPr>
              <a:t>The Business Value of Integration</a:t>
            </a:r>
            <a:endParaRPr lang="en-GB" dirty="0" smtClean="0">
              <a:latin typeface="Century Gothic" pitchFamily="34" charset="0"/>
            </a:endParaRPr>
          </a:p>
        </p:txBody>
      </p:sp>
      <p:grpSp>
        <p:nvGrpSpPr>
          <p:cNvPr id="2" name="Group 3"/>
          <p:cNvGrpSpPr>
            <a:grpSpLocks/>
          </p:cNvGrpSpPr>
          <p:nvPr/>
        </p:nvGrpSpPr>
        <p:grpSpPr bwMode="auto">
          <a:xfrm>
            <a:off x="1331913" y="1246188"/>
            <a:ext cx="6683375" cy="4816475"/>
            <a:chOff x="790" y="785"/>
            <a:chExt cx="4316" cy="3034"/>
          </a:xfrm>
        </p:grpSpPr>
        <p:pic>
          <p:nvPicPr>
            <p:cNvPr id="15374" name="Picture 4"/>
            <p:cNvPicPr>
              <a:picLocks noChangeAspect="1" noChangeArrowheads="1"/>
            </p:cNvPicPr>
            <p:nvPr/>
          </p:nvPicPr>
          <p:blipFill>
            <a:blip r:embed="rId3" cstate="print"/>
            <a:srcRect/>
            <a:stretch>
              <a:fillRect/>
            </a:stretch>
          </p:blipFill>
          <p:spPr bwMode="auto">
            <a:xfrm>
              <a:off x="790" y="785"/>
              <a:ext cx="4316" cy="3034"/>
            </a:xfrm>
            <a:prstGeom prst="rect">
              <a:avLst/>
            </a:prstGeom>
            <a:noFill/>
            <a:ln w="9525" cap="rnd" algn="ctr">
              <a:noFill/>
              <a:prstDash val="sysDot"/>
              <a:miter lim="800000"/>
              <a:headEnd/>
              <a:tailEnd/>
            </a:ln>
          </p:spPr>
        </p:pic>
        <p:sp>
          <p:nvSpPr>
            <p:cNvPr id="15375" name="AutoShape 5"/>
            <p:cNvSpPr>
              <a:spLocks noChangeArrowheads="1"/>
            </p:cNvSpPr>
            <p:nvPr/>
          </p:nvSpPr>
          <p:spPr bwMode="auto">
            <a:xfrm>
              <a:off x="1056" y="864"/>
              <a:ext cx="3456" cy="2784"/>
            </a:xfrm>
            <a:prstGeom prst="triangle">
              <a:avLst>
                <a:gd name="adj" fmla="val 50000"/>
              </a:avLst>
            </a:prstGeom>
            <a:solidFill>
              <a:schemeClr val="bg1">
                <a:lumMod val="95000"/>
              </a:schemeClr>
            </a:solidFill>
            <a:ln w="9525" cap="rnd" algn="ctr">
              <a:noFill/>
              <a:prstDash val="sysDot"/>
              <a:miter lim="800000"/>
              <a:headEnd/>
              <a:tailEnd/>
            </a:ln>
          </p:spPr>
          <p:txBody>
            <a:bodyPr wrap="none" anchor="ctr">
              <a:spAutoFit/>
            </a:bodyPr>
            <a:lstStyle/>
            <a:p>
              <a:endParaRPr lang="en-US"/>
            </a:p>
          </p:txBody>
        </p:sp>
      </p:grpSp>
      <p:sp>
        <p:nvSpPr>
          <p:cNvPr id="125959" name="AutoShape 7"/>
          <p:cNvSpPr>
            <a:spLocks noChangeArrowheads="1"/>
          </p:cNvSpPr>
          <p:nvPr/>
        </p:nvSpPr>
        <p:spPr bwMode="auto">
          <a:xfrm>
            <a:off x="1420813" y="4279900"/>
            <a:ext cx="5818187" cy="1135063"/>
          </a:xfrm>
          <a:prstGeom prst="roundRect">
            <a:avLst>
              <a:gd name="adj" fmla="val 5287"/>
            </a:avLst>
          </a:prstGeom>
          <a:solidFill>
            <a:srgbClr val="FC0000">
              <a:alpha val="80000"/>
            </a:srgbClr>
          </a:solidFill>
          <a:ln w="28575" algn="ctr">
            <a:solidFill>
              <a:schemeClr val="accent1"/>
            </a:solidFill>
            <a:prstDash val="sysDot"/>
            <a:round/>
            <a:headEnd/>
            <a:tailEnd/>
          </a:ln>
          <a:effectLst/>
        </p:spPr>
        <p:txBody>
          <a:bodyPr wrap="none" anchor="ctr"/>
          <a:lstStyle/>
          <a:p>
            <a:pPr algn="ctr" eaLnBrk="0" hangingPunct="0">
              <a:spcBef>
                <a:spcPct val="0"/>
              </a:spcBef>
              <a:spcAft>
                <a:spcPct val="20000"/>
              </a:spcAft>
              <a:buClrTx/>
              <a:buSzTx/>
              <a:defRPr/>
            </a:pPr>
            <a:r>
              <a:rPr lang="en-US" sz="2000" b="1" dirty="0" smtClean="0">
                <a:solidFill>
                  <a:schemeClr val="bg1"/>
                </a:solidFill>
                <a:effectLst>
                  <a:outerShdw blurRad="38100" dist="38100" dir="2700000" algn="tl">
                    <a:srgbClr val="000000"/>
                  </a:outerShdw>
                </a:effectLst>
                <a:latin typeface="Century Gothic" pitchFamily="34" charset="0"/>
                <a:cs typeface="Times New Roman" charset="0"/>
              </a:rPr>
              <a:t>Business </a:t>
            </a:r>
            <a:r>
              <a:rPr lang="en-US" sz="2000" b="1" dirty="0">
                <a:solidFill>
                  <a:schemeClr val="bg1"/>
                </a:solidFill>
                <a:effectLst>
                  <a:outerShdw blurRad="38100" dist="38100" dir="2700000" algn="tl">
                    <a:srgbClr val="000000"/>
                  </a:outerShdw>
                </a:effectLst>
                <a:latin typeface="Century Gothic" pitchFamily="34" charset="0"/>
                <a:cs typeface="Times New Roman" charset="0"/>
              </a:rPr>
              <a:t>data is consistent and</a:t>
            </a:r>
            <a:br>
              <a:rPr lang="en-US" sz="2000" b="1" dirty="0">
                <a:solidFill>
                  <a:schemeClr val="bg1"/>
                </a:solidFill>
                <a:effectLst>
                  <a:outerShdw blurRad="38100" dist="38100" dir="2700000" algn="tl">
                    <a:srgbClr val="000000"/>
                  </a:outerShdw>
                </a:effectLst>
                <a:latin typeface="Century Gothic" pitchFamily="34" charset="0"/>
                <a:cs typeface="Times New Roman" charset="0"/>
              </a:rPr>
            </a:br>
            <a:r>
              <a:rPr lang="en-US" sz="2000" b="1" dirty="0">
                <a:solidFill>
                  <a:schemeClr val="bg1"/>
                </a:solidFill>
                <a:effectLst>
                  <a:outerShdw blurRad="38100" dist="38100" dir="2700000" algn="tl">
                    <a:srgbClr val="000000"/>
                  </a:outerShdw>
                </a:effectLst>
                <a:latin typeface="Century Gothic" pitchFamily="34" charset="0"/>
                <a:cs typeface="Times New Roman" charset="0"/>
              </a:rPr>
              <a:t>up to date </a:t>
            </a:r>
            <a:r>
              <a:rPr lang="en-US" sz="2000" b="1" dirty="0" smtClean="0">
                <a:solidFill>
                  <a:schemeClr val="bg1"/>
                </a:solidFill>
                <a:effectLst>
                  <a:outerShdw blurRad="38100" dist="38100" dir="2700000" algn="tl">
                    <a:srgbClr val="000000"/>
                  </a:outerShdw>
                </a:effectLst>
                <a:latin typeface="Century Gothic" pitchFamily="34" charset="0"/>
                <a:cs typeface="Times New Roman" charset="0"/>
              </a:rPr>
              <a:t>across </a:t>
            </a:r>
            <a:r>
              <a:rPr lang="en-US" sz="2000" b="1" dirty="0">
                <a:solidFill>
                  <a:schemeClr val="bg1"/>
                </a:solidFill>
                <a:effectLst>
                  <a:outerShdw blurRad="38100" dist="38100" dir="2700000" algn="tl">
                    <a:srgbClr val="000000"/>
                  </a:outerShdw>
                </a:effectLst>
                <a:latin typeface="Century Gothic" pitchFamily="34" charset="0"/>
                <a:cs typeface="Times New Roman" charset="0"/>
              </a:rPr>
              <a:t>applications</a:t>
            </a:r>
            <a:endParaRPr lang="en-GB" sz="2000" b="1" dirty="0">
              <a:solidFill>
                <a:schemeClr val="bg1"/>
              </a:solidFill>
              <a:effectLst>
                <a:outerShdw blurRad="38100" dist="38100" dir="2700000" algn="tl">
                  <a:srgbClr val="000000"/>
                </a:outerShdw>
              </a:effectLst>
              <a:latin typeface="Century Gothic" pitchFamily="34" charset="0"/>
              <a:cs typeface="Times New Roman" charset="0"/>
            </a:endParaRPr>
          </a:p>
        </p:txBody>
      </p:sp>
      <p:sp>
        <p:nvSpPr>
          <p:cNvPr id="15366" name="Text Box 12"/>
          <p:cNvSpPr txBox="1">
            <a:spLocks noChangeArrowheads="1"/>
          </p:cNvSpPr>
          <p:nvPr/>
        </p:nvSpPr>
        <p:spPr bwMode="auto">
          <a:xfrm rot="16200000">
            <a:off x="85579" y="3419622"/>
            <a:ext cx="1417376" cy="369332"/>
          </a:xfrm>
          <a:prstGeom prst="rect">
            <a:avLst/>
          </a:prstGeom>
          <a:noFill/>
          <a:ln w="9525" cap="rnd" algn="ctr">
            <a:noFill/>
            <a:prstDash val="sysDot"/>
            <a:miter lim="800000"/>
            <a:headEnd/>
            <a:tailEnd/>
          </a:ln>
        </p:spPr>
        <p:txBody>
          <a:bodyPr wrap="none">
            <a:spAutoFit/>
          </a:bodyPr>
          <a:lstStyle/>
          <a:p>
            <a:pPr eaLnBrk="0" hangingPunct="0">
              <a:spcBef>
                <a:spcPct val="0"/>
              </a:spcBef>
              <a:spcAft>
                <a:spcPct val="20000"/>
              </a:spcAft>
              <a:buClrTx/>
              <a:buSzTx/>
            </a:pPr>
            <a:r>
              <a:rPr lang="en-GB" sz="1800" b="1" dirty="0">
                <a:solidFill>
                  <a:schemeClr val="tx1">
                    <a:lumMod val="65000"/>
                    <a:lumOff val="35000"/>
                  </a:schemeClr>
                </a:solidFill>
                <a:latin typeface="Century Gothic" pitchFamily="34" charset="0"/>
                <a:cs typeface="Times New Roman" charset="0"/>
              </a:rPr>
              <a:t>Oracle AIA</a:t>
            </a:r>
          </a:p>
        </p:txBody>
      </p:sp>
      <p:sp>
        <p:nvSpPr>
          <p:cNvPr id="15367" name="Text Box 15"/>
          <p:cNvSpPr txBox="1">
            <a:spLocks noChangeArrowheads="1"/>
          </p:cNvSpPr>
          <p:nvPr/>
        </p:nvSpPr>
        <p:spPr bwMode="auto">
          <a:xfrm>
            <a:off x="1489731" y="4267200"/>
            <a:ext cx="720069" cy="369332"/>
          </a:xfrm>
          <a:prstGeom prst="rect">
            <a:avLst/>
          </a:prstGeom>
          <a:noFill/>
          <a:ln w="9525" cap="rnd" algn="ctr">
            <a:noFill/>
            <a:prstDash val="sysDot"/>
            <a:miter lim="800000"/>
            <a:headEnd/>
            <a:tailEnd/>
          </a:ln>
        </p:spPr>
        <p:txBody>
          <a:bodyPr wrap="none">
            <a:spAutoFit/>
          </a:bodyPr>
          <a:lstStyle/>
          <a:p>
            <a:pPr algn="l" eaLnBrk="0" hangingPunct="0">
              <a:spcBef>
                <a:spcPct val="0"/>
              </a:spcBef>
              <a:spcAft>
                <a:spcPct val="20000"/>
              </a:spcAft>
              <a:buClrTx/>
              <a:buSzTx/>
            </a:pPr>
            <a:r>
              <a:rPr lang="en-GB" sz="1800" b="1" dirty="0">
                <a:solidFill>
                  <a:schemeClr val="bg1"/>
                </a:solidFill>
                <a:latin typeface="Century Gothic" pitchFamily="34" charset="0"/>
                <a:cs typeface="Times New Roman" charset="0"/>
              </a:rPr>
              <a:t>Data</a:t>
            </a:r>
          </a:p>
        </p:txBody>
      </p:sp>
      <p:sp>
        <p:nvSpPr>
          <p:cNvPr id="15368" name="AutoShape 16"/>
          <p:cNvSpPr>
            <a:spLocks noChangeArrowheads="1"/>
          </p:cNvSpPr>
          <p:nvPr/>
        </p:nvSpPr>
        <p:spPr bwMode="auto">
          <a:xfrm>
            <a:off x="1476375" y="4648200"/>
            <a:ext cx="657225" cy="533400"/>
          </a:xfrm>
          <a:prstGeom prst="can">
            <a:avLst>
              <a:gd name="adj" fmla="val 25000"/>
            </a:avLst>
          </a:prstGeom>
          <a:solidFill>
            <a:schemeClr val="accent2"/>
          </a:solidFill>
          <a:ln w="9525">
            <a:solidFill>
              <a:schemeClr val="bg2"/>
            </a:solidFill>
            <a:round/>
            <a:headEnd/>
            <a:tailEnd/>
          </a:ln>
        </p:spPr>
        <p:txBody>
          <a:bodyPr wrap="none" anchor="ctr"/>
          <a:lstStyle/>
          <a:p>
            <a:endParaRPr lang="en-US"/>
          </a:p>
        </p:txBody>
      </p:sp>
      <p:sp>
        <p:nvSpPr>
          <p:cNvPr id="15369" name="Line 17"/>
          <p:cNvSpPr>
            <a:spLocks noChangeShapeType="1"/>
          </p:cNvSpPr>
          <p:nvPr/>
        </p:nvSpPr>
        <p:spPr bwMode="auto">
          <a:xfrm>
            <a:off x="1117600" y="1719263"/>
            <a:ext cx="0" cy="3810000"/>
          </a:xfrm>
          <a:prstGeom prst="line">
            <a:avLst/>
          </a:prstGeom>
          <a:noFill/>
          <a:ln w="57150">
            <a:solidFill>
              <a:schemeClr val="tx1">
                <a:lumMod val="65000"/>
                <a:lumOff val="35000"/>
              </a:schemeClr>
            </a:solidFill>
            <a:round/>
            <a:headEnd type="triangle" w="med" len="med"/>
            <a:tailEnd type="triangle" w="med" len="med"/>
          </a:ln>
        </p:spPr>
        <p:txBody>
          <a:bodyPr>
            <a:spAutoFit/>
          </a:bodyPr>
          <a:lstStyle/>
          <a:p>
            <a:endParaRPr lang="en-US"/>
          </a:p>
        </p:txBody>
      </p:sp>
      <p:sp>
        <p:nvSpPr>
          <p:cNvPr id="16" name="AutoShape 6"/>
          <p:cNvSpPr>
            <a:spLocks noChangeArrowheads="1"/>
          </p:cNvSpPr>
          <p:nvPr/>
        </p:nvSpPr>
        <p:spPr bwMode="auto">
          <a:xfrm>
            <a:off x="1420813" y="3055938"/>
            <a:ext cx="5805487" cy="1136650"/>
          </a:xfrm>
          <a:prstGeom prst="roundRect">
            <a:avLst>
              <a:gd name="adj" fmla="val 5287"/>
            </a:avLst>
          </a:prstGeom>
          <a:solidFill>
            <a:srgbClr val="FC0000">
              <a:alpha val="80000"/>
            </a:srgbClr>
          </a:solidFill>
          <a:ln w="28575" algn="ctr">
            <a:solidFill>
              <a:schemeClr val="accent1"/>
            </a:solidFill>
            <a:prstDash val="sysDot"/>
            <a:round/>
            <a:headEnd/>
            <a:tailEnd/>
          </a:ln>
          <a:effectLst/>
        </p:spPr>
        <p:txBody>
          <a:bodyPr wrap="none" anchor="ctr"/>
          <a:lstStyle/>
          <a:p>
            <a:pPr algn="ctr" eaLnBrk="0" hangingPunct="0">
              <a:spcBef>
                <a:spcPct val="0"/>
              </a:spcBef>
              <a:spcAft>
                <a:spcPct val="20000"/>
              </a:spcAft>
              <a:buClrTx/>
              <a:buSzTx/>
              <a:defRPr/>
            </a:pPr>
            <a:r>
              <a:rPr lang="en-US" sz="2000" b="1" dirty="0">
                <a:solidFill>
                  <a:schemeClr val="bg1"/>
                </a:solidFill>
                <a:effectLst>
                  <a:outerShdw blurRad="38100" dist="38100" dir="2700000" algn="tl">
                    <a:srgbClr val="000000"/>
                  </a:outerShdw>
                </a:effectLst>
                <a:latin typeface="Century Gothic" pitchFamily="34" charset="0"/>
                <a:cs typeface="Times New Roman" charset="0"/>
              </a:rPr>
              <a:t>Can complete a flow </a:t>
            </a:r>
          </a:p>
          <a:p>
            <a:pPr algn="ctr" eaLnBrk="0" hangingPunct="0">
              <a:spcBef>
                <a:spcPct val="0"/>
              </a:spcBef>
              <a:spcAft>
                <a:spcPct val="20000"/>
              </a:spcAft>
              <a:buClrTx/>
              <a:buSzTx/>
              <a:defRPr/>
            </a:pPr>
            <a:r>
              <a:rPr lang="en-US" sz="2000" b="1" dirty="0">
                <a:solidFill>
                  <a:schemeClr val="bg1"/>
                </a:solidFill>
                <a:effectLst>
                  <a:outerShdw blurRad="38100" dist="38100" dir="2700000" algn="tl">
                    <a:srgbClr val="000000"/>
                  </a:outerShdw>
                </a:effectLst>
                <a:latin typeface="Century Gothic" pitchFamily="34" charset="0"/>
                <a:cs typeface="Times New Roman" charset="0"/>
              </a:rPr>
              <a:t>in CRMOD w/o going elsewhere</a:t>
            </a:r>
            <a:endParaRPr lang="en-GB" sz="2000" b="1" dirty="0">
              <a:solidFill>
                <a:schemeClr val="bg1"/>
              </a:solidFill>
              <a:effectLst>
                <a:outerShdw blurRad="38100" dist="38100" dir="2700000" algn="tl">
                  <a:srgbClr val="000000"/>
                </a:outerShdw>
              </a:effectLst>
              <a:latin typeface="Century Gothic" pitchFamily="34" charset="0"/>
              <a:cs typeface="Times New Roman" charset="0"/>
            </a:endParaRPr>
          </a:p>
        </p:txBody>
      </p:sp>
      <p:pic>
        <p:nvPicPr>
          <p:cNvPr id="17" name="Picture 10" descr="c1"/>
          <p:cNvPicPr>
            <a:picLocks noChangeAspect="1" noChangeArrowheads="1"/>
          </p:cNvPicPr>
          <p:nvPr/>
        </p:nvPicPr>
        <p:blipFill>
          <a:blip r:embed="rId4" cstate="print"/>
          <a:srcRect/>
          <a:stretch>
            <a:fillRect/>
          </a:stretch>
        </p:blipFill>
        <p:spPr bwMode="auto">
          <a:xfrm>
            <a:off x="1463523" y="3200400"/>
            <a:ext cx="868516" cy="866775"/>
          </a:xfrm>
          <a:prstGeom prst="rect">
            <a:avLst/>
          </a:prstGeom>
          <a:noFill/>
          <a:ln w="9525">
            <a:noFill/>
            <a:miter lim="800000"/>
            <a:headEnd/>
            <a:tailEnd/>
          </a:ln>
        </p:spPr>
      </p:pic>
      <p:sp>
        <p:nvSpPr>
          <p:cNvPr id="20" name="AutoShape 8"/>
          <p:cNvSpPr>
            <a:spLocks noChangeArrowheads="1"/>
          </p:cNvSpPr>
          <p:nvPr/>
        </p:nvSpPr>
        <p:spPr bwMode="auto">
          <a:xfrm>
            <a:off x="1420813" y="1828800"/>
            <a:ext cx="5805487" cy="1136650"/>
          </a:xfrm>
          <a:prstGeom prst="roundRect">
            <a:avLst>
              <a:gd name="adj" fmla="val 5287"/>
            </a:avLst>
          </a:prstGeom>
          <a:solidFill>
            <a:srgbClr val="FC0000">
              <a:alpha val="80000"/>
            </a:srgbClr>
          </a:solidFill>
          <a:ln w="28575" algn="ctr">
            <a:solidFill>
              <a:schemeClr val="accent1"/>
            </a:solidFill>
            <a:prstDash val="sysDot"/>
            <a:round/>
            <a:headEnd/>
            <a:tailEnd/>
          </a:ln>
          <a:effectLst/>
        </p:spPr>
        <p:txBody>
          <a:bodyPr wrap="none" anchor="ctr"/>
          <a:lstStyle/>
          <a:p>
            <a:pPr algn="ctr" eaLnBrk="0" hangingPunct="0">
              <a:spcBef>
                <a:spcPct val="0"/>
              </a:spcBef>
              <a:spcAft>
                <a:spcPct val="20000"/>
              </a:spcAft>
              <a:buClrTx/>
              <a:buSzTx/>
              <a:defRPr/>
            </a:pPr>
            <a:r>
              <a:rPr lang="en-GB" sz="2000" b="1" dirty="0">
                <a:solidFill>
                  <a:schemeClr val="bg1"/>
                </a:solidFill>
                <a:effectLst>
                  <a:outerShdw blurRad="38100" dist="38100" dir="2700000" algn="tl">
                    <a:srgbClr val="000000"/>
                  </a:outerShdw>
                </a:effectLst>
                <a:latin typeface="Century Gothic" pitchFamily="34" charset="0"/>
                <a:cs typeface="Times New Roman" charset="0"/>
              </a:rPr>
              <a:t>Streamlined and Seamless</a:t>
            </a:r>
          </a:p>
          <a:p>
            <a:pPr algn="ctr" eaLnBrk="0" hangingPunct="0">
              <a:spcBef>
                <a:spcPct val="0"/>
              </a:spcBef>
              <a:spcAft>
                <a:spcPct val="20000"/>
              </a:spcAft>
              <a:buClrTx/>
              <a:buSzTx/>
              <a:defRPr/>
            </a:pPr>
            <a:r>
              <a:rPr lang="en-GB" sz="2000" b="1" dirty="0">
                <a:solidFill>
                  <a:schemeClr val="bg1"/>
                </a:solidFill>
                <a:effectLst>
                  <a:outerShdw blurRad="38100" dist="38100" dir="2700000" algn="tl">
                    <a:srgbClr val="000000"/>
                  </a:outerShdw>
                </a:effectLst>
                <a:latin typeface="Century Gothic" pitchFamily="34" charset="0"/>
                <a:cs typeface="Times New Roman" charset="0"/>
              </a:rPr>
              <a:t>Lead to Order Process</a:t>
            </a:r>
          </a:p>
        </p:txBody>
      </p:sp>
      <p:pic>
        <p:nvPicPr>
          <p:cNvPr id="21" name="Picture 9"/>
          <p:cNvPicPr>
            <a:picLocks noChangeAspect="1" noChangeArrowheads="1"/>
          </p:cNvPicPr>
          <p:nvPr/>
        </p:nvPicPr>
        <p:blipFill>
          <a:blip r:embed="rId5" cstate="print">
            <a:grayscl/>
          </a:blip>
          <a:srcRect/>
          <a:stretch>
            <a:fillRect/>
          </a:stretch>
        </p:blipFill>
        <p:spPr bwMode="auto">
          <a:xfrm>
            <a:off x="1441450" y="2057400"/>
            <a:ext cx="1014413" cy="70802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27222" t="18307" r="26667" b="29519"/>
          <a:stretch>
            <a:fillRect/>
          </a:stretch>
        </p:blipFill>
        <p:spPr bwMode="auto">
          <a:xfrm>
            <a:off x="1295400" y="914400"/>
            <a:ext cx="6629400" cy="4552720"/>
          </a:xfrm>
          <a:prstGeom prst="rect">
            <a:avLst/>
          </a:prstGeom>
          <a:noFill/>
          <a:ln w="9525">
            <a:noFill/>
            <a:miter lim="800000"/>
            <a:headEnd/>
            <a:tailEnd/>
          </a:ln>
        </p:spPr>
      </p:pic>
      <p:sp>
        <p:nvSpPr>
          <p:cNvPr id="4" name="TextBox 3"/>
          <p:cNvSpPr txBox="1"/>
          <p:nvPr/>
        </p:nvSpPr>
        <p:spPr>
          <a:xfrm>
            <a:off x="508000" y="152400"/>
            <a:ext cx="6248400" cy="646331"/>
          </a:xfrm>
          <a:prstGeom prst="rect">
            <a:avLst/>
          </a:prstGeom>
          <a:noFill/>
        </p:spPr>
        <p:txBody>
          <a:bodyPr wrap="square" rtlCol="0">
            <a:spAutoFit/>
          </a:bodyPr>
          <a:lstStyle/>
          <a:p>
            <a:r>
              <a:rPr lang="en-US" sz="4000" b="0" dirty="0" smtClean="0">
                <a:latin typeface="Century Gothic" pitchFamily="34" charset="0"/>
              </a:rPr>
              <a:t>One Unified Set of Data</a:t>
            </a:r>
            <a:endParaRPr lang="en-US" sz="4000" b="0" dirty="0">
              <a:latin typeface="Century Gothic" pitchFamily="34" charset="0"/>
            </a:endParaRPr>
          </a:p>
        </p:txBody>
      </p:sp>
      <p:sp>
        <p:nvSpPr>
          <p:cNvPr id="6" name="TextBox 5"/>
          <p:cNvSpPr txBox="1"/>
          <p:nvPr/>
        </p:nvSpPr>
        <p:spPr>
          <a:xfrm>
            <a:off x="2222500" y="5473700"/>
            <a:ext cx="4800600" cy="646331"/>
          </a:xfrm>
          <a:prstGeom prst="rect">
            <a:avLst/>
          </a:prstGeom>
          <a:noFill/>
        </p:spPr>
        <p:txBody>
          <a:bodyPr wrap="square" rtlCol="0">
            <a:spAutoFit/>
          </a:bodyPr>
          <a:lstStyle/>
          <a:p>
            <a:r>
              <a:rPr lang="en-US" sz="4000" b="0" dirty="0" smtClean="0">
                <a:latin typeface="Century Gothic" pitchFamily="34" charset="0"/>
              </a:rPr>
              <a:t>360 Degree View</a:t>
            </a:r>
            <a:endParaRPr lang="en-US" sz="4000" b="0" dirty="0">
              <a:latin typeface="Century Gothic" pitchFamily="34" charset="0"/>
            </a:endParaRPr>
          </a:p>
        </p:txBody>
      </p:sp>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0200" y="228600"/>
            <a:ext cx="6324600" cy="646331"/>
          </a:xfrm>
          <a:prstGeom prst="rect">
            <a:avLst/>
          </a:prstGeom>
          <a:noFill/>
        </p:spPr>
        <p:txBody>
          <a:bodyPr wrap="square" rtlCol="0">
            <a:spAutoFit/>
          </a:bodyPr>
          <a:lstStyle/>
          <a:p>
            <a:r>
              <a:rPr lang="en-US" sz="4000" b="0" dirty="0" smtClean="0">
                <a:latin typeface="Century Gothic" pitchFamily="34" charset="0"/>
              </a:rPr>
              <a:t>Increases Productivity</a:t>
            </a:r>
            <a:endParaRPr lang="en-US" sz="4000" b="0" dirty="0">
              <a:latin typeface="Century Gothic" pitchFamily="34" charset="0"/>
            </a:endParaRPr>
          </a:p>
        </p:txBody>
      </p:sp>
      <p:pic>
        <p:nvPicPr>
          <p:cNvPr id="217090" name="Picture 2" descr="http://www.gearfire.net/wp-content/uploads/2008/11/productivity.jpg"/>
          <p:cNvPicPr>
            <a:picLocks noChangeAspect="1" noChangeArrowheads="1"/>
          </p:cNvPicPr>
          <p:nvPr/>
        </p:nvPicPr>
        <p:blipFill>
          <a:blip r:embed="rId3" cstate="print"/>
          <a:srcRect/>
          <a:stretch>
            <a:fillRect/>
          </a:stretch>
        </p:blipFill>
        <p:spPr bwMode="auto">
          <a:xfrm>
            <a:off x="2105025" y="1447800"/>
            <a:ext cx="5057775" cy="4324764"/>
          </a:xfrm>
          <a:prstGeom prst="rect">
            <a:avLst/>
          </a:prstGeom>
          <a:noFill/>
        </p:spPr>
      </p:pic>
    </p:spTree>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stbeehive.oracle.com/content/dav/st/Zen%20and%20the%20Art%20of%20PowerPoint/Graphics%20for%20slides/MONEY/money-lots_1024x768.jpg"/>
          <p:cNvPicPr>
            <a:picLocks noChangeAspect="1" noChangeArrowheads="1"/>
          </p:cNvPicPr>
          <p:nvPr/>
        </p:nvPicPr>
        <p:blipFill>
          <a:blip r:embed="rId3" cstate="print"/>
          <a:srcRect/>
          <a:stretch>
            <a:fillRect/>
          </a:stretch>
        </p:blipFill>
        <p:spPr bwMode="auto">
          <a:xfrm>
            <a:off x="0" y="-136525"/>
            <a:ext cx="9374188" cy="6994525"/>
          </a:xfrm>
          <a:prstGeom prst="rect">
            <a:avLst/>
          </a:prstGeom>
          <a:noFill/>
          <a:ln w="9525">
            <a:noFill/>
            <a:miter lim="800000"/>
            <a:headEnd/>
            <a:tailEnd/>
          </a:ln>
        </p:spPr>
      </p:pic>
      <p:sp>
        <p:nvSpPr>
          <p:cNvPr id="5" name="Title 3"/>
          <p:cNvSpPr txBox="1">
            <a:spLocks/>
          </p:cNvSpPr>
          <p:nvPr/>
        </p:nvSpPr>
        <p:spPr>
          <a:xfrm>
            <a:off x="914400" y="2286000"/>
            <a:ext cx="7696200" cy="1447800"/>
          </a:xfrm>
          <a:prstGeom prst="rect">
            <a:avLst/>
          </a:prstGeom>
          <a:solidFill>
            <a:schemeClr val="bg1">
              <a:lumMod val="85000"/>
              <a:alpha val="73000"/>
            </a:schemeClr>
          </a:solidFill>
        </p:spPr>
        <p:txBody>
          <a:bodyPr/>
          <a:lstStyle/>
          <a:p>
            <a:pPr algn="ctr">
              <a:defRPr/>
            </a:pPr>
            <a:r>
              <a:rPr lang="en-US" sz="7200" dirty="0" smtClean="0">
                <a:latin typeface="Century Gothic" pitchFamily="34" charset="0"/>
              </a:rPr>
              <a:t>Drives Revenue</a:t>
            </a:r>
            <a:endParaRPr lang="en-US" sz="7200" dirty="0">
              <a:latin typeface="Century Gothic" pitchFamily="34" charset="0"/>
            </a:endParaRPr>
          </a:p>
        </p:txBody>
      </p:sp>
    </p:spTree>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362200"/>
            <a:ext cx="8229600" cy="1323439"/>
          </a:xfrm>
          <a:prstGeom prst="rect">
            <a:avLst/>
          </a:prstGeom>
          <a:noFill/>
        </p:spPr>
        <p:txBody>
          <a:bodyPr wrap="square" rtlCol="0">
            <a:spAutoFit/>
          </a:bodyPr>
          <a:lstStyle/>
          <a:p>
            <a:pPr algn="ctr"/>
            <a:r>
              <a:rPr lang="en-US" sz="8000" dirty="0" smtClean="0">
                <a:latin typeface="Century Gothic" pitchFamily="34" charset="0"/>
              </a:rPr>
              <a:t>Integration</a:t>
            </a:r>
            <a:endParaRPr lang="en-US" sz="8000" dirty="0">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5"/>
          <p:cNvSpPr/>
          <p:nvPr/>
        </p:nvSpPr>
        <p:spPr>
          <a:xfrm>
            <a:off x="0" y="228600"/>
            <a:ext cx="7620000" cy="1066800"/>
          </a:xfrm>
          <a:prstGeom prst="round2DiagRect">
            <a:avLst/>
          </a:prstGeom>
          <a:solidFill>
            <a:schemeClr val="bg1">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000"/>
          </a:p>
        </p:txBody>
      </p:sp>
      <p:pic>
        <p:nvPicPr>
          <p:cNvPr id="93186" name="Picture 2" descr="http://www.panbo.com/NMEA_200183_20mess_small.jpg"/>
          <p:cNvPicPr>
            <a:picLocks noChangeAspect="1" noChangeArrowheads="1"/>
          </p:cNvPicPr>
          <p:nvPr/>
        </p:nvPicPr>
        <p:blipFill>
          <a:blip r:embed="rId3" cstate="print"/>
          <a:srcRect/>
          <a:stretch>
            <a:fillRect/>
          </a:stretch>
        </p:blipFill>
        <p:spPr bwMode="auto">
          <a:xfrm>
            <a:off x="-1" y="0"/>
            <a:ext cx="9144001" cy="6858000"/>
          </a:xfrm>
          <a:prstGeom prst="rect">
            <a:avLst/>
          </a:prstGeom>
          <a:noFill/>
        </p:spPr>
      </p:pic>
      <p:sp>
        <p:nvSpPr>
          <p:cNvPr id="5" name="Title 3"/>
          <p:cNvSpPr txBox="1">
            <a:spLocks/>
          </p:cNvSpPr>
          <p:nvPr/>
        </p:nvSpPr>
        <p:spPr>
          <a:xfrm>
            <a:off x="457200" y="152400"/>
            <a:ext cx="8305800" cy="1066800"/>
          </a:xfrm>
          <a:prstGeom prst="rect">
            <a:avLst/>
          </a:prstGeom>
          <a:solidFill>
            <a:schemeClr val="bg1">
              <a:lumMod val="65000"/>
              <a:alpha val="80000"/>
            </a:schemeClr>
          </a:solidFill>
        </p:spPr>
        <p:txBody>
          <a:bodyPr/>
          <a:lstStyle/>
          <a:p>
            <a:pPr algn="ctr">
              <a:defRPr/>
            </a:pPr>
            <a:r>
              <a:rPr lang="en-US" sz="5400" dirty="0" smtClean="0">
                <a:solidFill>
                  <a:schemeClr val="bg1"/>
                </a:solidFill>
                <a:latin typeface="Century Gothic" pitchFamily="34" charset="0"/>
              </a:rPr>
              <a:t>Integration Complexity</a:t>
            </a:r>
            <a:endParaRPr lang="en-US" sz="5400" dirty="0">
              <a:solidFill>
                <a:schemeClr val="bg1"/>
              </a:solidFill>
              <a:latin typeface="Century Gothic" pitchFamily="34" charset="0"/>
            </a:endParaRPr>
          </a:p>
        </p:txBody>
      </p:sp>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0" y="0"/>
            <a:ext cx="5105400" cy="3657600"/>
          </a:xfrm>
          <a:prstGeom prst="rect">
            <a:avLst/>
          </a:prstGeom>
        </p:spPr>
        <p:txBody>
          <a:bodyPr>
            <a:noAutofit/>
          </a:bodyPr>
          <a:lstStyle/>
          <a:p>
            <a:r>
              <a:rPr lang="en-US" sz="4800" b="1" dirty="0" smtClean="0">
                <a:solidFill>
                  <a:srgbClr val="FF0000"/>
                </a:solidFill>
                <a:latin typeface="Arial" pitchFamily="34" charset="0"/>
                <a:cs typeface="Arial" pitchFamily="34" charset="0"/>
              </a:rPr>
              <a:t>ORACLE</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400" b="0" i="0" u="none" strike="noStrike" kern="1200" cap="none" spc="0" normalizeH="0" baseline="0" noProof="0" dirty="0" smtClean="0">
                <a:ln>
                  <a:noFill/>
                </a:ln>
                <a:solidFill>
                  <a:srgbClr val="FF0000"/>
                </a:solidFill>
                <a:effectLst/>
                <a:uLnTx/>
                <a:uFillTx/>
                <a:latin typeface="Century Gothic" pitchFamily="34" charset="0"/>
                <a:ea typeface="+mj-ea"/>
                <a:cs typeface="+mj-cs"/>
              </a:rPr>
              <a:t>A</a:t>
            </a:r>
            <a:r>
              <a:rPr kumimoji="0" lang="en-US" sz="5400" b="0" i="0" u="none" strike="noStrike" kern="1200" cap="none" spc="0" normalizeH="0" baseline="0" noProof="0" dirty="0" smtClean="0">
                <a:ln>
                  <a:noFill/>
                </a:ln>
                <a:solidFill>
                  <a:schemeClr val="tx1"/>
                </a:solidFill>
                <a:effectLst/>
                <a:uLnTx/>
                <a:uFillTx/>
                <a:latin typeface="Century Gothic" pitchFamily="34" charset="0"/>
                <a:ea typeface="+mj-ea"/>
                <a:cs typeface="+mj-cs"/>
              </a:rPr>
              <a:t>pplication </a:t>
            </a:r>
            <a:r>
              <a:rPr kumimoji="0" lang="en-US" sz="5400" b="0" i="0" u="none" strike="noStrike" kern="1200" cap="none" spc="0" normalizeH="0" baseline="0" noProof="0" dirty="0" smtClean="0">
                <a:ln>
                  <a:noFill/>
                </a:ln>
                <a:solidFill>
                  <a:srgbClr val="FF0000"/>
                </a:solidFill>
                <a:effectLst/>
                <a:uLnTx/>
                <a:uFillTx/>
                <a:latin typeface="Century Gothic" pitchFamily="34" charset="0"/>
                <a:ea typeface="+mj-ea"/>
                <a:cs typeface="+mj-cs"/>
              </a:rPr>
              <a:t>I</a:t>
            </a:r>
            <a:r>
              <a:rPr kumimoji="0" lang="en-US" sz="5400" b="0" i="0" u="none" strike="noStrike" kern="1200" cap="none" spc="0" normalizeH="0" baseline="0" noProof="0" dirty="0" smtClean="0">
                <a:ln>
                  <a:noFill/>
                </a:ln>
                <a:solidFill>
                  <a:schemeClr val="tx1"/>
                </a:solidFill>
                <a:effectLst/>
                <a:uLnTx/>
                <a:uFillTx/>
                <a:latin typeface="Century Gothic" pitchFamily="34" charset="0"/>
                <a:ea typeface="+mj-ea"/>
                <a:cs typeface="+mj-cs"/>
              </a:rPr>
              <a:t>ntegration </a:t>
            </a:r>
            <a:r>
              <a:rPr kumimoji="0" lang="en-US" sz="5400" b="0" i="0" u="none" strike="noStrike" kern="1200" cap="none" spc="0" normalizeH="0" baseline="0" noProof="0" dirty="0" smtClean="0">
                <a:ln>
                  <a:noFill/>
                </a:ln>
                <a:solidFill>
                  <a:srgbClr val="FF0000"/>
                </a:solidFill>
                <a:effectLst/>
                <a:uLnTx/>
                <a:uFillTx/>
                <a:latin typeface="Century Gothic" pitchFamily="34" charset="0"/>
                <a:ea typeface="+mj-ea"/>
                <a:cs typeface="+mj-cs"/>
              </a:rPr>
              <a:t>A</a:t>
            </a:r>
            <a:r>
              <a:rPr kumimoji="0" lang="en-US" sz="5400" b="0" i="0" u="none" strike="noStrike" kern="1200" cap="none" spc="0" normalizeH="0" baseline="0" noProof="0" dirty="0" smtClean="0">
                <a:ln>
                  <a:noFill/>
                </a:ln>
                <a:solidFill>
                  <a:schemeClr val="tx1"/>
                </a:solidFill>
                <a:effectLst/>
                <a:uLnTx/>
                <a:uFillTx/>
                <a:latin typeface="Century Gothic" pitchFamily="34" charset="0"/>
                <a:ea typeface="+mj-ea"/>
                <a:cs typeface="+mj-cs"/>
              </a:rPr>
              <a:t>rchitecture</a:t>
            </a:r>
            <a:endParaRPr kumimoji="0" lang="en-US" sz="5400" b="0" i="0" u="none" strike="noStrike" kern="1200" cap="none" spc="0" normalizeH="0" baseline="0" noProof="0" dirty="0">
              <a:ln>
                <a:noFill/>
              </a:ln>
              <a:solidFill>
                <a:schemeClr val="tx1"/>
              </a:solidFill>
              <a:effectLst/>
              <a:uLnTx/>
              <a:uFillTx/>
              <a:latin typeface="Century Gothic" pitchFamily="34" charset="0"/>
              <a:ea typeface="+mj-ea"/>
              <a:cs typeface="+mj-cs"/>
            </a:endParaRPr>
          </a:p>
        </p:txBody>
      </p:sp>
      <p:pic>
        <p:nvPicPr>
          <p:cNvPr id="132100" name="Picture 4" descr="http://www.sierraatlantic.com/drive/ITES/aia.jpg"/>
          <p:cNvPicPr>
            <a:picLocks noChangeAspect="1" noChangeArrowheads="1"/>
          </p:cNvPicPr>
          <p:nvPr/>
        </p:nvPicPr>
        <p:blipFill>
          <a:blip r:embed="rId3" cstate="print"/>
          <a:srcRect/>
          <a:stretch>
            <a:fillRect/>
          </a:stretch>
        </p:blipFill>
        <p:spPr bwMode="auto">
          <a:xfrm>
            <a:off x="4501861" y="1524000"/>
            <a:ext cx="4090555" cy="4137572"/>
          </a:xfrm>
          <a:prstGeom prst="rect">
            <a:avLst/>
          </a:prstGeom>
          <a:noFill/>
        </p:spPr>
      </p:pic>
    </p:spTree>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2" descr="http://www.ducatimonster.org/gallery/data/1845/ruler.jpg"/>
          <p:cNvPicPr>
            <a:picLocks noChangeAspect="1" noChangeArrowheads="1"/>
          </p:cNvPicPr>
          <p:nvPr/>
        </p:nvPicPr>
        <p:blipFill>
          <a:blip r:embed="rId3" cstate="print"/>
          <a:srcRect/>
          <a:stretch>
            <a:fillRect/>
          </a:stretch>
        </p:blipFill>
        <p:spPr bwMode="auto">
          <a:xfrm>
            <a:off x="2900744" y="0"/>
            <a:ext cx="4604956" cy="6083300"/>
          </a:xfrm>
          <a:prstGeom prst="rect">
            <a:avLst/>
          </a:prstGeom>
          <a:noFill/>
        </p:spPr>
      </p:pic>
      <p:sp>
        <p:nvSpPr>
          <p:cNvPr id="3" name="Title 3"/>
          <p:cNvSpPr txBox="1">
            <a:spLocks/>
          </p:cNvSpPr>
          <p:nvPr/>
        </p:nvSpPr>
        <p:spPr>
          <a:xfrm>
            <a:off x="5410200" y="685800"/>
            <a:ext cx="3657600" cy="19050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400" b="0" i="0" u="none" strike="noStrike" kern="1200" cap="none" spc="0" normalizeH="0" baseline="0" noProof="0" dirty="0" smtClean="0">
                <a:ln>
                  <a:noFill/>
                </a:ln>
                <a:solidFill>
                  <a:schemeClr val="tx1"/>
                </a:solidFill>
                <a:effectLst/>
                <a:uLnTx/>
                <a:uFillTx/>
                <a:latin typeface="Century Gothic" pitchFamily="34" charset="0"/>
                <a:ea typeface="+mj-ea"/>
                <a:cs typeface="+mj-cs"/>
              </a:rPr>
              <a:t>Industry Standards</a:t>
            </a:r>
            <a:endParaRPr kumimoji="0" lang="en-US" sz="5400" b="0" i="0" u="none" strike="noStrike" kern="1200" cap="none" spc="0" normalizeH="0" baseline="0" noProof="0" dirty="0">
              <a:ln>
                <a:noFill/>
              </a:ln>
              <a:solidFill>
                <a:schemeClr val="tx1"/>
              </a:solidFill>
              <a:effectLst/>
              <a:uLnTx/>
              <a:uFillTx/>
              <a:latin typeface="Century Gothic" pitchFamily="34" charset="0"/>
              <a:ea typeface="+mj-ea"/>
              <a:cs typeface="+mj-cs"/>
            </a:endParaRPr>
          </a:p>
        </p:txBody>
      </p:sp>
      <p:sp>
        <p:nvSpPr>
          <p:cNvPr id="4" name="Rectangle 3"/>
          <p:cNvSpPr/>
          <p:nvPr/>
        </p:nvSpPr>
        <p:spPr>
          <a:xfrm>
            <a:off x="-241300" y="2057400"/>
            <a:ext cx="4572000" cy="4185761"/>
          </a:xfrm>
          <a:prstGeom prst="rect">
            <a:avLst/>
          </a:prstGeom>
        </p:spPr>
        <p:txBody>
          <a:bodyPr>
            <a:spAutoFit/>
          </a:bodyPr>
          <a:lstStyle/>
          <a:p>
            <a:pPr marL="457200" indent="-457200"/>
            <a:r>
              <a:rPr lang="en-US" dirty="0" smtClean="0"/>
              <a:t>	</a:t>
            </a:r>
            <a:r>
              <a:rPr lang="en-US" sz="2800" dirty="0" smtClean="0">
                <a:latin typeface="Century Gothic" pitchFamily="34" charset="0"/>
              </a:rPr>
              <a:t>AIA is an </a:t>
            </a:r>
            <a:r>
              <a:rPr lang="en-US" sz="2800" b="1" dirty="0" smtClean="0">
                <a:latin typeface="Century Gothic" pitchFamily="34" charset="0"/>
              </a:rPr>
              <a:t>open standards - based platform </a:t>
            </a:r>
            <a:r>
              <a:rPr lang="en-US" sz="2800" dirty="0" smtClean="0">
                <a:latin typeface="Century Gothic" pitchFamily="34" charset="0"/>
              </a:rPr>
              <a:t/>
            </a:r>
            <a:br>
              <a:rPr lang="en-US" sz="2800" dirty="0" smtClean="0">
                <a:latin typeface="Century Gothic" pitchFamily="34" charset="0"/>
              </a:rPr>
            </a:br>
            <a:endParaRPr lang="en-US" sz="2800" dirty="0" smtClean="0">
              <a:latin typeface="Century Gothic" pitchFamily="34" charset="0"/>
            </a:endParaRPr>
          </a:p>
          <a:p>
            <a:pPr marL="457200" indent="-457200"/>
            <a:r>
              <a:rPr lang="en-US" sz="2800" b="1" dirty="0" smtClean="0">
                <a:latin typeface="Century Gothic" pitchFamily="34" charset="0"/>
              </a:rPr>
              <a:t>	</a:t>
            </a:r>
            <a:r>
              <a:rPr lang="en-US" sz="2800" b="0" dirty="0" smtClean="0">
                <a:latin typeface="Century Gothic" pitchFamily="34" charset="0"/>
              </a:rPr>
              <a:t>Automate the complete end-to-end business processes, leveraging the applications you have and use.</a:t>
            </a:r>
            <a:endParaRPr lang="en-US" sz="2800" b="0" dirty="0">
              <a:latin typeface="Century Gothic" pitchFamily="34" charset="0"/>
            </a:endParaRP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www.milesoftinc.com/images/SAAS.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5" name="Rectangle 4"/>
          <p:cNvSpPr/>
          <p:nvPr/>
        </p:nvSpPr>
        <p:spPr>
          <a:xfrm>
            <a:off x="5326929" y="977900"/>
            <a:ext cx="3817071" cy="1791260"/>
          </a:xfrm>
          <a:prstGeom prst="rect">
            <a:avLst/>
          </a:prstGeom>
        </p:spPr>
        <p:txBody>
          <a:bodyPr wrap="none">
            <a:spAutoFit/>
          </a:bodyPr>
          <a:lstStyle/>
          <a:p>
            <a:pPr algn="ctr"/>
            <a:r>
              <a:rPr lang="en-US" sz="4800" dirty="0" smtClean="0">
                <a:solidFill>
                  <a:schemeClr val="bg1">
                    <a:lumMod val="95000"/>
                  </a:schemeClr>
                </a:solidFill>
                <a:latin typeface="Century Gothic" pitchFamily="34" charset="0"/>
              </a:rPr>
              <a:t>Hosted</a:t>
            </a:r>
          </a:p>
          <a:p>
            <a:pPr algn="ctr"/>
            <a:r>
              <a:rPr lang="en-US" sz="4800" dirty="0" smtClean="0">
                <a:solidFill>
                  <a:schemeClr val="bg1">
                    <a:lumMod val="95000"/>
                  </a:schemeClr>
                </a:solidFill>
                <a:latin typeface="Century Gothic" pitchFamily="34" charset="0"/>
              </a:rPr>
              <a:t>Application </a:t>
            </a:r>
          </a:p>
        </p:txBody>
      </p:sp>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8"/>
          <p:cNvSpPr>
            <a:spLocks noGrp="1" noChangeArrowheads="1"/>
          </p:cNvSpPr>
          <p:nvPr>
            <p:ph type="title"/>
          </p:nvPr>
        </p:nvSpPr>
        <p:spPr>
          <a:xfrm>
            <a:off x="779816" y="95532"/>
            <a:ext cx="9346822" cy="941388"/>
          </a:xfrm>
        </p:spPr>
        <p:txBody>
          <a:bodyPr/>
          <a:lstStyle/>
          <a:p>
            <a:pPr algn="l"/>
            <a:r>
              <a:rPr lang="en-CA" sz="3600" b="0" dirty="0" smtClean="0">
                <a:latin typeface="Century Gothic" pitchFamily="34" charset="0"/>
              </a:rPr>
              <a:t>Application Integration Architecture</a:t>
            </a:r>
            <a:endParaRPr lang="en-US" sz="3600" b="0" dirty="0" smtClean="0">
              <a:latin typeface="Arial" pitchFamily="34" charset="0"/>
              <a:cs typeface="Arial" pitchFamily="34" charset="0"/>
            </a:endParaRPr>
          </a:p>
        </p:txBody>
      </p:sp>
      <p:sp>
        <p:nvSpPr>
          <p:cNvPr id="5" name="Line 50"/>
          <p:cNvSpPr>
            <a:spLocks noChangeShapeType="1"/>
          </p:cNvSpPr>
          <p:nvPr/>
        </p:nvSpPr>
        <p:spPr bwMode="auto">
          <a:xfrm flipV="1">
            <a:off x="5887880" y="2376067"/>
            <a:ext cx="0" cy="1616377"/>
          </a:xfrm>
          <a:prstGeom prst="line">
            <a:avLst/>
          </a:prstGeom>
          <a:noFill/>
          <a:ln w="9525">
            <a:noFill/>
            <a:round/>
            <a:headEnd/>
            <a:tailEnd/>
          </a:ln>
        </p:spPr>
        <p:txBody>
          <a:bodyPr wrap="none" anchor="ctr"/>
          <a:lstStyle/>
          <a:p>
            <a:endParaRPr lang="en-US"/>
          </a:p>
        </p:txBody>
      </p:sp>
      <p:sp>
        <p:nvSpPr>
          <p:cNvPr id="6" name="Text Box 52"/>
          <p:cNvSpPr txBox="1">
            <a:spLocks noChangeArrowheads="1"/>
          </p:cNvSpPr>
          <p:nvPr/>
        </p:nvSpPr>
        <p:spPr bwMode="auto">
          <a:xfrm>
            <a:off x="6147968" y="1780514"/>
            <a:ext cx="180844" cy="510909"/>
          </a:xfrm>
          <a:prstGeom prst="rect">
            <a:avLst/>
          </a:prstGeom>
          <a:noFill/>
          <a:ln w="9525">
            <a:noFill/>
            <a:miter lim="800000"/>
            <a:headEnd/>
            <a:tailEnd/>
          </a:ln>
        </p:spPr>
        <p:txBody>
          <a:bodyPr wrap="square">
            <a:spAutoFit/>
          </a:bodyPr>
          <a:lstStyle/>
          <a:p>
            <a:pPr>
              <a:lnSpc>
                <a:spcPct val="85000"/>
              </a:lnSpc>
              <a:buFontTx/>
              <a:buChar char="•"/>
            </a:pPr>
            <a:endParaRPr lang="en-US" sz="3200"/>
          </a:p>
        </p:txBody>
      </p:sp>
      <p:grpSp>
        <p:nvGrpSpPr>
          <p:cNvPr id="2" name="Group 112"/>
          <p:cNvGrpSpPr>
            <a:grpSpLocks/>
          </p:cNvGrpSpPr>
          <p:nvPr/>
        </p:nvGrpSpPr>
        <p:grpSpPr bwMode="auto">
          <a:xfrm>
            <a:off x="5938787" y="2527331"/>
            <a:ext cx="2289770" cy="1329664"/>
            <a:chOff x="3390" y="1247"/>
            <a:chExt cx="2082" cy="1171"/>
          </a:xfrm>
        </p:grpSpPr>
        <p:sp>
          <p:nvSpPr>
            <p:cNvPr id="8" name="AutoShape 58"/>
            <p:cNvSpPr>
              <a:spLocks noChangeArrowheads="1"/>
            </p:cNvSpPr>
            <p:nvPr/>
          </p:nvSpPr>
          <p:spPr bwMode="auto">
            <a:xfrm>
              <a:off x="3595" y="1504"/>
              <a:ext cx="1693" cy="657"/>
            </a:xfrm>
            <a:prstGeom prst="roundRect">
              <a:avLst>
                <a:gd name="adj" fmla="val 16667"/>
              </a:avLst>
            </a:prstGeom>
            <a:gradFill rotWithShape="1">
              <a:gsLst>
                <a:gs pos="0">
                  <a:schemeClr val="bg1">
                    <a:lumMod val="50000"/>
                  </a:schemeClr>
                </a:gs>
                <a:gs pos="50000">
                  <a:schemeClr val="bg1">
                    <a:lumMod val="85000"/>
                  </a:schemeClr>
                </a:gs>
                <a:gs pos="100000">
                  <a:schemeClr val="bg1">
                    <a:lumMod val="65000"/>
                  </a:schemeClr>
                </a:gs>
              </a:gsLst>
              <a:lin ang="5400000" scaled="1"/>
            </a:gradFill>
            <a:ln w="9525" algn="ctr">
              <a:noFill/>
              <a:round/>
              <a:headEnd/>
              <a:tailEnd/>
            </a:ln>
            <a:effectLst/>
          </p:spPr>
          <p:txBody>
            <a:bodyPr wrap="none" anchor="ctr"/>
            <a:lstStyle/>
            <a:p>
              <a:pPr>
                <a:lnSpc>
                  <a:spcPct val="85000"/>
                </a:lnSpc>
                <a:defRPr/>
              </a:pPr>
              <a:r>
                <a:rPr lang="en-US" sz="1600">
                  <a:cs typeface="+mn-cs"/>
                </a:rPr>
                <a:t>Integration Solution</a:t>
              </a:r>
              <a:r>
                <a:rPr lang="en-US" sz="3200">
                  <a:cs typeface="+mn-cs"/>
                </a:rPr>
                <a:t> </a:t>
              </a:r>
            </a:p>
          </p:txBody>
        </p:sp>
        <p:grpSp>
          <p:nvGrpSpPr>
            <p:cNvPr id="3" name="Group 59"/>
            <p:cNvGrpSpPr>
              <a:grpSpLocks/>
            </p:cNvGrpSpPr>
            <p:nvPr/>
          </p:nvGrpSpPr>
          <p:grpSpPr bwMode="auto">
            <a:xfrm>
              <a:off x="3390" y="1687"/>
              <a:ext cx="202" cy="255"/>
              <a:chOff x="682" y="2736"/>
              <a:chExt cx="374" cy="336"/>
            </a:xfrm>
          </p:grpSpPr>
          <p:sp>
            <p:nvSpPr>
              <p:cNvPr id="42" name="AutoShape 60"/>
              <p:cNvSpPr>
                <a:spLocks noChangeArrowheads="1"/>
              </p:cNvSpPr>
              <p:nvPr/>
            </p:nvSpPr>
            <p:spPr bwMode="auto">
              <a:xfrm rot="5400000">
                <a:off x="621" y="2797"/>
                <a:ext cx="336" cy="213"/>
              </a:xfrm>
              <a:prstGeom prst="roundRect">
                <a:avLst>
                  <a:gd name="adj" fmla="val 16667"/>
                </a:avLst>
              </a:prstGeom>
              <a:solidFill>
                <a:schemeClr val="accent1"/>
              </a:solidFill>
              <a:ln w="9525" algn="ctr">
                <a:noFill/>
                <a:round/>
                <a:headEnd/>
                <a:tailEnd/>
              </a:ln>
            </p:spPr>
            <p:txBody>
              <a:bodyPr wrap="none" anchor="ctr"/>
              <a:lstStyle/>
              <a:p>
                <a:pPr>
                  <a:lnSpc>
                    <a:spcPct val="85000"/>
                  </a:lnSpc>
                </a:pPr>
                <a:endParaRPr lang="en-US" sz="3200"/>
              </a:p>
            </p:txBody>
          </p:sp>
          <p:sp>
            <p:nvSpPr>
              <p:cNvPr id="43" name="AutoShape 61"/>
              <p:cNvSpPr>
                <a:spLocks noChangeArrowheads="1"/>
              </p:cNvSpPr>
              <p:nvPr/>
            </p:nvSpPr>
            <p:spPr bwMode="auto">
              <a:xfrm>
                <a:off x="856" y="2820"/>
                <a:ext cx="175" cy="168"/>
              </a:xfrm>
              <a:prstGeom prst="roundRect">
                <a:avLst>
                  <a:gd name="adj" fmla="val 16667"/>
                </a:avLst>
              </a:prstGeom>
              <a:solidFill>
                <a:schemeClr val="bg1"/>
              </a:solidFill>
              <a:ln w="9525" algn="ctr">
                <a:noFill/>
                <a:round/>
                <a:headEnd/>
                <a:tailEnd/>
              </a:ln>
            </p:spPr>
            <p:txBody>
              <a:bodyPr wrap="none" anchor="ctr"/>
              <a:lstStyle/>
              <a:p>
                <a:pPr>
                  <a:lnSpc>
                    <a:spcPct val="85000"/>
                  </a:lnSpc>
                </a:pPr>
                <a:endParaRPr lang="en-US" sz="3200"/>
              </a:p>
            </p:txBody>
          </p:sp>
          <p:sp>
            <p:nvSpPr>
              <p:cNvPr id="44" name="AutoShape 62"/>
              <p:cNvSpPr>
                <a:spLocks noChangeArrowheads="1"/>
              </p:cNvSpPr>
              <p:nvPr/>
            </p:nvSpPr>
            <p:spPr bwMode="auto">
              <a:xfrm>
                <a:off x="884" y="2835"/>
                <a:ext cx="172" cy="135"/>
              </a:xfrm>
              <a:prstGeom prst="roundRect">
                <a:avLst>
                  <a:gd name="adj" fmla="val 16667"/>
                </a:avLst>
              </a:prstGeom>
              <a:solidFill>
                <a:schemeClr val="folHlink"/>
              </a:solidFill>
              <a:ln w="9525" algn="ctr">
                <a:noFill/>
                <a:round/>
                <a:headEnd/>
                <a:tailEnd/>
              </a:ln>
            </p:spPr>
            <p:txBody>
              <a:bodyPr wrap="none" anchor="ctr"/>
              <a:lstStyle/>
              <a:p>
                <a:pPr>
                  <a:lnSpc>
                    <a:spcPct val="85000"/>
                  </a:lnSpc>
                </a:pPr>
                <a:endParaRPr lang="en-US" sz="3200"/>
              </a:p>
            </p:txBody>
          </p:sp>
        </p:grpSp>
        <p:grpSp>
          <p:nvGrpSpPr>
            <p:cNvPr id="7" name="Group 63"/>
            <p:cNvGrpSpPr>
              <a:grpSpLocks/>
            </p:cNvGrpSpPr>
            <p:nvPr/>
          </p:nvGrpSpPr>
          <p:grpSpPr bwMode="auto">
            <a:xfrm rot="10800000">
              <a:off x="5290" y="1687"/>
              <a:ext cx="182" cy="255"/>
              <a:chOff x="721" y="2736"/>
              <a:chExt cx="335" cy="336"/>
            </a:xfrm>
          </p:grpSpPr>
          <p:sp>
            <p:nvSpPr>
              <p:cNvPr id="39" name="AutoShape 64"/>
              <p:cNvSpPr>
                <a:spLocks noChangeArrowheads="1"/>
              </p:cNvSpPr>
              <p:nvPr/>
            </p:nvSpPr>
            <p:spPr bwMode="auto">
              <a:xfrm rot="5400000">
                <a:off x="659" y="2798"/>
                <a:ext cx="336" cy="212"/>
              </a:xfrm>
              <a:prstGeom prst="roundRect">
                <a:avLst>
                  <a:gd name="adj" fmla="val 16667"/>
                </a:avLst>
              </a:prstGeom>
              <a:solidFill>
                <a:schemeClr val="accent1"/>
              </a:solidFill>
              <a:ln w="9525" algn="ctr">
                <a:noFill/>
                <a:round/>
                <a:headEnd/>
                <a:tailEnd/>
              </a:ln>
            </p:spPr>
            <p:txBody>
              <a:bodyPr wrap="none" anchor="ctr"/>
              <a:lstStyle/>
              <a:p>
                <a:pPr>
                  <a:lnSpc>
                    <a:spcPct val="85000"/>
                  </a:lnSpc>
                </a:pPr>
                <a:endParaRPr lang="en-US" sz="3200"/>
              </a:p>
            </p:txBody>
          </p:sp>
          <p:sp>
            <p:nvSpPr>
              <p:cNvPr id="40" name="AutoShape 65"/>
              <p:cNvSpPr>
                <a:spLocks noChangeArrowheads="1"/>
              </p:cNvSpPr>
              <p:nvPr/>
            </p:nvSpPr>
            <p:spPr bwMode="auto">
              <a:xfrm>
                <a:off x="856" y="2820"/>
                <a:ext cx="175" cy="168"/>
              </a:xfrm>
              <a:prstGeom prst="roundRect">
                <a:avLst>
                  <a:gd name="adj" fmla="val 16667"/>
                </a:avLst>
              </a:prstGeom>
              <a:solidFill>
                <a:schemeClr val="bg1"/>
              </a:solidFill>
              <a:ln w="9525" algn="ctr">
                <a:noFill/>
                <a:round/>
                <a:headEnd/>
                <a:tailEnd/>
              </a:ln>
            </p:spPr>
            <p:txBody>
              <a:bodyPr wrap="none" anchor="ctr"/>
              <a:lstStyle/>
              <a:p>
                <a:pPr>
                  <a:lnSpc>
                    <a:spcPct val="85000"/>
                  </a:lnSpc>
                </a:pPr>
                <a:endParaRPr lang="en-US" sz="3200"/>
              </a:p>
            </p:txBody>
          </p:sp>
          <p:sp>
            <p:nvSpPr>
              <p:cNvPr id="41" name="AutoShape 66"/>
              <p:cNvSpPr>
                <a:spLocks noChangeArrowheads="1"/>
              </p:cNvSpPr>
              <p:nvPr/>
            </p:nvSpPr>
            <p:spPr bwMode="auto">
              <a:xfrm>
                <a:off x="884" y="2835"/>
                <a:ext cx="172" cy="135"/>
              </a:xfrm>
              <a:prstGeom prst="roundRect">
                <a:avLst>
                  <a:gd name="adj" fmla="val 16667"/>
                </a:avLst>
              </a:prstGeom>
              <a:solidFill>
                <a:schemeClr val="folHlink"/>
              </a:solidFill>
              <a:ln w="9525" algn="ctr">
                <a:noFill/>
                <a:round/>
                <a:headEnd/>
                <a:tailEnd/>
              </a:ln>
            </p:spPr>
            <p:txBody>
              <a:bodyPr wrap="none" anchor="ctr"/>
              <a:lstStyle/>
              <a:p>
                <a:pPr>
                  <a:lnSpc>
                    <a:spcPct val="85000"/>
                  </a:lnSpc>
                </a:pPr>
                <a:endParaRPr lang="en-US" sz="3200"/>
              </a:p>
            </p:txBody>
          </p:sp>
        </p:grpSp>
        <p:grpSp>
          <p:nvGrpSpPr>
            <p:cNvPr id="9" name="Group 67"/>
            <p:cNvGrpSpPr>
              <a:grpSpLocks/>
            </p:cNvGrpSpPr>
            <p:nvPr/>
          </p:nvGrpSpPr>
          <p:grpSpPr bwMode="auto">
            <a:xfrm rot="5400000">
              <a:off x="3815" y="1282"/>
              <a:ext cx="254" cy="183"/>
              <a:chOff x="721" y="2736"/>
              <a:chExt cx="335" cy="336"/>
            </a:xfrm>
          </p:grpSpPr>
          <p:sp>
            <p:nvSpPr>
              <p:cNvPr id="36" name="AutoShape 68"/>
              <p:cNvSpPr>
                <a:spLocks noChangeArrowheads="1"/>
              </p:cNvSpPr>
              <p:nvPr/>
            </p:nvSpPr>
            <p:spPr bwMode="auto">
              <a:xfrm rot="5400000">
                <a:off x="659" y="2798"/>
                <a:ext cx="336" cy="212"/>
              </a:xfrm>
              <a:prstGeom prst="roundRect">
                <a:avLst>
                  <a:gd name="adj" fmla="val 16667"/>
                </a:avLst>
              </a:prstGeom>
              <a:solidFill>
                <a:schemeClr val="accent1"/>
              </a:solidFill>
              <a:ln w="9525" algn="ctr">
                <a:noFill/>
                <a:round/>
                <a:headEnd/>
                <a:tailEnd/>
              </a:ln>
            </p:spPr>
            <p:txBody>
              <a:bodyPr wrap="none" anchor="ctr"/>
              <a:lstStyle/>
              <a:p>
                <a:pPr>
                  <a:lnSpc>
                    <a:spcPct val="85000"/>
                  </a:lnSpc>
                </a:pPr>
                <a:endParaRPr lang="en-US" sz="3200"/>
              </a:p>
            </p:txBody>
          </p:sp>
          <p:sp>
            <p:nvSpPr>
              <p:cNvPr id="37" name="AutoShape 69"/>
              <p:cNvSpPr>
                <a:spLocks noChangeArrowheads="1"/>
              </p:cNvSpPr>
              <p:nvPr/>
            </p:nvSpPr>
            <p:spPr bwMode="auto">
              <a:xfrm>
                <a:off x="856" y="2820"/>
                <a:ext cx="175" cy="168"/>
              </a:xfrm>
              <a:prstGeom prst="roundRect">
                <a:avLst>
                  <a:gd name="adj" fmla="val 16667"/>
                </a:avLst>
              </a:prstGeom>
              <a:solidFill>
                <a:schemeClr val="bg1"/>
              </a:solidFill>
              <a:ln w="9525" algn="ctr">
                <a:noFill/>
                <a:round/>
                <a:headEnd/>
                <a:tailEnd/>
              </a:ln>
            </p:spPr>
            <p:txBody>
              <a:bodyPr wrap="none" anchor="ctr"/>
              <a:lstStyle/>
              <a:p>
                <a:pPr>
                  <a:lnSpc>
                    <a:spcPct val="85000"/>
                  </a:lnSpc>
                </a:pPr>
                <a:endParaRPr lang="en-US" sz="3200"/>
              </a:p>
            </p:txBody>
          </p:sp>
          <p:sp>
            <p:nvSpPr>
              <p:cNvPr id="38" name="AutoShape 70"/>
              <p:cNvSpPr>
                <a:spLocks noChangeArrowheads="1"/>
              </p:cNvSpPr>
              <p:nvPr/>
            </p:nvSpPr>
            <p:spPr bwMode="auto">
              <a:xfrm>
                <a:off x="884" y="2835"/>
                <a:ext cx="172" cy="135"/>
              </a:xfrm>
              <a:prstGeom prst="roundRect">
                <a:avLst>
                  <a:gd name="adj" fmla="val 16667"/>
                </a:avLst>
              </a:prstGeom>
              <a:solidFill>
                <a:schemeClr val="folHlink"/>
              </a:solidFill>
              <a:ln w="9525" algn="ctr">
                <a:noFill/>
                <a:round/>
                <a:headEnd/>
                <a:tailEnd/>
              </a:ln>
            </p:spPr>
            <p:txBody>
              <a:bodyPr wrap="none" anchor="ctr"/>
              <a:lstStyle/>
              <a:p>
                <a:pPr>
                  <a:lnSpc>
                    <a:spcPct val="85000"/>
                  </a:lnSpc>
                </a:pPr>
                <a:endParaRPr lang="en-US" sz="3200"/>
              </a:p>
            </p:txBody>
          </p:sp>
        </p:grpSp>
        <p:grpSp>
          <p:nvGrpSpPr>
            <p:cNvPr id="10" name="Group 71"/>
            <p:cNvGrpSpPr>
              <a:grpSpLocks/>
            </p:cNvGrpSpPr>
            <p:nvPr/>
          </p:nvGrpSpPr>
          <p:grpSpPr bwMode="auto">
            <a:xfrm rot="-5400000">
              <a:off x="3767" y="2200"/>
              <a:ext cx="254" cy="182"/>
              <a:chOff x="721" y="2736"/>
              <a:chExt cx="335" cy="336"/>
            </a:xfrm>
          </p:grpSpPr>
          <p:sp>
            <p:nvSpPr>
              <p:cNvPr id="33" name="AutoShape 72"/>
              <p:cNvSpPr>
                <a:spLocks noChangeArrowheads="1"/>
              </p:cNvSpPr>
              <p:nvPr/>
            </p:nvSpPr>
            <p:spPr bwMode="auto">
              <a:xfrm rot="5400000" flipH="1" flipV="1">
                <a:off x="659" y="2798"/>
                <a:ext cx="336" cy="212"/>
              </a:xfrm>
              <a:prstGeom prst="roundRect">
                <a:avLst>
                  <a:gd name="adj" fmla="val 16667"/>
                </a:avLst>
              </a:prstGeom>
              <a:solidFill>
                <a:schemeClr val="accent1"/>
              </a:solidFill>
              <a:ln w="9525" algn="ctr">
                <a:noFill/>
                <a:round/>
                <a:headEnd/>
                <a:tailEnd/>
              </a:ln>
            </p:spPr>
            <p:txBody>
              <a:bodyPr wrap="none" anchor="ctr"/>
              <a:lstStyle/>
              <a:p>
                <a:pPr>
                  <a:lnSpc>
                    <a:spcPct val="85000"/>
                  </a:lnSpc>
                </a:pPr>
                <a:endParaRPr lang="en-US" sz="3200"/>
              </a:p>
            </p:txBody>
          </p:sp>
          <p:sp>
            <p:nvSpPr>
              <p:cNvPr id="34" name="AutoShape 73"/>
              <p:cNvSpPr>
                <a:spLocks noChangeArrowheads="1"/>
              </p:cNvSpPr>
              <p:nvPr/>
            </p:nvSpPr>
            <p:spPr bwMode="auto">
              <a:xfrm>
                <a:off x="856" y="2820"/>
                <a:ext cx="175" cy="168"/>
              </a:xfrm>
              <a:prstGeom prst="roundRect">
                <a:avLst>
                  <a:gd name="adj" fmla="val 16667"/>
                </a:avLst>
              </a:prstGeom>
              <a:solidFill>
                <a:schemeClr val="bg1"/>
              </a:solidFill>
              <a:ln w="9525" algn="ctr">
                <a:noFill/>
                <a:round/>
                <a:headEnd/>
                <a:tailEnd/>
              </a:ln>
            </p:spPr>
            <p:txBody>
              <a:bodyPr wrap="none" anchor="ctr"/>
              <a:lstStyle/>
              <a:p>
                <a:pPr>
                  <a:lnSpc>
                    <a:spcPct val="85000"/>
                  </a:lnSpc>
                </a:pPr>
                <a:endParaRPr lang="en-US" sz="3200"/>
              </a:p>
            </p:txBody>
          </p:sp>
          <p:sp>
            <p:nvSpPr>
              <p:cNvPr id="35" name="AutoShape 74"/>
              <p:cNvSpPr>
                <a:spLocks noChangeArrowheads="1"/>
              </p:cNvSpPr>
              <p:nvPr/>
            </p:nvSpPr>
            <p:spPr bwMode="auto">
              <a:xfrm>
                <a:off x="884" y="2835"/>
                <a:ext cx="172" cy="135"/>
              </a:xfrm>
              <a:prstGeom prst="roundRect">
                <a:avLst>
                  <a:gd name="adj" fmla="val 16667"/>
                </a:avLst>
              </a:prstGeom>
              <a:solidFill>
                <a:schemeClr val="folHlink"/>
              </a:solidFill>
              <a:ln w="9525" algn="ctr">
                <a:noFill/>
                <a:round/>
                <a:headEnd/>
                <a:tailEnd/>
              </a:ln>
            </p:spPr>
            <p:txBody>
              <a:bodyPr wrap="none" anchor="ctr"/>
              <a:lstStyle/>
              <a:p>
                <a:pPr>
                  <a:lnSpc>
                    <a:spcPct val="85000"/>
                  </a:lnSpc>
                </a:pPr>
                <a:endParaRPr lang="en-US" sz="3200"/>
              </a:p>
            </p:txBody>
          </p:sp>
        </p:grpSp>
        <p:grpSp>
          <p:nvGrpSpPr>
            <p:cNvPr id="11" name="Group 79"/>
            <p:cNvGrpSpPr>
              <a:grpSpLocks/>
            </p:cNvGrpSpPr>
            <p:nvPr/>
          </p:nvGrpSpPr>
          <p:grpSpPr bwMode="auto">
            <a:xfrm rot="5400000">
              <a:off x="4391" y="1283"/>
              <a:ext cx="254" cy="182"/>
              <a:chOff x="721" y="2736"/>
              <a:chExt cx="335" cy="336"/>
            </a:xfrm>
          </p:grpSpPr>
          <p:sp>
            <p:nvSpPr>
              <p:cNvPr id="30" name="AutoShape 80"/>
              <p:cNvSpPr>
                <a:spLocks noChangeArrowheads="1"/>
              </p:cNvSpPr>
              <p:nvPr/>
            </p:nvSpPr>
            <p:spPr bwMode="auto">
              <a:xfrm rot="5400000">
                <a:off x="659" y="2798"/>
                <a:ext cx="336" cy="212"/>
              </a:xfrm>
              <a:prstGeom prst="roundRect">
                <a:avLst>
                  <a:gd name="adj" fmla="val 16667"/>
                </a:avLst>
              </a:prstGeom>
              <a:solidFill>
                <a:schemeClr val="accent1"/>
              </a:solidFill>
              <a:ln w="9525" algn="ctr">
                <a:noFill/>
                <a:round/>
                <a:headEnd/>
                <a:tailEnd/>
              </a:ln>
            </p:spPr>
            <p:txBody>
              <a:bodyPr wrap="none" anchor="ctr"/>
              <a:lstStyle/>
              <a:p>
                <a:pPr>
                  <a:lnSpc>
                    <a:spcPct val="85000"/>
                  </a:lnSpc>
                </a:pPr>
                <a:endParaRPr lang="en-US" sz="3200"/>
              </a:p>
            </p:txBody>
          </p:sp>
          <p:sp>
            <p:nvSpPr>
              <p:cNvPr id="31" name="AutoShape 81"/>
              <p:cNvSpPr>
                <a:spLocks noChangeArrowheads="1"/>
              </p:cNvSpPr>
              <p:nvPr/>
            </p:nvSpPr>
            <p:spPr bwMode="auto">
              <a:xfrm>
                <a:off x="856" y="2820"/>
                <a:ext cx="175" cy="168"/>
              </a:xfrm>
              <a:prstGeom prst="roundRect">
                <a:avLst>
                  <a:gd name="adj" fmla="val 16667"/>
                </a:avLst>
              </a:prstGeom>
              <a:solidFill>
                <a:schemeClr val="bg1"/>
              </a:solidFill>
              <a:ln w="9525" algn="ctr">
                <a:noFill/>
                <a:round/>
                <a:headEnd/>
                <a:tailEnd/>
              </a:ln>
            </p:spPr>
            <p:txBody>
              <a:bodyPr wrap="none" anchor="ctr"/>
              <a:lstStyle/>
              <a:p>
                <a:pPr>
                  <a:lnSpc>
                    <a:spcPct val="85000"/>
                  </a:lnSpc>
                </a:pPr>
                <a:endParaRPr lang="en-US" sz="3200"/>
              </a:p>
            </p:txBody>
          </p:sp>
          <p:sp>
            <p:nvSpPr>
              <p:cNvPr id="32" name="AutoShape 82"/>
              <p:cNvSpPr>
                <a:spLocks noChangeArrowheads="1"/>
              </p:cNvSpPr>
              <p:nvPr/>
            </p:nvSpPr>
            <p:spPr bwMode="auto">
              <a:xfrm>
                <a:off x="884" y="2835"/>
                <a:ext cx="172" cy="135"/>
              </a:xfrm>
              <a:prstGeom prst="roundRect">
                <a:avLst>
                  <a:gd name="adj" fmla="val 16667"/>
                </a:avLst>
              </a:prstGeom>
              <a:solidFill>
                <a:schemeClr val="folHlink"/>
              </a:solidFill>
              <a:ln w="9525" algn="ctr">
                <a:noFill/>
                <a:round/>
                <a:headEnd/>
                <a:tailEnd/>
              </a:ln>
            </p:spPr>
            <p:txBody>
              <a:bodyPr wrap="none" anchor="ctr"/>
              <a:lstStyle/>
              <a:p>
                <a:pPr>
                  <a:lnSpc>
                    <a:spcPct val="85000"/>
                  </a:lnSpc>
                </a:pPr>
                <a:endParaRPr lang="en-US" sz="3200"/>
              </a:p>
            </p:txBody>
          </p:sp>
        </p:grpSp>
        <p:grpSp>
          <p:nvGrpSpPr>
            <p:cNvPr id="12" name="Group 83"/>
            <p:cNvGrpSpPr>
              <a:grpSpLocks/>
            </p:cNvGrpSpPr>
            <p:nvPr/>
          </p:nvGrpSpPr>
          <p:grpSpPr bwMode="auto">
            <a:xfrm rot="5400000">
              <a:off x="4862" y="1282"/>
              <a:ext cx="254" cy="183"/>
              <a:chOff x="721" y="2736"/>
              <a:chExt cx="335" cy="336"/>
            </a:xfrm>
          </p:grpSpPr>
          <p:sp>
            <p:nvSpPr>
              <p:cNvPr id="27" name="AutoShape 84"/>
              <p:cNvSpPr>
                <a:spLocks noChangeArrowheads="1"/>
              </p:cNvSpPr>
              <p:nvPr/>
            </p:nvSpPr>
            <p:spPr bwMode="auto">
              <a:xfrm rot="5400000">
                <a:off x="659" y="2798"/>
                <a:ext cx="336" cy="212"/>
              </a:xfrm>
              <a:prstGeom prst="roundRect">
                <a:avLst>
                  <a:gd name="adj" fmla="val 16667"/>
                </a:avLst>
              </a:prstGeom>
              <a:solidFill>
                <a:schemeClr val="accent1"/>
              </a:solidFill>
              <a:ln w="9525" algn="ctr">
                <a:noFill/>
                <a:round/>
                <a:headEnd/>
                <a:tailEnd/>
              </a:ln>
            </p:spPr>
            <p:txBody>
              <a:bodyPr wrap="none" anchor="ctr"/>
              <a:lstStyle/>
              <a:p>
                <a:pPr>
                  <a:lnSpc>
                    <a:spcPct val="85000"/>
                  </a:lnSpc>
                </a:pPr>
                <a:endParaRPr lang="en-US" sz="3200"/>
              </a:p>
            </p:txBody>
          </p:sp>
          <p:sp>
            <p:nvSpPr>
              <p:cNvPr id="28" name="AutoShape 85"/>
              <p:cNvSpPr>
                <a:spLocks noChangeArrowheads="1"/>
              </p:cNvSpPr>
              <p:nvPr/>
            </p:nvSpPr>
            <p:spPr bwMode="auto">
              <a:xfrm>
                <a:off x="856" y="2820"/>
                <a:ext cx="175" cy="168"/>
              </a:xfrm>
              <a:prstGeom prst="roundRect">
                <a:avLst>
                  <a:gd name="adj" fmla="val 16667"/>
                </a:avLst>
              </a:prstGeom>
              <a:solidFill>
                <a:schemeClr val="bg1"/>
              </a:solidFill>
              <a:ln w="9525" algn="ctr">
                <a:noFill/>
                <a:round/>
                <a:headEnd/>
                <a:tailEnd/>
              </a:ln>
            </p:spPr>
            <p:txBody>
              <a:bodyPr wrap="none" anchor="ctr"/>
              <a:lstStyle/>
              <a:p>
                <a:pPr>
                  <a:lnSpc>
                    <a:spcPct val="85000"/>
                  </a:lnSpc>
                </a:pPr>
                <a:endParaRPr lang="en-US" sz="3200"/>
              </a:p>
            </p:txBody>
          </p:sp>
          <p:sp>
            <p:nvSpPr>
              <p:cNvPr id="29" name="AutoShape 86"/>
              <p:cNvSpPr>
                <a:spLocks noChangeArrowheads="1"/>
              </p:cNvSpPr>
              <p:nvPr/>
            </p:nvSpPr>
            <p:spPr bwMode="auto">
              <a:xfrm>
                <a:off x="884" y="2835"/>
                <a:ext cx="172" cy="135"/>
              </a:xfrm>
              <a:prstGeom prst="roundRect">
                <a:avLst>
                  <a:gd name="adj" fmla="val 16667"/>
                </a:avLst>
              </a:prstGeom>
              <a:solidFill>
                <a:schemeClr val="folHlink"/>
              </a:solidFill>
              <a:ln w="9525" algn="ctr">
                <a:noFill/>
                <a:round/>
                <a:headEnd/>
                <a:tailEnd/>
              </a:ln>
            </p:spPr>
            <p:txBody>
              <a:bodyPr wrap="none" anchor="ctr"/>
              <a:lstStyle/>
              <a:p>
                <a:pPr>
                  <a:lnSpc>
                    <a:spcPct val="85000"/>
                  </a:lnSpc>
                </a:pPr>
                <a:endParaRPr lang="en-US" sz="3200"/>
              </a:p>
            </p:txBody>
          </p:sp>
        </p:grpSp>
        <p:grpSp>
          <p:nvGrpSpPr>
            <p:cNvPr id="13" name="Group 87"/>
            <p:cNvGrpSpPr>
              <a:grpSpLocks/>
            </p:cNvGrpSpPr>
            <p:nvPr/>
          </p:nvGrpSpPr>
          <p:grpSpPr bwMode="auto">
            <a:xfrm rot="-5400000">
              <a:off x="4141" y="2200"/>
              <a:ext cx="254" cy="182"/>
              <a:chOff x="721" y="2736"/>
              <a:chExt cx="335" cy="336"/>
            </a:xfrm>
          </p:grpSpPr>
          <p:sp>
            <p:nvSpPr>
              <p:cNvPr id="24" name="AutoShape 88"/>
              <p:cNvSpPr>
                <a:spLocks noChangeArrowheads="1"/>
              </p:cNvSpPr>
              <p:nvPr/>
            </p:nvSpPr>
            <p:spPr bwMode="auto">
              <a:xfrm rot="5400000" flipH="1" flipV="1">
                <a:off x="659" y="2798"/>
                <a:ext cx="336" cy="212"/>
              </a:xfrm>
              <a:prstGeom prst="roundRect">
                <a:avLst>
                  <a:gd name="adj" fmla="val 16667"/>
                </a:avLst>
              </a:prstGeom>
              <a:solidFill>
                <a:schemeClr val="accent1"/>
              </a:solidFill>
              <a:ln w="9525" algn="ctr">
                <a:noFill/>
                <a:round/>
                <a:headEnd/>
                <a:tailEnd/>
              </a:ln>
            </p:spPr>
            <p:txBody>
              <a:bodyPr wrap="none" anchor="ctr"/>
              <a:lstStyle/>
              <a:p>
                <a:pPr>
                  <a:lnSpc>
                    <a:spcPct val="85000"/>
                  </a:lnSpc>
                </a:pPr>
                <a:endParaRPr lang="en-US" sz="3200"/>
              </a:p>
            </p:txBody>
          </p:sp>
          <p:sp>
            <p:nvSpPr>
              <p:cNvPr id="25" name="AutoShape 89"/>
              <p:cNvSpPr>
                <a:spLocks noChangeArrowheads="1"/>
              </p:cNvSpPr>
              <p:nvPr/>
            </p:nvSpPr>
            <p:spPr bwMode="auto">
              <a:xfrm>
                <a:off x="856" y="2820"/>
                <a:ext cx="175" cy="168"/>
              </a:xfrm>
              <a:prstGeom prst="roundRect">
                <a:avLst>
                  <a:gd name="adj" fmla="val 16667"/>
                </a:avLst>
              </a:prstGeom>
              <a:solidFill>
                <a:schemeClr val="bg1"/>
              </a:solidFill>
              <a:ln w="9525" algn="ctr">
                <a:noFill/>
                <a:round/>
                <a:headEnd/>
                <a:tailEnd/>
              </a:ln>
            </p:spPr>
            <p:txBody>
              <a:bodyPr wrap="none" anchor="ctr"/>
              <a:lstStyle/>
              <a:p>
                <a:pPr>
                  <a:lnSpc>
                    <a:spcPct val="85000"/>
                  </a:lnSpc>
                </a:pPr>
                <a:endParaRPr lang="en-US" sz="3200"/>
              </a:p>
            </p:txBody>
          </p:sp>
          <p:sp>
            <p:nvSpPr>
              <p:cNvPr id="26" name="AutoShape 90"/>
              <p:cNvSpPr>
                <a:spLocks noChangeArrowheads="1"/>
              </p:cNvSpPr>
              <p:nvPr/>
            </p:nvSpPr>
            <p:spPr bwMode="auto">
              <a:xfrm>
                <a:off x="884" y="2835"/>
                <a:ext cx="172" cy="135"/>
              </a:xfrm>
              <a:prstGeom prst="roundRect">
                <a:avLst>
                  <a:gd name="adj" fmla="val 16667"/>
                </a:avLst>
              </a:prstGeom>
              <a:solidFill>
                <a:schemeClr val="folHlink"/>
              </a:solidFill>
              <a:ln w="9525" algn="ctr">
                <a:noFill/>
                <a:round/>
                <a:headEnd/>
                <a:tailEnd/>
              </a:ln>
            </p:spPr>
            <p:txBody>
              <a:bodyPr wrap="none" anchor="ctr"/>
              <a:lstStyle/>
              <a:p>
                <a:pPr>
                  <a:lnSpc>
                    <a:spcPct val="85000"/>
                  </a:lnSpc>
                </a:pPr>
                <a:endParaRPr lang="en-US" sz="3200"/>
              </a:p>
            </p:txBody>
          </p:sp>
        </p:grpSp>
        <p:grpSp>
          <p:nvGrpSpPr>
            <p:cNvPr id="14" name="Group 91"/>
            <p:cNvGrpSpPr>
              <a:grpSpLocks/>
            </p:cNvGrpSpPr>
            <p:nvPr/>
          </p:nvGrpSpPr>
          <p:grpSpPr bwMode="auto">
            <a:xfrm rot="-5400000">
              <a:off x="4574" y="2199"/>
              <a:ext cx="254" cy="183"/>
              <a:chOff x="721" y="2736"/>
              <a:chExt cx="335" cy="336"/>
            </a:xfrm>
          </p:grpSpPr>
          <p:sp>
            <p:nvSpPr>
              <p:cNvPr id="21" name="AutoShape 92"/>
              <p:cNvSpPr>
                <a:spLocks noChangeArrowheads="1"/>
              </p:cNvSpPr>
              <p:nvPr/>
            </p:nvSpPr>
            <p:spPr bwMode="auto">
              <a:xfrm rot="5400000" flipH="1" flipV="1">
                <a:off x="659" y="2798"/>
                <a:ext cx="336" cy="212"/>
              </a:xfrm>
              <a:prstGeom prst="roundRect">
                <a:avLst>
                  <a:gd name="adj" fmla="val 16667"/>
                </a:avLst>
              </a:prstGeom>
              <a:solidFill>
                <a:schemeClr val="accent1"/>
              </a:solidFill>
              <a:ln w="9525" algn="ctr">
                <a:noFill/>
                <a:round/>
                <a:headEnd/>
                <a:tailEnd/>
              </a:ln>
            </p:spPr>
            <p:txBody>
              <a:bodyPr wrap="none" anchor="ctr"/>
              <a:lstStyle/>
              <a:p>
                <a:pPr>
                  <a:lnSpc>
                    <a:spcPct val="85000"/>
                  </a:lnSpc>
                </a:pPr>
                <a:endParaRPr lang="en-US" sz="3200"/>
              </a:p>
            </p:txBody>
          </p:sp>
          <p:sp>
            <p:nvSpPr>
              <p:cNvPr id="22" name="AutoShape 93"/>
              <p:cNvSpPr>
                <a:spLocks noChangeArrowheads="1"/>
              </p:cNvSpPr>
              <p:nvPr/>
            </p:nvSpPr>
            <p:spPr bwMode="auto">
              <a:xfrm>
                <a:off x="856" y="2820"/>
                <a:ext cx="175" cy="168"/>
              </a:xfrm>
              <a:prstGeom prst="roundRect">
                <a:avLst>
                  <a:gd name="adj" fmla="val 16667"/>
                </a:avLst>
              </a:prstGeom>
              <a:solidFill>
                <a:schemeClr val="bg1"/>
              </a:solidFill>
              <a:ln w="9525" algn="ctr">
                <a:noFill/>
                <a:round/>
                <a:headEnd/>
                <a:tailEnd/>
              </a:ln>
            </p:spPr>
            <p:txBody>
              <a:bodyPr wrap="none" anchor="ctr"/>
              <a:lstStyle/>
              <a:p>
                <a:pPr>
                  <a:lnSpc>
                    <a:spcPct val="85000"/>
                  </a:lnSpc>
                </a:pPr>
                <a:endParaRPr lang="en-US" sz="3200"/>
              </a:p>
            </p:txBody>
          </p:sp>
          <p:sp>
            <p:nvSpPr>
              <p:cNvPr id="23" name="AutoShape 94"/>
              <p:cNvSpPr>
                <a:spLocks noChangeArrowheads="1"/>
              </p:cNvSpPr>
              <p:nvPr/>
            </p:nvSpPr>
            <p:spPr bwMode="auto">
              <a:xfrm>
                <a:off x="884" y="2835"/>
                <a:ext cx="172" cy="135"/>
              </a:xfrm>
              <a:prstGeom prst="roundRect">
                <a:avLst>
                  <a:gd name="adj" fmla="val 16667"/>
                </a:avLst>
              </a:prstGeom>
              <a:solidFill>
                <a:schemeClr val="folHlink"/>
              </a:solidFill>
              <a:ln w="9525" algn="ctr">
                <a:noFill/>
                <a:round/>
                <a:headEnd/>
                <a:tailEnd/>
              </a:ln>
            </p:spPr>
            <p:txBody>
              <a:bodyPr wrap="none" anchor="ctr"/>
              <a:lstStyle/>
              <a:p>
                <a:pPr>
                  <a:lnSpc>
                    <a:spcPct val="85000"/>
                  </a:lnSpc>
                </a:pPr>
                <a:endParaRPr lang="en-US" sz="3200"/>
              </a:p>
            </p:txBody>
          </p:sp>
        </p:grpSp>
        <p:grpSp>
          <p:nvGrpSpPr>
            <p:cNvPr id="15" name="Group 95"/>
            <p:cNvGrpSpPr>
              <a:grpSpLocks/>
            </p:cNvGrpSpPr>
            <p:nvPr/>
          </p:nvGrpSpPr>
          <p:grpSpPr bwMode="auto">
            <a:xfrm rot="-5400000">
              <a:off x="4967" y="2199"/>
              <a:ext cx="254" cy="183"/>
              <a:chOff x="721" y="2736"/>
              <a:chExt cx="335" cy="336"/>
            </a:xfrm>
          </p:grpSpPr>
          <p:sp>
            <p:nvSpPr>
              <p:cNvPr id="18" name="AutoShape 96"/>
              <p:cNvSpPr>
                <a:spLocks noChangeArrowheads="1"/>
              </p:cNvSpPr>
              <p:nvPr/>
            </p:nvSpPr>
            <p:spPr bwMode="auto">
              <a:xfrm rot="5400000" flipH="1" flipV="1">
                <a:off x="659" y="2798"/>
                <a:ext cx="336" cy="212"/>
              </a:xfrm>
              <a:prstGeom prst="roundRect">
                <a:avLst>
                  <a:gd name="adj" fmla="val 16667"/>
                </a:avLst>
              </a:prstGeom>
              <a:solidFill>
                <a:schemeClr val="accent1"/>
              </a:solidFill>
              <a:ln w="9525" algn="ctr">
                <a:noFill/>
                <a:round/>
                <a:headEnd/>
                <a:tailEnd/>
              </a:ln>
            </p:spPr>
            <p:txBody>
              <a:bodyPr wrap="none" anchor="ctr"/>
              <a:lstStyle/>
              <a:p>
                <a:pPr>
                  <a:lnSpc>
                    <a:spcPct val="85000"/>
                  </a:lnSpc>
                </a:pPr>
                <a:endParaRPr lang="en-US" sz="3200"/>
              </a:p>
            </p:txBody>
          </p:sp>
          <p:sp>
            <p:nvSpPr>
              <p:cNvPr id="19" name="AutoShape 97"/>
              <p:cNvSpPr>
                <a:spLocks noChangeArrowheads="1"/>
              </p:cNvSpPr>
              <p:nvPr/>
            </p:nvSpPr>
            <p:spPr bwMode="auto">
              <a:xfrm>
                <a:off x="856" y="2820"/>
                <a:ext cx="175" cy="168"/>
              </a:xfrm>
              <a:prstGeom prst="roundRect">
                <a:avLst>
                  <a:gd name="adj" fmla="val 16667"/>
                </a:avLst>
              </a:prstGeom>
              <a:solidFill>
                <a:schemeClr val="bg1"/>
              </a:solidFill>
              <a:ln w="9525" algn="ctr">
                <a:noFill/>
                <a:round/>
                <a:headEnd/>
                <a:tailEnd/>
              </a:ln>
            </p:spPr>
            <p:txBody>
              <a:bodyPr wrap="none" anchor="ctr"/>
              <a:lstStyle/>
              <a:p>
                <a:pPr>
                  <a:lnSpc>
                    <a:spcPct val="85000"/>
                  </a:lnSpc>
                </a:pPr>
                <a:endParaRPr lang="en-US" sz="3200"/>
              </a:p>
            </p:txBody>
          </p:sp>
          <p:sp>
            <p:nvSpPr>
              <p:cNvPr id="20" name="AutoShape 98"/>
              <p:cNvSpPr>
                <a:spLocks noChangeArrowheads="1"/>
              </p:cNvSpPr>
              <p:nvPr/>
            </p:nvSpPr>
            <p:spPr bwMode="auto">
              <a:xfrm>
                <a:off x="884" y="2835"/>
                <a:ext cx="172" cy="135"/>
              </a:xfrm>
              <a:prstGeom prst="roundRect">
                <a:avLst>
                  <a:gd name="adj" fmla="val 16667"/>
                </a:avLst>
              </a:prstGeom>
              <a:solidFill>
                <a:schemeClr val="folHlink"/>
              </a:solidFill>
              <a:ln w="9525" algn="ctr">
                <a:noFill/>
                <a:round/>
                <a:headEnd/>
                <a:tailEnd/>
              </a:ln>
            </p:spPr>
            <p:txBody>
              <a:bodyPr wrap="none" anchor="ctr"/>
              <a:lstStyle/>
              <a:p>
                <a:pPr>
                  <a:lnSpc>
                    <a:spcPct val="85000"/>
                  </a:lnSpc>
                </a:pPr>
                <a:endParaRPr lang="en-US" sz="3200"/>
              </a:p>
            </p:txBody>
          </p:sp>
        </p:grpSp>
      </p:grpSp>
      <p:pic>
        <p:nvPicPr>
          <p:cNvPr id="45" name="Picture 105" descr="Untitled-11"/>
          <p:cNvPicPr>
            <a:picLocks noChangeAspect="1" noChangeArrowheads="1"/>
          </p:cNvPicPr>
          <p:nvPr/>
        </p:nvPicPr>
        <p:blipFill>
          <a:blip r:embed="rId2" cstate="print"/>
          <a:srcRect/>
          <a:stretch>
            <a:fillRect/>
          </a:stretch>
        </p:blipFill>
        <p:spPr bwMode="auto">
          <a:xfrm>
            <a:off x="1761705" y="4482439"/>
            <a:ext cx="1132238" cy="208364"/>
          </a:xfrm>
          <a:prstGeom prst="rect">
            <a:avLst/>
          </a:prstGeom>
          <a:noFill/>
          <a:ln w="9525">
            <a:noFill/>
            <a:miter lim="800000"/>
            <a:headEnd/>
            <a:tailEnd/>
          </a:ln>
        </p:spPr>
      </p:pic>
      <p:sp>
        <p:nvSpPr>
          <p:cNvPr id="46" name="Rectangle 109"/>
          <p:cNvSpPr>
            <a:spLocks noChangeArrowheads="1"/>
          </p:cNvSpPr>
          <p:nvPr/>
        </p:nvSpPr>
        <p:spPr bwMode="auto">
          <a:xfrm>
            <a:off x="461756" y="1678675"/>
            <a:ext cx="3643953" cy="3084394"/>
          </a:xfrm>
          <a:prstGeom prst="rect">
            <a:avLst/>
          </a:prstGeom>
          <a:noFill/>
          <a:ln w="9525" algn="ctr">
            <a:solidFill>
              <a:srgbClr val="FF0000"/>
            </a:solidFill>
            <a:miter lim="800000"/>
            <a:headEnd/>
            <a:tailEnd/>
          </a:ln>
        </p:spPr>
        <p:txBody>
          <a:bodyPr wrap="none" anchor="ctr"/>
          <a:lstStyle/>
          <a:p>
            <a:pPr>
              <a:lnSpc>
                <a:spcPct val="85000"/>
              </a:lnSpc>
            </a:pPr>
            <a:endParaRPr lang="en-US" sz="3200"/>
          </a:p>
        </p:txBody>
      </p:sp>
      <p:sp>
        <p:nvSpPr>
          <p:cNvPr id="47" name="Rectangle 111"/>
          <p:cNvSpPr>
            <a:spLocks noChangeArrowheads="1"/>
          </p:cNvSpPr>
          <p:nvPr/>
        </p:nvSpPr>
        <p:spPr bwMode="auto">
          <a:xfrm>
            <a:off x="5186156" y="1678675"/>
            <a:ext cx="3643953" cy="3084394"/>
          </a:xfrm>
          <a:prstGeom prst="rect">
            <a:avLst/>
          </a:prstGeom>
          <a:noFill/>
          <a:ln w="9525" algn="ctr">
            <a:solidFill>
              <a:srgbClr val="FF0000"/>
            </a:solidFill>
            <a:miter lim="800000"/>
            <a:headEnd/>
            <a:tailEnd/>
          </a:ln>
        </p:spPr>
        <p:txBody>
          <a:bodyPr wrap="none" anchor="ctr"/>
          <a:lstStyle/>
          <a:p>
            <a:pPr>
              <a:lnSpc>
                <a:spcPct val="85000"/>
              </a:lnSpc>
            </a:pPr>
            <a:endParaRPr lang="en-US" sz="3200"/>
          </a:p>
        </p:txBody>
      </p:sp>
      <p:sp>
        <p:nvSpPr>
          <p:cNvPr id="48" name="AutoShape 113"/>
          <p:cNvSpPr>
            <a:spLocks noChangeArrowheads="1"/>
          </p:cNvSpPr>
          <p:nvPr/>
        </p:nvSpPr>
        <p:spPr bwMode="auto">
          <a:xfrm>
            <a:off x="4189863" y="2032594"/>
            <a:ext cx="894735" cy="2175893"/>
          </a:xfrm>
          <a:custGeom>
            <a:avLst/>
            <a:gdLst>
              <a:gd name="G0" fmla="+- 14130 0 0"/>
              <a:gd name="G1" fmla="+- 6699 0 0"/>
              <a:gd name="G2" fmla="+- 21600 0 6699"/>
              <a:gd name="G3" fmla="+- 10800 0 6699"/>
              <a:gd name="G4" fmla="+- 21600 0 14130"/>
              <a:gd name="G5" fmla="*/ G4 G3 10800"/>
              <a:gd name="G6" fmla="+- 21600 0 G5"/>
              <a:gd name="T0" fmla="*/ 14130 w 21600"/>
              <a:gd name="T1" fmla="*/ 0 h 21600"/>
              <a:gd name="T2" fmla="*/ 0 w 21600"/>
              <a:gd name="T3" fmla="*/ 10800 h 21600"/>
              <a:gd name="T4" fmla="*/ 1413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4130" y="0"/>
                </a:moveTo>
                <a:lnTo>
                  <a:pt x="14130" y="6699"/>
                </a:lnTo>
                <a:lnTo>
                  <a:pt x="3375" y="6699"/>
                </a:lnTo>
                <a:lnTo>
                  <a:pt x="3375" y="14901"/>
                </a:lnTo>
                <a:lnTo>
                  <a:pt x="14130" y="14901"/>
                </a:lnTo>
                <a:lnTo>
                  <a:pt x="14130" y="21600"/>
                </a:lnTo>
                <a:lnTo>
                  <a:pt x="21600" y="10800"/>
                </a:lnTo>
                <a:close/>
              </a:path>
              <a:path w="21600" h="21600">
                <a:moveTo>
                  <a:pt x="1350" y="6699"/>
                </a:moveTo>
                <a:lnTo>
                  <a:pt x="1350" y="14901"/>
                </a:lnTo>
                <a:lnTo>
                  <a:pt x="2700" y="14901"/>
                </a:lnTo>
                <a:lnTo>
                  <a:pt x="2700" y="6699"/>
                </a:lnTo>
                <a:close/>
              </a:path>
              <a:path w="21600" h="21600">
                <a:moveTo>
                  <a:pt x="0" y="6699"/>
                </a:moveTo>
                <a:lnTo>
                  <a:pt x="0" y="14901"/>
                </a:lnTo>
                <a:lnTo>
                  <a:pt x="675" y="14901"/>
                </a:lnTo>
                <a:lnTo>
                  <a:pt x="675" y="6699"/>
                </a:lnTo>
                <a:close/>
              </a:path>
            </a:pathLst>
          </a:custGeom>
          <a:gradFill rotWithShape="1">
            <a:gsLst>
              <a:gs pos="0">
                <a:srgbClr val="C00000"/>
              </a:gs>
              <a:gs pos="50000">
                <a:srgbClr val="FF0000"/>
              </a:gs>
              <a:gs pos="100000">
                <a:srgbClr val="FF0000"/>
              </a:gs>
            </a:gsLst>
            <a:lin ang="0" scaled="1"/>
          </a:gradFill>
          <a:ln w="9525" algn="ctr">
            <a:noFill/>
            <a:miter lim="800000"/>
            <a:headEnd/>
            <a:tailEnd/>
          </a:ln>
          <a:effectLst/>
        </p:spPr>
        <p:txBody>
          <a:bodyPr wrap="none" anchor="ctr"/>
          <a:lstStyle/>
          <a:p>
            <a:pPr>
              <a:lnSpc>
                <a:spcPct val="85000"/>
              </a:lnSpc>
              <a:defRPr/>
            </a:pPr>
            <a:endParaRPr lang="en-US" sz="3200">
              <a:cs typeface="+mn-cs"/>
            </a:endParaRPr>
          </a:p>
        </p:txBody>
      </p:sp>
      <p:pic>
        <p:nvPicPr>
          <p:cNvPr id="49" name="Picture 114" descr="SAPLogo"/>
          <p:cNvPicPr>
            <a:picLocks noChangeAspect="1" noChangeArrowheads="1"/>
          </p:cNvPicPr>
          <p:nvPr/>
        </p:nvPicPr>
        <p:blipFill>
          <a:blip r:embed="rId3" cstate="print"/>
          <a:srcRect/>
          <a:stretch>
            <a:fillRect/>
          </a:stretch>
        </p:blipFill>
        <p:spPr bwMode="auto">
          <a:xfrm>
            <a:off x="7259480" y="2147468"/>
            <a:ext cx="377413" cy="250298"/>
          </a:xfrm>
          <a:prstGeom prst="rect">
            <a:avLst/>
          </a:prstGeom>
          <a:noFill/>
          <a:ln w="9525">
            <a:noFill/>
            <a:miter lim="800000"/>
            <a:headEnd/>
            <a:tailEnd/>
          </a:ln>
        </p:spPr>
      </p:pic>
      <p:pic>
        <p:nvPicPr>
          <p:cNvPr id="50" name="Picture 115" descr="G-Log"/>
          <p:cNvPicPr>
            <a:picLocks noChangeAspect="1" noChangeArrowheads="1"/>
          </p:cNvPicPr>
          <p:nvPr/>
        </p:nvPicPr>
        <p:blipFill>
          <a:blip r:embed="rId4" cstate="print"/>
          <a:srcRect/>
          <a:stretch>
            <a:fillRect/>
          </a:stretch>
        </p:blipFill>
        <p:spPr bwMode="auto">
          <a:xfrm>
            <a:off x="7289048" y="3971286"/>
            <a:ext cx="440314" cy="259471"/>
          </a:xfrm>
          <a:prstGeom prst="rect">
            <a:avLst/>
          </a:prstGeom>
          <a:noFill/>
          <a:ln w="9525">
            <a:noFill/>
            <a:miter lim="800000"/>
            <a:headEnd/>
            <a:tailEnd/>
          </a:ln>
        </p:spPr>
      </p:pic>
      <p:pic>
        <p:nvPicPr>
          <p:cNvPr id="51" name="Picture 116" descr="agile-logo"/>
          <p:cNvPicPr>
            <a:picLocks noChangeAspect="1" noChangeArrowheads="1"/>
          </p:cNvPicPr>
          <p:nvPr/>
        </p:nvPicPr>
        <p:blipFill>
          <a:blip r:embed="rId5" cstate="print"/>
          <a:srcRect/>
          <a:stretch>
            <a:fillRect/>
          </a:stretch>
        </p:blipFill>
        <p:spPr bwMode="auto">
          <a:xfrm>
            <a:off x="5917447" y="3904611"/>
            <a:ext cx="566118" cy="403621"/>
          </a:xfrm>
          <a:prstGeom prst="rect">
            <a:avLst/>
          </a:prstGeom>
          <a:noFill/>
          <a:ln w="9525">
            <a:noFill/>
            <a:miter lim="800000"/>
            <a:headEnd/>
            <a:tailEnd/>
          </a:ln>
        </p:spPr>
      </p:pic>
      <p:pic>
        <p:nvPicPr>
          <p:cNvPr id="52" name="Picture 117" descr="Untitled-1"/>
          <p:cNvPicPr>
            <a:picLocks noChangeAspect="1" noChangeArrowheads="1"/>
          </p:cNvPicPr>
          <p:nvPr/>
        </p:nvPicPr>
        <p:blipFill>
          <a:blip r:embed="rId6" cstate="print"/>
          <a:srcRect/>
          <a:stretch>
            <a:fillRect/>
          </a:stretch>
        </p:blipFill>
        <p:spPr bwMode="auto">
          <a:xfrm>
            <a:off x="5430681" y="2998367"/>
            <a:ext cx="440314" cy="251608"/>
          </a:xfrm>
          <a:prstGeom prst="rect">
            <a:avLst/>
          </a:prstGeom>
          <a:noFill/>
          <a:ln w="9525">
            <a:noFill/>
            <a:miter lim="800000"/>
            <a:headEnd/>
            <a:tailEnd/>
          </a:ln>
        </p:spPr>
      </p:pic>
      <p:pic>
        <p:nvPicPr>
          <p:cNvPr id="53" name="Picture 118" descr="apps_ebs"/>
          <p:cNvPicPr>
            <a:picLocks noChangeAspect="1" noChangeArrowheads="1"/>
          </p:cNvPicPr>
          <p:nvPr/>
        </p:nvPicPr>
        <p:blipFill>
          <a:blip r:embed="rId7" cstate="print"/>
          <a:srcRect l="57837" t="19298" r="5270" b="19298"/>
          <a:stretch>
            <a:fillRect/>
          </a:stretch>
        </p:blipFill>
        <p:spPr bwMode="auto">
          <a:xfrm>
            <a:off x="6268880" y="2147467"/>
            <a:ext cx="691923" cy="263403"/>
          </a:xfrm>
          <a:prstGeom prst="rect">
            <a:avLst/>
          </a:prstGeom>
          <a:noFill/>
          <a:ln w="9525">
            <a:noFill/>
            <a:miter lim="800000"/>
            <a:headEnd/>
            <a:tailEnd/>
          </a:ln>
        </p:spPr>
      </p:pic>
      <p:pic>
        <p:nvPicPr>
          <p:cNvPr id="54" name="Picture 119" descr="LawsonLogo_fl2"/>
          <p:cNvPicPr>
            <a:picLocks noChangeAspect="1" noChangeArrowheads="1"/>
          </p:cNvPicPr>
          <p:nvPr/>
        </p:nvPicPr>
        <p:blipFill>
          <a:blip r:embed="rId8" cstate="print"/>
          <a:srcRect/>
          <a:stretch>
            <a:fillRect/>
          </a:stretch>
        </p:blipFill>
        <p:spPr bwMode="auto">
          <a:xfrm>
            <a:off x="8270545" y="3028884"/>
            <a:ext cx="440314" cy="286990"/>
          </a:xfrm>
          <a:prstGeom prst="rect">
            <a:avLst/>
          </a:prstGeom>
          <a:noFill/>
          <a:ln w="9525">
            <a:noFill/>
            <a:miter lim="800000"/>
            <a:headEnd/>
            <a:tailEnd/>
          </a:ln>
        </p:spPr>
      </p:pic>
      <p:pic>
        <p:nvPicPr>
          <p:cNvPr id="55" name="Picture 120" descr="Siebel-Systems-[Converted]"/>
          <p:cNvPicPr>
            <a:picLocks noChangeAspect="1" noChangeArrowheads="1"/>
          </p:cNvPicPr>
          <p:nvPr/>
        </p:nvPicPr>
        <p:blipFill>
          <a:blip r:embed="rId9" cstate="print"/>
          <a:srcRect/>
          <a:stretch>
            <a:fillRect/>
          </a:stretch>
        </p:blipFill>
        <p:spPr bwMode="auto">
          <a:xfrm>
            <a:off x="7792880" y="2296693"/>
            <a:ext cx="629021" cy="128426"/>
          </a:xfrm>
          <a:prstGeom prst="rect">
            <a:avLst/>
          </a:prstGeom>
          <a:noFill/>
          <a:ln w="9525">
            <a:noFill/>
            <a:miter lim="800000"/>
            <a:headEnd/>
            <a:tailEnd/>
          </a:ln>
        </p:spPr>
      </p:pic>
      <p:pic>
        <p:nvPicPr>
          <p:cNvPr id="56" name="Picture 121" descr="Untitled-11"/>
          <p:cNvPicPr>
            <a:picLocks noChangeAspect="1" noChangeArrowheads="1"/>
          </p:cNvPicPr>
          <p:nvPr/>
        </p:nvPicPr>
        <p:blipFill>
          <a:blip r:embed="rId2" cstate="print"/>
          <a:srcRect/>
          <a:stretch>
            <a:fillRect/>
          </a:stretch>
        </p:blipFill>
        <p:spPr bwMode="auto">
          <a:xfrm>
            <a:off x="7830408" y="4022087"/>
            <a:ext cx="566118" cy="217536"/>
          </a:xfrm>
          <a:prstGeom prst="rect">
            <a:avLst/>
          </a:prstGeom>
          <a:noFill/>
          <a:ln w="9525">
            <a:noFill/>
            <a:miter lim="800000"/>
            <a:headEnd/>
            <a:tailEnd/>
          </a:ln>
        </p:spPr>
      </p:pic>
      <p:pic>
        <p:nvPicPr>
          <p:cNvPr id="57" name="Picture 122"/>
          <p:cNvPicPr>
            <a:picLocks noChangeArrowheads="1"/>
          </p:cNvPicPr>
          <p:nvPr/>
        </p:nvPicPr>
        <p:blipFill>
          <a:blip r:embed="rId10" cstate="print"/>
          <a:srcRect/>
          <a:stretch>
            <a:fillRect/>
          </a:stretch>
        </p:blipFill>
        <p:spPr bwMode="auto">
          <a:xfrm>
            <a:off x="6603247" y="4023673"/>
            <a:ext cx="529426" cy="275873"/>
          </a:xfrm>
          <a:prstGeom prst="rect">
            <a:avLst/>
          </a:prstGeom>
          <a:noFill/>
          <a:ln w="9525">
            <a:noFill/>
            <a:miter lim="800000"/>
            <a:headEnd/>
            <a:tailEnd/>
          </a:ln>
        </p:spPr>
      </p:pic>
      <p:sp>
        <p:nvSpPr>
          <p:cNvPr id="58" name="Line 123"/>
          <p:cNvSpPr>
            <a:spLocks noChangeShapeType="1"/>
          </p:cNvSpPr>
          <p:nvPr/>
        </p:nvSpPr>
        <p:spPr bwMode="auto">
          <a:xfrm>
            <a:off x="999704" y="2144052"/>
            <a:ext cx="0" cy="746020"/>
          </a:xfrm>
          <a:prstGeom prst="line">
            <a:avLst/>
          </a:prstGeom>
          <a:noFill/>
          <a:ln w="9525">
            <a:solidFill>
              <a:srgbClr val="FF9900"/>
            </a:solidFill>
            <a:round/>
            <a:headEnd type="triangle" w="med" len="med"/>
            <a:tailEnd type="triangle" w="med" len="med"/>
          </a:ln>
        </p:spPr>
        <p:txBody>
          <a:bodyPr wrap="none" anchor="ctr"/>
          <a:lstStyle/>
          <a:p>
            <a:endParaRPr lang="en-US"/>
          </a:p>
        </p:txBody>
      </p:sp>
      <p:sp>
        <p:nvSpPr>
          <p:cNvPr id="59" name="Line 124"/>
          <p:cNvSpPr>
            <a:spLocks noChangeShapeType="1"/>
          </p:cNvSpPr>
          <p:nvPr/>
        </p:nvSpPr>
        <p:spPr bwMode="auto">
          <a:xfrm>
            <a:off x="999704" y="3439452"/>
            <a:ext cx="0" cy="746020"/>
          </a:xfrm>
          <a:prstGeom prst="line">
            <a:avLst/>
          </a:prstGeom>
          <a:noFill/>
          <a:ln w="9525">
            <a:solidFill>
              <a:srgbClr val="FF0066"/>
            </a:solidFill>
            <a:round/>
            <a:headEnd type="triangle" w="med" len="med"/>
            <a:tailEnd type="triangle" w="med" len="med"/>
          </a:ln>
        </p:spPr>
        <p:txBody>
          <a:bodyPr wrap="none" anchor="ctr"/>
          <a:lstStyle/>
          <a:p>
            <a:endParaRPr lang="en-US"/>
          </a:p>
        </p:txBody>
      </p:sp>
      <p:sp>
        <p:nvSpPr>
          <p:cNvPr id="60" name="Line 125"/>
          <p:cNvSpPr>
            <a:spLocks noChangeShapeType="1"/>
          </p:cNvSpPr>
          <p:nvPr/>
        </p:nvSpPr>
        <p:spPr bwMode="auto">
          <a:xfrm>
            <a:off x="2447504" y="3515652"/>
            <a:ext cx="0" cy="746020"/>
          </a:xfrm>
          <a:prstGeom prst="line">
            <a:avLst/>
          </a:prstGeom>
          <a:noFill/>
          <a:ln w="9525">
            <a:solidFill>
              <a:srgbClr val="46DB23"/>
            </a:solidFill>
            <a:round/>
            <a:headEnd type="triangle" w="med" len="med"/>
            <a:tailEnd type="triangle" w="med" len="med"/>
          </a:ln>
        </p:spPr>
        <p:txBody>
          <a:bodyPr wrap="none" anchor="ctr"/>
          <a:lstStyle/>
          <a:p>
            <a:endParaRPr lang="en-US"/>
          </a:p>
        </p:txBody>
      </p:sp>
      <p:sp>
        <p:nvSpPr>
          <p:cNvPr id="61" name="Line 126"/>
          <p:cNvSpPr>
            <a:spLocks noChangeShapeType="1"/>
          </p:cNvSpPr>
          <p:nvPr/>
        </p:nvSpPr>
        <p:spPr bwMode="auto">
          <a:xfrm>
            <a:off x="2447504" y="2144052"/>
            <a:ext cx="0" cy="746020"/>
          </a:xfrm>
          <a:prstGeom prst="line">
            <a:avLst/>
          </a:prstGeom>
          <a:noFill/>
          <a:ln w="9525">
            <a:solidFill>
              <a:srgbClr val="FF0066"/>
            </a:solidFill>
            <a:round/>
            <a:headEnd type="triangle" w="med" len="med"/>
            <a:tailEnd type="triangle" w="med" len="med"/>
          </a:ln>
        </p:spPr>
        <p:txBody>
          <a:bodyPr wrap="none" anchor="ctr"/>
          <a:lstStyle/>
          <a:p>
            <a:endParaRPr lang="en-US"/>
          </a:p>
        </p:txBody>
      </p:sp>
      <p:sp>
        <p:nvSpPr>
          <p:cNvPr id="62" name="Line 127"/>
          <p:cNvSpPr>
            <a:spLocks noChangeShapeType="1"/>
          </p:cNvSpPr>
          <p:nvPr/>
        </p:nvSpPr>
        <p:spPr bwMode="auto">
          <a:xfrm>
            <a:off x="3742904" y="2144052"/>
            <a:ext cx="0" cy="746020"/>
          </a:xfrm>
          <a:prstGeom prst="line">
            <a:avLst/>
          </a:prstGeom>
          <a:noFill/>
          <a:ln w="9525">
            <a:solidFill>
              <a:srgbClr val="0066FF"/>
            </a:solidFill>
            <a:round/>
            <a:headEnd type="triangle" w="med" len="med"/>
            <a:tailEnd type="triangle" w="med" len="med"/>
          </a:ln>
        </p:spPr>
        <p:txBody>
          <a:bodyPr wrap="none" anchor="ctr"/>
          <a:lstStyle/>
          <a:p>
            <a:endParaRPr lang="en-US"/>
          </a:p>
        </p:txBody>
      </p:sp>
      <p:sp>
        <p:nvSpPr>
          <p:cNvPr id="63" name="Line 128"/>
          <p:cNvSpPr>
            <a:spLocks noChangeShapeType="1"/>
          </p:cNvSpPr>
          <p:nvPr/>
        </p:nvSpPr>
        <p:spPr bwMode="auto">
          <a:xfrm>
            <a:off x="3742904" y="3439452"/>
            <a:ext cx="0" cy="746020"/>
          </a:xfrm>
          <a:prstGeom prst="line">
            <a:avLst/>
          </a:prstGeom>
          <a:noFill/>
          <a:ln w="9525">
            <a:solidFill>
              <a:schemeClr val="bg2"/>
            </a:solidFill>
            <a:round/>
            <a:headEnd type="triangle" w="med" len="med"/>
            <a:tailEnd type="triangle" w="med" len="med"/>
          </a:ln>
        </p:spPr>
        <p:txBody>
          <a:bodyPr wrap="none" anchor="ctr"/>
          <a:lstStyle/>
          <a:p>
            <a:endParaRPr lang="en-US"/>
          </a:p>
        </p:txBody>
      </p:sp>
      <p:sp>
        <p:nvSpPr>
          <p:cNvPr id="64" name="Line 130"/>
          <p:cNvSpPr>
            <a:spLocks noChangeShapeType="1"/>
          </p:cNvSpPr>
          <p:nvPr/>
        </p:nvSpPr>
        <p:spPr bwMode="auto">
          <a:xfrm>
            <a:off x="1228304" y="2067851"/>
            <a:ext cx="691923" cy="808189"/>
          </a:xfrm>
          <a:prstGeom prst="line">
            <a:avLst/>
          </a:prstGeom>
          <a:noFill/>
          <a:ln w="9525">
            <a:solidFill>
              <a:srgbClr val="0066FF"/>
            </a:solidFill>
            <a:round/>
            <a:headEnd type="triangle" w="med" len="med"/>
            <a:tailEnd type="triangle" w="med" len="med"/>
          </a:ln>
        </p:spPr>
        <p:txBody>
          <a:bodyPr wrap="none" anchor="ctr"/>
          <a:lstStyle/>
          <a:p>
            <a:endParaRPr lang="en-US"/>
          </a:p>
        </p:txBody>
      </p:sp>
      <p:sp>
        <p:nvSpPr>
          <p:cNvPr id="65" name="Line 131"/>
          <p:cNvSpPr>
            <a:spLocks noChangeShapeType="1"/>
          </p:cNvSpPr>
          <p:nvPr/>
        </p:nvSpPr>
        <p:spPr bwMode="auto">
          <a:xfrm>
            <a:off x="2676104" y="3515651"/>
            <a:ext cx="691923" cy="808189"/>
          </a:xfrm>
          <a:prstGeom prst="line">
            <a:avLst/>
          </a:prstGeom>
          <a:noFill/>
          <a:ln w="9525">
            <a:solidFill>
              <a:srgbClr val="006600"/>
            </a:solidFill>
            <a:round/>
            <a:headEnd type="triangle" w="med" len="med"/>
            <a:tailEnd type="triangle" w="med" len="med"/>
          </a:ln>
        </p:spPr>
        <p:txBody>
          <a:bodyPr wrap="none" anchor="ctr"/>
          <a:lstStyle/>
          <a:p>
            <a:endParaRPr lang="en-US"/>
          </a:p>
        </p:txBody>
      </p:sp>
      <p:sp>
        <p:nvSpPr>
          <p:cNvPr id="66" name="Line 132"/>
          <p:cNvSpPr>
            <a:spLocks noChangeShapeType="1"/>
          </p:cNvSpPr>
          <p:nvPr/>
        </p:nvSpPr>
        <p:spPr bwMode="auto">
          <a:xfrm flipV="1">
            <a:off x="1152104" y="3515651"/>
            <a:ext cx="754825" cy="683852"/>
          </a:xfrm>
          <a:prstGeom prst="line">
            <a:avLst/>
          </a:prstGeom>
          <a:noFill/>
          <a:ln w="9525">
            <a:solidFill>
              <a:srgbClr val="CC6600"/>
            </a:solidFill>
            <a:round/>
            <a:headEnd type="triangle" w="med" len="med"/>
            <a:tailEnd type="triangle" w="med" len="med"/>
          </a:ln>
        </p:spPr>
        <p:txBody>
          <a:bodyPr wrap="none" anchor="ctr"/>
          <a:lstStyle/>
          <a:p>
            <a:endParaRPr lang="en-US"/>
          </a:p>
        </p:txBody>
      </p:sp>
      <p:sp>
        <p:nvSpPr>
          <p:cNvPr id="67" name="Line 133"/>
          <p:cNvSpPr>
            <a:spLocks noChangeShapeType="1"/>
          </p:cNvSpPr>
          <p:nvPr/>
        </p:nvSpPr>
        <p:spPr bwMode="auto">
          <a:xfrm flipV="1">
            <a:off x="2599904" y="2144051"/>
            <a:ext cx="754825" cy="683852"/>
          </a:xfrm>
          <a:prstGeom prst="line">
            <a:avLst/>
          </a:prstGeom>
          <a:noFill/>
          <a:ln w="9525">
            <a:solidFill>
              <a:srgbClr val="CC6600"/>
            </a:solidFill>
            <a:round/>
            <a:headEnd type="triangle" w="med" len="med"/>
            <a:tailEnd type="triangle" w="med" len="med"/>
          </a:ln>
        </p:spPr>
        <p:txBody>
          <a:bodyPr wrap="none" anchor="ctr"/>
          <a:lstStyle/>
          <a:p>
            <a:endParaRPr lang="en-US"/>
          </a:p>
        </p:txBody>
      </p:sp>
      <p:sp>
        <p:nvSpPr>
          <p:cNvPr id="68" name="Line 134"/>
          <p:cNvSpPr>
            <a:spLocks noChangeShapeType="1"/>
          </p:cNvSpPr>
          <p:nvPr/>
        </p:nvSpPr>
        <p:spPr bwMode="auto">
          <a:xfrm>
            <a:off x="1380705" y="2067852"/>
            <a:ext cx="1761258" cy="2113724"/>
          </a:xfrm>
          <a:prstGeom prst="line">
            <a:avLst/>
          </a:prstGeom>
          <a:noFill/>
          <a:ln w="9525">
            <a:solidFill>
              <a:schemeClr val="bg2"/>
            </a:solidFill>
            <a:round/>
            <a:headEnd type="triangle" w="med" len="med"/>
            <a:tailEnd type="triangle" w="med" len="med"/>
          </a:ln>
        </p:spPr>
        <p:txBody>
          <a:bodyPr wrap="none" anchor="ctr"/>
          <a:lstStyle/>
          <a:p>
            <a:endParaRPr lang="en-US"/>
          </a:p>
        </p:txBody>
      </p:sp>
      <p:sp>
        <p:nvSpPr>
          <p:cNvPr id="69" name="Line 135"/>
          <p:cNvSpPr>
            <a:spLocks noChangeShapeType="1"/>
          </p:cNvSpPr>
          <p:nvPr/>
        </p:nvSpPr>
        <p:spPr bwMode="auto">
          <a:xfrm flipV="1">
            <a:off x="1228305" y="2220250"/>
            <a:ext cx="1949964" cy="1865051"/>
          </a:xfrm>
          <a:prstGeom prst="line">
            <a:avLst/>
          </a:prstGeom>
          <a:noFill/>
          <a:ln w="9525">
            <a:solidFill>
              <a:schemeClr val="bg2"/>
            </a:solidFill>
            <a:round/>
            <a:headEnd type="triangle" w="med" len="med"/>
            <a:tailEnd type="triangle" w="med" len="med"/>
          </a:ln>
        </p:spPr>
        <p:txBody>
          <a:bodyPr wrap="none" anchor="ctr"/>
          <a:lstStyle/>
          <a:p>
            <a:endParaRPr lang="en-US"/>
          </a:p>
        </p:txBody>
      </p:sp>
      <p:sp>
        <p:nvSpPr>
          <p:cNvPr id="70" name="Line 136"/>
          <p:cNvSpPr>
            <a:spLocks noChangeShapeType="1"/>
          </p:cNvSpPr>
          <p:nvPr/>
        </p:nvSpPr>
        <p:spPr bwMode="auto">
          <a:xfrm>
            <a:off x="1456904" y="3287051"/>
            <a:ext cx="1635454" cy="0"/>
          </a:xfrm>
          <a:prstGeom prst="line">
            <a:avLst/>
          </a:prstGeom>
          <a:noFill/>
          <a:ln w="9525">
            <a:solidFill>
              <a:srgbClr val="46DB23"/>
            </a:solidFill>
            <a:round/>
            <a:headEnd type="triangle" w="med" len="med"/>
            <a:tailEnd type="triangle" w="med" len="med"/>
          </a:ln>
        </p:spPr>
        <p:txBody>
          <a:bodyPr wrap="none" anchor="ctr"/>
          <a:lstStyle/>
          <a:p>
            <a:endParaRPr lang="en-US"/>
          </a:p>
        </p:txBody>
      </p:sp>
      <p:sp>
        <p:nvSpPr>
          <p:cNvPr id="71" name="Line 137"/>
          <p:cNvSpPr>
            <a:spLocks noChangeShapeType="1"/>
          </p:cNvSpPr>
          <p:nvPr/>
        </p:nvSpPr>
        <p:spPr bwMode="auto">
          <a:xfrm flipV="1">
            <a:off x="1152104" y="2220251"/>
            <a:ext cx="817727" cy="1554209"/>
          </a:xfrm>
          <a:prstGeom prst="line">
            <a:avLst/>
          </a:prstGeom>
          <a:noFill/>
          <a:ln w="9525">
            <a:solidFill>
              <a:srgbClr val="006600"/>
            </a:solidFill>
            <a:round/>
            <a:headEnd type="triangle" w="med" len="med"/>
            <a:tailEnd type="triangle" w="med" len="med"/>
          </a:ln>
        </p:spPr>
        <p:txBody>
          <a:bodyPr wrap="none" anchor="ctr"/>
          <a:lstStyle/>
          <a:p>
            <a:endParaRPr lang="en-US"/>
          </a:p>
        </p:txBody>
      </p:sp>
      <p:sp>
        <p:nvSpPr>
          <p:cNvPr id="72" name="Line 138"/>
          <p:cNvSpPr>
            <a:spLocks noChangeShapeType="1"/>
          </p:cNvSpPr>
          <p:nvPr/>
        </p:nvSpPr>
        <p:spPr bwMode="auto">
          <a:xfrm>
            <a:off x="1152104" y="2067851"/>
            <a:ext cx="0" cy="1927219"/>
          </a:xfrm>
          <a:prstGeom prst="line">
            <a:avLst/>
          </a:prstGeom>
          <a:noFill/>
          <a:ln w="9525">
            <a:solidFill>
              <a:srgbClr val="CC3300"/>
            </a:solidFill>
            <a:round/>
            <a:headEnd type="triangle" w="med" len="med"/>
            <a:tailEnd type="triangle" w="med" len="med"/>
          </a:ln>
        </p:spPr>
        <p:txBody>
          <a:bodyPr wrap="none" anchor="ctr"/>
          <a:lstStyle/>
          <a:p>
            <a:endParaRPr lang="en-US"/>
          </a:p>
        </p:txBody>
      </p:sp>
      <p:sp>
        <p:nvSpPr>
          <p:cNvPr id="73" name="Line 139"/>
          <p:cNvSpPr>
            <a:spLocks noChangeShapeType="1"/>
          </p:cNvSpPr>
          <p:nvPr/>
        </p:nvSpPr>
        <p:spPr bwMode="auto">
          <a:xfrm>
            <a:off x="3590504" y="1991651"/>
            <a:ext cx="0" cy="1927219"/>
          </a:xfrm>
          <a:prstGeom prst="line">
            <a:avLst/>
          </a:prstGeom>
          <a:noFill/>
          <a:ln w="9525">
            <a:solidFill>
              <a:srgbClr val="CC3300"/>
            </a:solidFill>
            <a:round/>
            <a:headEnd type="triangle" w="med" len="med"/>
            <a:tailEnd type="triangle" w="med" len="med"/>
          </a:ln>
        </p:spPr>
        <p:txBody>
          <a:bodyPr wrap="none" anchor="ctr"/>
          <a:lstStyle/>
          <a:p>
            <a:endParaRPr lang="en-US"/>
          </a:p>
        </p:txBody>
      </p:sp>
      <p:pic>
        <p:nvPicPr>
          <p:cNvPr id="74" name="Picture 110" descr="SAPLogo"/>
          <p:cNvPicPr>
            <a:picLocks noChangeAspect="1" noChangeArrowheads="1"/>
          </p:cNvPicPr>
          <p:nvPr/>
        </p:nvPicPr>
        <p:blipFill>
          <a:blip r:embed="rId3" cstate="print"/>
          <a:srcRect/>
          <a:stretch>
            <a:fillRect/>
          </a:stretch>
        </p:blipFill>
        <p:spPr bwMode="auto">
          <a:xfrm>
            <a:off x="3438105" y="3091788"/>
            <a:ext cx="636884" cy="314511"/>
          </a:xfrm>
          <a:prstGeom prst="rect">
            <a:avLst/>
          </a:prstGeom>
          <a:noFill/>
          <a:ln w="9525">
            <a:noFill/>
            <a:miter lim="800000"/>
            <a:headEnd/>
            <a:tailEnd/>
          </a:ln>
        </p:spPr>
      </p:pic>
      <p:pic>
        <p:nvPicPr>
          <p:cNvPr id="75" name="Picture 106" descr="LawsonLogo_fl2"/>
          <p:cNvPicPr>
            <a:picLocks noChangeAspect="1" noChangeArrowheads="1"/>
          </p:cNvPicPr>
          <p:nvPr/>
        </p:nvPicPr>
        <p:blipFill>
          <a:blip r:embed="rId8" cstate="print"/>
          <a:srcRect/>
          <a:stretch>
            <a:fillRect/>
          </a:stretch>
        </p:blipFill>
        <p:spPr bwMode="auto">
          <a:xfrm>
            <a:off x="466304" y="3058451"/>
            <a:ext cx="817727" cy="368239"/>
          </a:xfrm>
          <a:prstGeom prst="rect">
            <a:avLst/>
          </a:prstGeom>
          <a:noFill/>
          <a:ln w="9525">
            <a:noFill/>
            <a:miter lim="800000"/>
            <a:headEnd/>
            <a:tailEnd/>
          </a:ln>
        </p:spPr>
      </p:pic>
      <p:pic>
        <p:nvPicPr>
          <p:cNvPr id="76" name="Picture 101"/>
          <p:cNvPicPr>
            <a:picLocks noChangeArrowheads="1"/>
          </p:cNvPicPr>
          <p:nvPr/>
        </p:nvPicPr>
        <p:blipFill>
          <a:blip r:embed="rId10" cstate="print"/>
          <a:srcRect/>
          <a:stretch>
            <a:fillRect/>
          </a:stretch>
        </p:blipFill>
        <p:spPr bwMode="auto">
          <a:xfrm>
            <a:off x="542504" y="1915452"/>
            <a:ext cx="906839" cy="275872"/>
          </a:xfrm>
          <a:prstGeom prst="rect">
            <a:avLst/>
          </a:prstGeom>
          <a:noFill/>
          <a:ln w="9525">
            <a:noFill/>
            <a:miter lim="800000"/>
            <a:headEnd/>
            <a:tailEnd/>
          </a:ln>
        </p:spPr>
      </p:pic>
      <p:pic>
        <p:nvPicPr>
          <p:cNvPr id="77" name="Picture 102" descr="agile-logo"/>
          <p:cNvPicPr>
            <a:picLocks noChangeAspect="1" noChangeArrowheads="1"/>
          </p:cNvPicPr>
          <p:nvPr/>
        </p:nvPicPr>
        <p:blipFill>
          <a:blip r:embed="rId5" cstate="print"/>
          <a:srcRect/>
          <a:stretch>
            <a:fillRect/>
          </a:stretch>
        </p:blipFill>
        <p:spPr bwMode="auto">
          <a:xfrm>
            <a:off x="1914104" y="1763051"/>
            <a:ext cx="754825" cy="537289"/>
          </a:xfrm>
          <a:prstGeom prst="rect">
            <a:avLst/>
          </a:prstGeom>
          <a:noFill/>
          <a:ln w="9525">
            <a:noFill/>
            <a:miter lim="800000"/>
            <a:headEnd/>
            <a:tailEnd/>
          </a:ln>
        </p:spPr>
      </p:pic>
      <p:pic>
        <p:nvPicPr>
          <p:cNvPr id="78" name="Picture 104" descr="Siebel-Systems-[Converted]"/>
          <p:cNvPicPr>
            <a:picLocks noChangeAspect="1" noChangeArrowheads="1"/>
          </p:cNvPicPr>
          <p:nvPr/>
        </p:nvPicPr>
        <p:blipFill>
          <a:blip r:embed="rId9" cstate="print"/>
          <a:srcRect/>
          <a:stretch>
            <a:fillRect/>
          </a:stretch>
        </p:blipFill>
        <p:spPr bwMode="auto">
          <a:xfrm>
            <a:off x="2980905" y="1991652"/>
            <a:ext cx="1132238" cy="171670"/>
          </a:xfrm>
          <a:prstGeom prst="rect">
            <a:avLst/>
          </a:prstGeom>
          <a:noFill/>
          <a:ln w="9525">
            <a:noFill/>
            <a:miter lim="800000"/>
            <a:headEnd/>
            <a:tailEnd/>
          </a:ln>
        </p:spPr>
      </p:pic>
      <p:pic>
        <p:nvPicPr>
          <p:cNvPr id="79" name="Picture 103" descr="G-Log"/>
          <p:cNvPicPr>
            <a:picLocks noChangeAspect="1" noChangeArrowheads="1"/>
          </p:cNvPicPr>
          <p:nvPr/>
        </p:nvPicPr>
        <p:blipFill>
          <a:blip r:embed="rId4" cstate="print"/>
          <a:srcRect/>
          <a:stretch>
            <a:fillRect/>
          </a:stretch>
        </p:blipFill>
        <p:spPr bwMode="auto">
          <a:xfrm>
            <a:off x="3361905" y="4353852"/>
            <a:ext cx="615916" cy="364308"/>
          </a:xfrm>
          <a:prstGeom prst="rect">
            <a:avLst/>
          </a:prstGeom>
          <a:noFill/>
          <a:ln w="9525">
            <a:noFill/>
            <a:miter lim="800000"/>
            <a:headEnd/>
            <a:tailEnd/>
          </a:ln>
        </p:spPr>
      </p:pic>
      <p:pic>
        <p:nvPicPr>
          <p:cNvPr id="80" name="Picture 100" descr="Untitled-1"/>
          <p:cNvPicPr>
            <a:picLocks noChangeAspect="1" noChangeArrowheads="1"/>
          </p:cNvPicPr>
          <p:nvPr/>
        </p:nvPicPr>
        <p:blipFill>
          <a:blip r:embed="rId6" cstate="print"/>
          <a:srcRect/>
          <a:stretch>
            <a:fillRect/>
          </a:stretch>
        </p:blipFill>
        <p:spPr bwMode="auto">
          <a:xfrm>
            <a:off x="475830" y="4353851"/>
            <a:ext cx="809864" cy="288301"/>
          </a:xfrm>
          <a:prstGeom prst="rect">
            <a:avLst/>
          </a:prstGeom>
          <a:noFill/>
          <a:ln w="9525">
            <a:noFill/>
            <a:miter lim="800000"/>
            <a:headEnd/>
            <a:tailEnd/>
          </a:ln>
        </p:spPr>
      </p:pic>
      <p:sp>
        <p:nvSpPr>
          <p:cNvPr id="81" name="Line 140"/>
          <p:cNvSpPr>
            <a:spLocks noChangeShapeType="1"/>
          </p:cNvSpPr>
          <p:nvPr/>
        </p:nvSpPr>
        <p:spPr bwMode="auto">
          <a:xfrm>
            <a:off x="2295104" y="2372652"/>
            <a:ext cx="0" cy="1740714"/>
          </a:xfrm>
          <a:prstGeom prst="line">
            <a:avLst/>
          </a:prstGeom>
          <a:noFill/>
          <a:ln w="9525">
            <a:solidFill>
              <a:srgbClr val="0033CC"/>
            </a:solidFill>
            <a:round/>
            <a:headEnd type="triangle" w="med" len="med"/>
            <a:tailEnd type="triangle" w="med" len="med"/>
          </a:ln>
        </p:spPr>
        <p:txBody>
          <a:bodyPr wrap="none" anchor="ctr"/>
          <a:lstStyle/>
          <a:p>
            <a:endParaRPr lang="en-US"/>
          </a:p>
        </p:txBody>
      </p:sp>
      <p:sp>
        <p:nvSpPr>
          <p:cNvPr id="82" name="Line 141"/>
          <p:cNvSpPr>
            <a:spLocks noChangeShapeType="1"/>
          </p:cNvSpPr>
          <p:nvPr/>
        </p:nvSpPr>
        <p:spPr bwMode="auto">
          <a:xfrm>
            <a:off x="1456905" y="4658651"/>
            <a:ext cx="188706" cy="0"/>
          </a:xfrm>
          <a:prstGeom prst="line">
            <a:avLst/>
          </a:prstGeom>
          <a:noFill/>
          <a:ln w="9525">
            <a:solidFill>
              <a:srgbClr val="0033CC"/>
            </a:solidFill>
            <a:round/>
            <a:headEnd/>
            <a:tailEnd/>
          </a:ln>
        </p:spPr>
        <p:txBody>
          <a:bodyPr wrap="none" anchor="ctr"/>
          <a:lstStyle/>
          <a:p>
            <a:endParaRPr lang="en-US"/>
          </a:p>
        </p:txBody>
      </p:sp>
      <p:sp>
        <p:nvSpPr>
          <p:cNvPr id="83" name="Line 142"/>
          <p:cNvSpPr>
            <a:spLocks noChangeShapeType="1"/>
          </p:cNvSpPr>
          <p:nvPr/>
        </p:nvSpPr>
        <p:spPr bwMode="auto">
          <a:xfrm>
            <a:off x="3133305" y="4639601"/>
            <a:ext cx="188706" cy="0"/>
          </a:xfrm>
          <a:prstGeom prst="line">
            <a:avLst/>
          </a:prstGeom>
          <a:noFill/>
          <a:ln w="9525">
            <a:solidFill>
              <a:srgbClr val="FD0000"/>
            </a:solidFill>
            <a:round/>
            <a:headEnd/>
            <a:tailEnd/>
          </a:ln>
        </p:spPr>
        <p:txBody>
          <a:bodyPr wrap="none" anchor="ctr"/>
          <a:lstStyle/>
          <a:p>
            <a:endParaRPr lang="en-US"/>
          </a:p>
        </p:txBody>
      </p:sp>
      <p:sp>
        <p:nvSpPr>
          <p:cNvPr id="84" name="Line 144"/>
          <p:cNvSpPr>
            <a:spLocks noChangeShapeType="1"/>
          </p:cNvSpPr>
          <p:nvPr/>
        </p:nvSpPr>
        <p:spPr bwMode="auto">
          <a:xfrm>
            <a:off x="1685505" y="2067851"/>
            <a:ext cx="188706" cy="0"/>
          </a:xfrm>
          <a:prstGeom prst="line">
            <a:avLst/>
          </a:prstGeom>
          <a:noFill/>
          <a:ln w="9525">
            <a:solidFill>
              <a:srgbClr val="FD0000"/>
            </a:solidFill>
            <a:round/>
            <a:headEnd/>
            <a:tailEnd/>
          </a:ln>
        </p:spPr>
        <p:txBody>
          <a:bodyPr wrap="none" anchor="ctr"/>
          <a:lstStyle/>
          <a:p>
            <a:endParaRPr lang="en-US"/>
          </a:p>
        </p:txBody>
      </p:sp>
      <p:sp>
        <p:nvSpPr>
          <p:cNvPr id="85" name="Line 145"/>
          <p:cNvSpPr>
            <a:spLocks noChangeShapeType="1"/>
          </p:cNvSpPr>
          <p:nvPr/>
        </p:nvSpPr>
        <p:spPr bwMode="auto">
          <a:xfrm>
            <a:off x="2752305" y="2067851"/>
            <a:ext cx="188706" cy="0"/>
          </a:xfrm>
          <a:prstGeom prst="line">
            <a:avLst/>
          </a:prstGeom>
          <a:noFill/>
          <a:ln w="9525">
            <a:solidFill>
              <a:srgbClr val="46DB23"/>
            </a:solidFill>
            <a:round/>
            <a:headEnd/>
            <a:tailEnd/>
          </a:ln>
        </p:spPr>
        <p:txBody>
          <a:bodyPr wrap="none" anchor="ctr"/>
          <a:lstStyle/>
          <a:p>
            <a:endParaRPr lang="en-US"/>
          </a:p>
        </p:txBody>
      </p:sp>
      <p:sp>
        <p:nvSpPr>
          <p:cNvPr id="86" name="Line 146"/>
          <p:cNvSpPr>
            <a:spLocks noChangeShapeType="1"/>
          </p:cNvSpPr>
          <p:nvPr/>
        </p:nvSpPr>
        <p:spPr bwMode="auto">
          <a:xfrm>
            <a:off x="1228304" y="2144051"/>
            <a:ext cx="817727" cy="1927219"/>
          </a:xfrm>
          <a:prstGeom prst="line">
            <a:avLst/>
          </a:prstGeom>
          <a:noFill/>
          <a:ln w="9525">
            <a:solidFill>
              <a:srgbClr val="46DB23"/>
            </a:solidFill>
            <a:round/>
            <a:headEnd type="triangle" w="med" len="med"/>
            <a:tailEnd type="triangle" w="med" len="med"/>
          </a:ln>
        </p:spPr>
        <p:txBody>
          <a:bodyPr wrap="none" anchor="ctr"/>
          <a:lstStyle/>
          <a:p>
            <a:endParaRPr lang="en-US"/>
          </a:p>
        </p:txBody>
      </p:sp>
      <p:sp>
        <p:nvSpPr>
          <p:cNvPr id="87" name="Line 148"/>
          <p:cNvSpPr>
            <a:spLocks noChangeShapeType="1"/>
          </p:cNvSpPr>
          <p:nvPr/>
        </p:nvSpPr>
        <p:spPr bwMode="auto">
          <a:xfrm flipV="1">
            <a:off x="2523704" y="2220251"/>
            <a:ext cx="817727" cy="1802882"/>
          </a:xfrm>
          <a:prstGeom prst="line">
            <a:avLst/>
          </a:prstGeom>
          <a:noFill/>
          <a:ln w="9525">
            <a:solidFill>
              <a:srgbClr val="FF0066"/>
            </a:solidFill>
            <a:round/>
            <a:headEnd type="triangle" w="med" len="med"/>
            <a:tailEnd type="triangle" w="med" len="med"/>
          </a:ln>
        </p:spPr>
        <p:txBody>
          <a:bodyPr wrap="none" anchor="ctr"/>
          <a:lstStyle/>
          <a:p>
            <a:endParaRPr lang="en-US"/>
          </a:p>
        </p:txBody>
      </p:sp>
      <p:sp>
        <p:nvSpPr>
          <p:cNvPr id="88" name="Line 149"/>
          <p:cNvSpPr>
            <a:spLocks noChangeShapeType="1"/>
          </p:cNvSpPr>
          <p:nvPr/>
        </p:nvSpPr>
        <p:spPr bwMode="auto">
          <a:xfrm>
            <a:off x="2599904" y="2220252"/>
            <a:ext cx="629021" cy="746020"/>
          </a:xfrm>
          <a:prstGeom prst="line">
            <a:avLst/>
          </a:prstGeom>
          <a:noFill/>
          <a:ln w="9525">
            <a:solidFill>
              <a:srgbClr val="FF0066"/>
            </a:solidFill>
            <a:round/>
            <a:headEnd type="triangle" w="med" len="med"/>
            <a:tailEnd type="triangle" w="med" len="med"/>
          </a:ln>
        </p:spPr>
        <p:txBody>
          <a:bodyPr wrap="none" anchor="ctr"/>
          <a:lstStyle/>
          <a:p>
            <a:endParaRPr lang="en-US"/>
          </a:p>
        </p:txBody>
      </p:sp>
      <p:pic>
        <p:nvPicPr>
          <p:cNvPr id="89" name="Picture 108" descr="apps_ebs"/>
          <p:cNvPicPr>
            <a:picLocks noChangeAspect="1" noChangeArrowheads="1"/>
          </p:cNvPicPr>
          <p:nvPr/>
        </p:nvPicPr>
        <p:blipFill>
          <a:blip r:embed="rId7" cstate="print"/>
          <a:srcRect l="57837" t="19298" r="5270" b="19298"/>
          <a:stretch>
            <a:fillRect/>
          </a:stretch>
        </p:blipFill>
        <p:spPr bwMode="auto">
          <a:xfrm>
            <a:off x="1837905" y="3069563"/>
            <a:ext cx="969740" cy="368240"/>
          </a:xfrm>
          <a:prstGeom prst="rect">
            <a:avLst/>
          </a:prstGeom>
          <a:noFill/>
          <a:ln w="9525">
            <a:noFill/>
            <a:miter lim="800000"/>
            <a:headEnd/>
            <a:tailEnd/>
          </a:ln>
        </p:spPr>
      </p:pic>
      <p:sp>
        <p:nvSpPr>
          <p:cNvPr id="90" name="TextBox 89"/>
          <p:cNvSpPr txBox="1">
            <a:spLocks noChangeArrowheads="1"/>
          </p:cNvSpPr>
          <p:nvPr/>
        </p:nvSpPr>
        <p:spPr bwMode="auto">
          <a:xfrm>
            <a:off x="504967" y="955346"/>
            <a:ext cx="3405338" cy="701731"/>
          </a:xfrm>
          <a:prstGeom prst="rect">
            <a:avLst/>
          </a:prstGeom>
          <a:noFill/>
          <a:ln w="9525">
            <a:noFill/>
            <a:miter lim="800000"/>
            <a:headEnd/>
            <a:tailEnd/>
          </a:ln>
        </p:spPr>
        <p:txBody>
          <a:bodyPr wrap="square">
            <a:spAutoFit/>
          </a:bodyPr>
          <a:lstStyle/>
          <a:p>
            <a:pPr algn="ctr">
              <a:lnSpc>
                <a:spcPct val="85000"/>
              </a:lnSpc>
            </a:pPr>
            <a:r>
              <a:rPr lang="en-US" sz="1800" b="1" dirty="0" smtClean="0">
                <a:latin typeface="Century Gothic" pitchFamily="34" charset="0"/>
              </a:rPr>
              <a:t>Traditional Approach: </a:t>
            </a:r>
          </a:p>
          <a:p>
            <a:pPr algn="ctr">
              <a:lnSpc>
                <a:spcPct val="85000"/>
              </a:lnSpc>
            </a:pPr>
            <a:r>
              <a:rPr lang="en-US" sz="1800" b="0" dirty="0" smtClean="0">
                <a:latin typeface="Century Gothic" pitchFamily="34" charset="0"/>
              </a:rPr>
              <a:t>Point to Point Integration</a:t>
            </a:r>
            <a:endParaRPr lang="en-US" sz="1800" b="0" dirty="0">
              <a:latin typeface="Century Gothic" pitchFamily="34" charset="0"/>
            </a:endParaRPr>
          </a:p>
        </p:txBody>
      </p:sp>
      <p:sp>
        <p:nvSpPr>
          <p:cNvPr id="91" name="TextBox 90"/>
          <p:cNvSpPr txBox="1">
            <a:spLocks noChangeArrowheads="1"/>
          </p:cNvSpPr>
          <p:nvPr/>
        </p:nvSpPr>
        <p:spPr bwMode="auto">
          <a:xfrm>
            <a:off x="5390866" y="1004250"/>
            <a:ext cx="3257502" cy="327782"/>
          </a:xfrm>
          <a:prstGeom prst="rect">
            <a:avLst/>
          </a:prstGeom>
          <a:noFill/>
          <a:ln w="9525">
            <a:noFill/>
            <a:miter lim="800000"/>
            <a:headEnd/>
            <a:tailEnd/>
          </a:ln>
        </p:spPr>
        <p:txBody>
          <a:bodyPr wrap="square">
            <a:spAutoFit/>
          </a:bodyPr>
          <a:lstStyle/>
          <a:p>
            <a:pPr>
              <a:lnSpc>
                <a:spcPct val="85000"/>
              </a:lnSpc>
            </a:pPr>
            <a:r>
              <a:rPr lang="en-US" sz="1800" b="1" dirty="0">
                <a:latin typeface="Century Gothic" pitchFamily="34" charset="0"/>
              </a:rPr>
              <a:t>Oracle’s </a:t>
            </a:r>
            <a:r>
              <a:rPr lang="en-US" sz="1800" b="1" dirty="0" smtClean="0">
                <a:latin typeface="Century Gothic" pitchFamily="34" charset="0"/>
              </a:rPr>
              <a:t>AIA Approach</a:t>
            </a:r>
            <a:endParaRPr lang="en-US" sz="1800" b="1" dirty="0">
              <a:latin typeface="Century Gothic" pitchFamily="34" charset="0"/>
            </a:endParaRPr>
          </a:p>
        </p:txBody>
      </p:sp>
      <p:sp>
        <p:nvSpPr>
          <p:cNvPr id="92" name="TextBox 91"/>
          <p:cNvSpPr txBox="1"/>
          <p:nvPr/>
        </p:nvSpPr>
        <p:spPr>
          <a:xfrm>
            <a:off x="136477" y="4929456"/>
            <a:ext cx="4967785" cy="1514261"/>
          </a:xfrm>
          <a:prstGeom prst="rect">
            <a:avLst/>
          </a:prstGeom>
          <a:noFill/>
        </p:spPr>
        <p:txBody>
          <a:bodyPr wrap="square">
            <a:spAutoFit/>
          </a:bodyPr>
          <a:lstStyle/>
          <a:p>
            <a:pPr marL="169863" indent="-169863" algn="l">
              <a:buClr>
                <a:schemeClr val="accent1"/>
              </a:buClr>
              <a:buSzPct val="110000"/>
              <a:buFont typeface="Arial" pitchFamily="34" charset="0"/>
              <a:buChar char="•"/>
              <a:defRPr/>
            </a:pPr>
            <a:r>
              <a:rPr lang="en-US" sz="1400" b="1" dirty="0" smtClean="0">
                <a:latin typeface="Century Gothic" pitchFamily="34" charset="0"/>
              </a:rPr>
              <a:t>Costly</a:t>
            </a:r>
            <a:r>
              <a:rPr lang="en-US" sz="1400" dirty="0" smtClean="0">
                <a:latin typeface="Century Gothic" pitchFamily="34" charset="0"/>
              </a:rPr>
              <a:t> – </a:t>
            </a:r>
            <a:r>
              <a:rPr lang="en-US" sz="1400" b="0" dirty="0" smtClean="0">
                <a:latin typeface="Century Gothic" pitchFamily="34" charset="0"/>
              </a:rPr>
              <a:t>Consumes Large % of IT Budget</a:t>
            </a:r>
            <a:endParaRPr lang="en-US" sz="1400" b="0" dirty="0">
              <a:latin typeface="Century Gothic" pitchFamily="34" charset="0"/>
            </a:endParaRPr>
          </a:p>
          <a:p>
            <a:pPr marL="169863" indent="-169863" algn="l">
              <a:buClr>
                <a:schemeClr val="accent1"/>
              </a:buClr>
              <a:buSzPct val="110000"/>
              <a:buFont typeface="Arial" pitchFamily="34" charset="0"/>
              <a:buChar char="•"/>
              <a:defRPr/>
            </a:pPr>
            <a:r>
              <a:rPr lang="en-US" sz="1400" b="1" dirty="0" smtClean="0">
                <a:latin typeface="Century Gothic" pitchFamily="34" charset="0"/>
              </a:rPr>
              <a:t>Difficult</a:t>
            </a:r>
            <a:r>
              <a:rPr lang="en-US" sz="1400" dirty="0" smtClean="0">
                <a:latin typeface="Century Gothic" pitchFamily="34" charset="0"/>
              </a:rPr>
              <a:t> </a:t>
            </a:r>
            <a:r>
              <a:rPr lang="en-US" sz="1400" b="1" dirty="0" smtClean="0">
                <a:latin typeface="Century Gothic" pitchFamily="34" charset="0"/>
              </a:rPr>
              <a:t>to Upgrade </a:t>
            </a:r>
            <a:r>
              <a:rPr lang="en-US" sz="1400" dirty="0" smtClean="0">
                <a:latin typeface="Century Gothic" pitchFamily="34" charset="0"/>
              </a:rPr>
              <a:t>Different Points</a:t>
            </a:r>
            <a:endParaRPr lang="en-US" sz="1400" dirty="0">
              <a:latin typeface="Century Gothic" pitchFamily="34" charset="0"/>
            </a:endParaRPr>
          </a:p>
          <a:p>
            <a:pPr marL="169863" indent="-169863" algn="l">
              <a:buClr>
                <a:schemeClr val="accent1"/>
              </a:buClr>
              <a:buSzPct val="110000"/>
              <a:buFont typeface="Arial" pitchFamily="34" charset="0"/>
              <a:buChar char="•"/>
              <a:defRPr/>
            </a:pPr>
            <a:r>
              <a:rPr lang="en-US" sz="1400" b="1" dirty="0" smtClean="0">
                <a:latin typeface="Century Gothic" pitchFamily="34" charset="0"/>
              </a:rPr>
              <a:t>Not Sustainable </a:t>
            </a:r>
            <a:r>
              <a:rPr lang="en-US" sz="1400" dirty="0" smtClean="0">
                <a:latin typeface="Century Gothic" pitchFamily="34" charset="0"/>
              </a:rPr>
              <a:t>-  </a:t>
            </a:r>
            <a:r>
              <a:rPr lang="en-US" sz="1400" b="0" dirty="0" smtClean="0">
                <a:latin typeface="Century Gothic" pitchFamily="34" charset="0"/>
              </a:rPr>
              <a:t>Upgrades and Implementations of Any New Functionality “Breaks” Integrations</a:t>
            </a:r>
            <a:endParaRPr lang="en-US" sz="1400" b="0" dirty="0">
              <a:latin typeface="Century Gothic" pitchFamily="34" charset="0"/>
            </a:endParaRPr>
          </a:p>
          <a:p>
            <a:pPr marL="117475" indent="-117475">
              <a:buClr>
                <a:schemeClr val="accent1"/>
              </a:buClr>
              <a:buSzPct val="110000"/>
              <a:buFont typeface="Arial" pitchFamily="34" charset="0"/>
              <a:buChar char="•"/>
              <a:defRPr/>
            </a:pPr>
            <a:endParaRPr lang="en-US" dirty="0">
              <a:cs typeface="+mn-cs"/>
            </a:endParaRPr>
          </a:p>
        </p:txBody>
      </p:sp>
      <p:sp>
        <p:nvSpPr>
          <p:cNvPr id="93" name="TextBox 92"/>
          <p:cNvSpPr txBox="1"/>
          <p:nvPr/>
        </p:nvSpPr>
        <p:spPr>
          <a:xfrm>
            <a:off x="4814248" y="4742596"/>
            <a:ext cx="3865057" cy="1902059"/>
          </a:xfrm>
          <a:prstGeom prst="rect">
            <a:avLst/>
          </a:prstGeom>
          <a:noFill/>
        </p:spPr>
        <p:txBody>
          <a:bodyPr wrap="square">
            <a:spAutoFit/>
          </a:bodyPr>
          <a:lstStyle/>
          <a:p>
            <a:pPr marL="169863" indent="-169863" algn="r">
              <a:buClr>
                <a:schemeClr val="accent1"/>
              </a:buClr>
              <a:buSzPct val="110000"/>
              <a:buFont typeface="Arial" pitchFamily="34" charset="0"/>
              <a:buChar char="•"/>
              <a:defRPr/>
            </a:pPr>
            <a:r>
              <a:rPr lang="en-US" sz="1400" b="1" dirty="0" smtClean="0">
                <a:latin typeface="Century Gothic" pitchFamily="34" charset="0"/>
              </a:rPr>
              <a:t>Affordable</a:t>
            </a:r>
            <a:r>
              <a:rPr lang="en-US" sz="1400" dirty="0" smtClean="0">
                <a:latin typeface="Century Gothic" pitchFamily="34" charset="0"/>
              </a:rPr>
              <a:t> – </a:t>
            </a:r>
            <a:r>
              <a:rPr lang="en-US" sz="1400" b="0" dirty="0" smtClean="0">
                <a:latin typeface="Century Gothic" pitchFamily="34" charset="0"/>
              </a:rPr>
              <a:t>Leverage Your Investment now and in the future</a:t>
            </a:r>
            <a:endParaRPr lang="en-US" sz="1400" b="0" dirty="0">
              <a:latin typeface="Century Gothic" pitchFamily="34" charset="0"/>
            </a:endParaRPr>
          </a:p>
          <a:p>
            <a:pPr marL="169863" indent="-169863" algn="r">
              <a:buClr>
                <a:schemeClr val="accent1"/>
              </a:buClr>
              <a:buSzPct val="110000"/>
              <a:buFont typeface="Arial" pitchFamily="34" charset="0"/>
              <a:buChar char="•"/>
              <a:defRPr/>
            </a:pPr>
            <a:r>
              <a:rPr lang="en-US" sz="1400" b="1" dirty="0" smtClean="0">
                <a:latin typeface="Century Gothic" pitchFamily="34" charset="0"/>
              </a:rPr>
              <a:t>Agile</a:t>
            </a:r>
            <a:r>
              <a:rPr lang="en-US" sz="1400" dirty="0" smtClean="0">
                <a:latin typeface="Century Gothic" pitchFamily="34" charset="0"/>
              </a:rPr>
              <a:t> – </a:t>
            </a:r>
            <a:r>
              <a:rPr lang="en-US" sz="1400" b="0" dirty="0" smtClean="0">
                <a:latin typeface="Century Gothic" pitchFamily="34" charset="0"/>
              </a:rPr>
              <a:t>Common Framework Extends To Fit Your Needs</a:t>
            </a:r>
            <a:endParaRPr lang="en-US" sz="1400" b="0" dirty="0">
              <a:latin typeface="Century Gothic" pitchFamily="34" charset="0"/>
            </a:endParaRPr>
          </a:p>
          <a:p>
            <a:pPr marL="169863" indent="-169863" algn="r">
              <a:buClr>
                <a:schemeClr val="accent1"/>
              </a:buClr>
              <a:buSzPct val="110000"/>
              <a:buFont typeface="Arial" pitchFamily="34" charset="0"/>
              <a:buChar char="•"/>
              <a:defRPr/>
            </a:pPr>
            <a:r>
              <a:rPr lang="en-US" sz="1400" b="1" dirty="0" smtClean="0">
                <a:latin typeface="Century Gothic" pitchFamily="34" charset="0"/>
              </a:rPr>
              <a:t>Sustainable </a:t>
            </a:r>
            <a:r>
              <a:rPr lang="en-US" sz="1400" dirty="0" smtClean="0">
                <a:latin typeface="Century Gothic" pitchFamily="34" charset="0"/>
              </a:rPr>
              <a:t>– </a:t>
            </a:r>
            <a:r>
              <a:rPr lang="en-US" sz="1400" b="0" dirty="0" smtClean="0">
                <a:latin typeface="Century Gothic" pitchFamily="34" charset="0"/>
              </a:rPr>
              <a:t>Build Once Then Reuse and Configure As Your Needs Change</a:t>
            </a:r>
            <a:endParaRPr lang="en-US" sz="1400" b="0" dirty="0">
              <a:latin typeface="Century Gothic" pitchFamily="34" charset="0"/>
            </a:endParaRPr>
          </a:p>
          <a:p>
            <a:pPr marL="117475" indent="-117475">
              <a:buClr>
                <a:schemeClr val="accent1"/>
              </a:buClr>
              <a:buSzPct val="110000"/>
              <a:buFont typeface="Arial" pitchFamily="34" charset="0"/>
              <a:buChar char="•"/>
              <a:defRPr/>
            </a:pPr>
            <a:endParaRPr lang="en-US" dirty="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nodePh="1">
                                  <p:stCondLst>
                                    <p:cond delay="0"/>
                                  </p:stCondLst>
                                  <p:endCondLst>
                                    <p:cond evt="begin" delay="0">
                                      <p:tn val="9"/>
                                    </p:cond>
                                  </p:end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500" fill="hold"/>
                                        <p:tgtEl>
                                          <p:spTgt spid="47"/>
                                        </p:tgtEl>
                                        <p:attrNameLst>
                                          <p:attrName>ppt_x</p:attrName>
                                        </p:attrNameLst>
                                      </p:cBhvr>
                                      <p:tavLst>
                                        <p:tav tm="0">
                                          <p:val>
                                            <p:strVal val="#ppt_x"/>
                                          </p:val>
                                        </p:tav>
                                        <p:tav tm="100000">
                                          <p:val>
                                            <p:strVal val="#ppt_x"/>
                                          </p:val>
                                        </p:tav>
                                      </p:tavLst>
                                    </p:anim>
                                    <p:anim calcmode="lin" valueType="num">
                                      <p:cBhvr additive="base">
                                        <p:cTn id="20" dur="500" fill="hold"/>
                                        <p:tgtEl>
                                          <p:spTgt spid="4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8"/>
                                        </p:tgtEl>
                                        <p:attrNameLst>
                                          <p:attrName>style.visibility</p:attrName>
                                        </p:attrNameLst>
                                      </p:cBhvr>
                                      <p:to>
                                        <p:strVal val="visible"/>
                                      </p:to>
                                    </p:set>
                                    <p:anim calcmode="lin" valueType="num">
                                      <p:cBhvr additive="base">
                                        <p:cTn id="23" dur="500" fill="hold"/>
                                        <p:tgtEl>
                                          <p:spTgt spid="48"/>
                                        </p:tgtEl>
                                        <p:attrNameLst>
                                          <p:attrName>ppt_x</p:attrName>
                                        </p:attrNameLst>
                                      </p:cBhvr>
                                      <p:tavLst>
                                        <p:tav tm="0">
                                          <p:val>
                                            <p:strVal val="#ppt_x"/>
                                          </p:val>
                                        </p:tav>
                                        <p:tav tm="100000">
                                          <p:val>
                                            <p:strVal val="#ppt_x"/>
                                          </p:val>
                                        </p:tav>
                                      </p:tavLst>
                                    </p:anim>
                                    <p:anim calcmode="lin" valueType="num">
                                      <p:cBhvr additive="base">
                                        <p:cTn id="24" dur="500" fill="hold"/>
                                        <p:tgtEl>
                                          <p:spTgt spid="4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500" fill="hold"/>
                                        <p:tgtEl>
                                          <p:spTgt spid="49"/>
                                        </p:tgtEl>
                                        <p:attrNameLst>
                                          <p:attrName>ppt_x</p:attrName>
                                        </p:attrNameLst>
                                      </p:cBhvr>
                                      <p:tavLst>
                                        <p:tav tm="0">
                                          <p:val>
                                            <p:strVal val="#ppt_x"/>
                                          </p:val>
                                        </p:tav>
                                        <p:tav tm="100000">
                                          <p:val>
                                            <p:strVal val="#ppt_x"/>
                                          </p:val>
                                        </p:tav>
                                      </p:tavLst>
                                    </p:anim>
                                    <p:anim calcmode="lin" valueType="num">
                                      <p:cBhvr additive="base">
                                        <p:cTn id="28" dur="500" fill="hold"/>
                                        <p:tgtEl>
                                          <p:spTgt spid="4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additive="base">
                                        <p:cTn id="31" dur="500" fill="hold"/>
                                        <p:tgtEl>
                                          <p:spTgt spid="50"/>
                                        </p:tgtEl>
                                        <p:attrNameLst>
                                          <p:attrName>ppt_x</p:attrName>
                                        </p:attrNameLst>
                                      </p:cBhvr>
                                      <p:tavLst>
                                        <p:tav tm="0">
                                          <p:val>
                                            <p:strVal val="#ppt_x"/>
                                          </p:val>
                                        </p:tav>
                                        <p:tav tm="100000">
                                          <p:val>
                                            <p:strVal val="#ppt_x"/>
                                          </p:val>
                                        </p:tav>
                                      </p:tavLst>
                                    </p:anim>
                                    <p:anim calcmode="lin" valueType="num">
                                      <p:cBhvr additive="base">
                                        <p:cTn id="32" dur="500" fill="hold"/>
                                        <p:tgtEl>
                                          <p:spTgt spid="5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1"/>
                                        </p:tgtEl>
                                        <p:attrNameLst>
                                          <p:attrName>style.visibility</p:attrName>
                                        </p:attrNameLst>
                                      </p:cBhvr>
                                      <p:to>
                                        <p:strVal val="visible"/>
                                      </p:to>
                                    </p:set>
                                    <p:anim calcmode="lin" valueType="num">
                                      <p:cBhvr additive="base">
                                        <p:cTn id="35" dur="500" fill="hold"/>
                                        <p:tgtEl>
                                          <p:spTgt spid="51"/>
                                        </p:tgtEl>
                                        <p:attrNameLst>
                                          <p:attrName>ppt_x</p:attrName>
                                        </p:attrNameLst>
                                      </p:cBhvr>
                                      <p:tavLst>
                                        <p:tav tm="0">
                                          <p:val>
                                            <p:strVal val="#ppt_x"/>
                                          </p:val>
                                        </p:tav>
                                        <p:tav tm="100000">
                                          <p:val>
                                            <p:strVal val="#ppt_x"/>
                                          </p:val>
                                        </p:tav>
                                      </p:tavLst>
                                    </p:anim>
                                    <p:anim calcmode="lin" valueType="num">
                                      <p:cBhvr additive="base">
                                        <p:cTn id="36" dur="500" fill="hold"/>
                                        <p:tgtEl>
                                          <p:spTgt spid="5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2"/>
                                        </p:tgtEl>
                                        <p:attrNameLst>
                                          <p:attrName>style.visibility</p:attrName>
                                        </p:attrNameLst>
                                      </p:cBhvr>
                                      <p:to>
                                        <p:strVal val="visible"/>
                                      </p:to>
                                    </p:set>
                                    <p:anim calcmode="lin" valueType="num">
                                      <p:cBhvr additive="base">
                                        <p:cTn id="39" dur="500" fill="hold"/>
                                        <p:tgtEl>
                                          <p:spTgt spid="52"/>
                                        </p:tgtEl>
                                        <p:attrNameLst>
                                          <p:attrName>ppt_x</p:attrName>
                                        </p:attrNameLst>
                                      </p:cBhvr>
                                      <p:tavLst>
                                        <p:tav tm="0">
                                          <p:val>
                                            <p:strVal val="#ppt_x"/>
                                          </p:val>
                                        </p:tav>
                                        <p:tav tm="100000">
                                          <p:val>
                                            <p:strVal val="#ppt_x"/>
                                          </p:val>
                                        </p:tav>
                                      </p:tavLst>
                                    </p:anim>
                                    <p:anim calcmode="lin" valueType="num">
                                      <p:cBhvr additive="base">
                                        <p:cTn id="40" dur="500" fill="hold"/>
                                        <p:tgtEl>
                                          <p:spTgt spid="52"/>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3"/>
                                        </p:tgtEl>
                                        <p:attrNameLst>
                                          <p:attrName>style.visibility</p:attrName>
                                        </p:attrNameLst>
                                      </p:cBhvr>
                                      <p:to>
                                        <p:strVal val="visible"/>
                                      </p:to>
                                    </p:set>
                                    <p:anim calcmode="lin" valueType="num">
                                      <p:cBhvr additive="base">
                                        <p:cTn id="43" dur="500" fill="hold"/>
                                        <p:tgtEl>
                                          <p:spTgt spid="53"/>
                                        </p:tgtEl>
                                        <p:attrNameLst>
                                          <p:attrName>ppt_x</p:attrName>
                                        </p:attrNameLst>
                                      </p:cBhvr>
                                      <p:tavLst>
                                        <p:tav tm="0">
                                          <p:val>
                                            <p:strVal val="#ppt_x"/>
                                          </p:val>
                                        </p:tav>
                                        <p:tav tm="100000">
                                          <p:val>
                                            <p:strVal val="#ppt_x"/>
                                          </p:val>
                                        </p:tav>
                                      </p:tavLst>
                                    </p:anim>
                                    <p:anim calcmode="lin" valueType="num">
                                      <p:cBhvr additive="base">
                                        <p:cTn id="44" dur="500" fill="hold"/>
                                        <p:tgtEl>
                                          <p:spTgt spid="53"/>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 calcmode="lin" valueType="num">
                                      <p:cBhvr additive="base">
                                        <p:cTn id="47" dur="500" fill="hold"/>
                                        <p:tgtEl>
                                          <p:spTgt spid="54"/>
                                        </p:tgtEl>
                                        <p:attrNameLst>
                                          <p:attrName>ppt_x</p:attrName>
                                        </p:attrNameLst>
                                      </p:cBhvr>
                                      <p:tavLst>
                                        <p:tav tm="0">
                                          <p:val>
                                            <p:strVal val="#ppt_x"/>
                                          </p:val>
                                        </p:tav>
                                        <p:tav tm="100000">
                                          <p:val>
                                            <p:strVal val="#ppt_x"/>
                                          </p:val>
                                        </p:tav>
                                      </p:tavLst>
                                    </p:anim>
                                    <p:anim calcmode="lin" valueType="num">
                                      <p:cBhvr additive="base">
                                        <p:cTn id="48" dur="500" fill="hold"/>
                                        <p:tgtEl>
                                          <p:spTgt spid="54"/>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additive="base">
                                        <p:cTn id="51" dur="500" fill="hold"/>
                                        <p:tgtEl>
                                          <p:spTgt spid="55"/>
                                        </p:tgtEl>
                                        <p:attrNameLst>
                                          <p:attrName>ppt_x</p:attrName>
                                        </p:attrNameLst>
                                      </p:cBhvr>
                                      <p:tavLst>
                                        <p:tav tm="0">
                                          <p:val>
                                            <p:strVal val="#ppt_x"/>
                                          </p:val>
                                        </p:tav>
                                        <p:tav tm="100000">
                                          <p:val>
                                            <p:strVal val="#ppt_x"/>
                                          </p:val>
                                        </p:tav>
                                      </p:tavLst>
                                    </p:anim>
                                    <p:anim calcmode="lin" valueType="num">
                                      <p:cBhvr additive="base">
                                        <p:cTn id="52" dur="500" fill="hold"/>
                                        <p:tgtEl>
                                          <p:spTgt spid="55"/>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56"/>
                                        </p:tgtEl>
                                        <p:attrNameLst>
                                          <p:attrName>style.visibility</p:attrName>
                                        </p:attrNameLst>
                                      </p:cBhvr>
                                      <p:to>
                                        <p:strVal val="visible"/>
                                      </p:to>
                                    </p:set>
                                    <p:anim calcmode="lin" valueType="num">
                                      <p:cBhvr additive="base">
                                        <p:cTn id="55" dur="500" fill="hold"/>
                                        <p:tgtEl>
                                          <p:spTgt spid="56"/>
                                        </p:tgtEl>
                                        <p:attrNameLst>
                                          <p:attrName>ppt_x</p:attrName>
                                        </p:attrNameLst>
                                      </p:cBhvr>
                                      <p:tavLst>
                                        <p:tav tm="0">
                                          <p:val>
                                            <p:strVal val="#ppt_x"/>
                                          </p:val>
                                        </p:tav>
                                        <p:tav tm="100000">
                                          <p:val>
                                            <p:strVal val="#ppt_x"/>
                                          </p:val>
                                        </p:tav>
                                      </p:tavLst>
                                    </p:anim>
                                    <p:anim calcmode="lin" valueType="num">
                                      <p:cBhvr additive="base">
                                        <p:cTn id="56" dur="500" fill="hold"/>
                                        <p:tgtEl>
                                          <p:spTgt spid="56"/>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57"/>
                                        </p:tgtEl>
                                        <p:attrNameLst>
                                          <p:attrName>style.visibility</p:attrName>
                                        </p:attrNameLst>
                                      </p:cBhvr>
                                      <p:to>
                                        <p:strVal val="visible"/>
                                      </p:to>
                                    </p:set>
                                    <p:anim calcmode="lin" valueType="num">
                                      <p:cBhvr additive="base">
                                        <p:cTn id="59" dur="500" fill="hold"/>
                                        <p:tgtEl>
                                          <p:spTgt spid="57"/>
                                        </p:tgtEl>
                                        <p:attrNameLst>
                                          <p:attrName>ppt_x</p:attrName>
                                        </p:attrNameLst>
                                      </p:cBhvr>
                                      <p:tavLst>
                                        <p:tav tm="0">
                                          <p:val>
                                            <p:strVal val="#ppt_x"/>
                                          </p:val>
                                        </p:tav>
                                        <p:tav tm="100000">
                                          <p:val>
                                            <p:strVal val="#ppt_x"/>
                                          </p:val>
                                        </p:tav>
                                      </p:tavLst>
                                    </p:anim>
                                    <p:anim calcmode="lin" valueType="num">
                                      <p:cBhvr additive="base">
                                        <p:cTn id="60" dur="500" fill="hold"/>
                                        <p:tgtEl>
                                          <p:spTgt spid="57"/>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91"/>
                                        </p:tgtEl>
                                        <p:attrNameLst>
                                          <p:attrName>style.visibility</p:attrName>
                                        </p:attrNameLst>
                                      </p:cBhvr>
                                      <p:to>
                                        <p:strVal val="visible"/>
                                      </p:to>
                                    </p:set>
                                    <p:anim calcmode="lin" valueType="num">
                                      <p:cBhvr additive="base">
                                        <p:cTn id="63" dur="500" fill="hold"/>
                                        <p:tgtEl>
                                          <p:spTgt spid="91"/>
                                        </p:tgtEl>
                                        <p:attrNameLst>
                                          <p:attrName>ppt_x</p:attrName>
                                        </p:attrNameLst>
                                      </p:cBhvr>
                                      <p:tavLst>
                                        <p:tav tm="0">
                                          <p:val>
                                            <p:strVal val="#ppt_x"/>
                                          </p:val>
                                        </p:tav>
                                        <p:tav tm="100000">
                                          <p:val>
                                            <p:strVal val="#ppt_x"/>
                                          </p:val>
                                        </p:tav>
                                      </p:tavLst>
                                    </p:anim>
                                    <p:anim calcmode="lin" valueType="num">
                                      <p:cBhvr additive="base">
                                        <p:cTn id="64"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grpId="0" nodeType="clickEffect">
                                  <p:stCondLst>
                                    <p:cond delay="0"/>
                                  </p:stCondLst>
                                  <p:childTnLst>
                                    <p:set>
                                      <p:cBhvr>
                                        <p:cTn id="68" dur="1" fill="hold">
                                          <p:stCondLst>
                                            <p:cond delay="0"/>
                                          </p:stCondLst>
                                        </p:cTn>
                                        <p:tgtEl>
                                          <p:spTgt spid="92"/>
                                        </p:tgtEl>
                                        <p:attrNameLst>
                                          <p:attrName>style.visibility</p:attrName>
                                        </p:attrNameLst>
                                      </p:cBhvr>
                                      <p:to>
                                        <p:strVal val="visible"/>
                                      </p:to>
                                    </p:set>
                                    <p:animEffect transition="in" filter="dissolve">
                                      <p:cBhvr>
                                        <p:cTn id="69" dur="500"/>
                                        <p:tgtEl>
                                          <p:spTgt spid="92"/>
                                        </p:tgtEl>
                                      </p:cBhvr>
                                    </p:animEffect>
                                  </p:childTnLst>
                                </p:cTn>
                              </p:par>
                              <p:par>
                                <p:cTn id="70" presetID="2" presetClass="entr" presetSubtype="4" fill="hold" grpId="0" nodeType="withEffect">
                                  <p:stCondLst>
                                    <p:cond delay="0"/>
                                  </p:stCondLst>
                                  <p:childTnLst>
                                    <p:set>
                                      <p:cBhvr>
                                        <p:cTn id="71" dur="1" fill="hold">
                                          <p:stCondLst>
                                            <p:cond delay="0"/>
                                          </p:stCondLst>
                                        </p:cTn>
                                        <p:tgtEl>
                                          <p:spTgt spid="93"/>
                                        </p:tgtEl>
                                        <p:attrNameLst>
                                          <p:attrName>style.visibility</p:attrName>
                                        </p:attrNameLst>
                                      </p:cBhvr>
                                      <p:to>
                                        <p:strVal val="visible"/>
                                      </p:to>
                                    </p:set>
                                    <p:anim calcmode="lin" valueType="num">
                                      <p:cBhvr additive="base">
                                        <p:cTn id="72" dur="500" fill="hold"/>
                                        <p:tgtEl>
                                          <p:spTgt spid="93"/>
                                        </p:tgtEl>
                                        <p:attrNameLst>
                                          <p:attrName>ppt_x</p:attrName>
                                        </p:attrNameLst>
                                      </p:cBhvr>
                                      <p:tavLst>
                                        <p:tav tm="0">
                                          <p:val>
                                            <p:strVal val="#ppt_x"/>
                                          </p:val>
                                        </p:tav>
                                        <p:tav tm="100000">
                                          <p:val>
                                            <p:strVal val="#ppt_x"/>
                                          </p:val>
                                        </p:tav>
                                      </p:tavLst>
                                    </p:anim>
                                    <p:anim calcmode="lin" valueType="num">
                                      <p:cBhvr additive="base">
                                        <p:cTn id="73" dur="500" fill="hold"/>
                                        <p:tgtEl>
                                          <p:spTgt spid="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47" grpId="0" animBg="1"/>
      <p:bldP spid="91" grpId="0"/>
      <p:bldP spid="92" grpId="0"/>
      <p:bldP spid="9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0"/>
          <p:cNvSpPr txBox="1">
            <a:spLocks noChangeArrowheads="1"/>
          </p:cNvSpPr>
          <p:nvPr/>
        </p:nvSpPr>
        <p:spPr bwMode="auto">
          <a:xfrm>
            <a:off x="2604203" y="3712289"/>
            <a:ext cx="3649904" cy="584775"/>
          </a:xfrm>
          <a:prstGeom prst="rect">
            <a:avLst/>
          </a:prstGeom>
          <a:noFill/>
          <a:ln w="9525">
            <a:noFill/>
            <a:miter lim="800000"/>
            <a:headEnd/>
            <a:tailEnd/>
          </a:ln>
        </p:spPr>
        <p:txBody>
          <a:bodyPr wrap="square">
            <a:spAutoFit/>
          </a:bodyPr>
          <a:lstStyle/>
          <a:p>
            <a:pPr algn="ctr" eaLnBrk="0" hangingPunct="0">
              <a:buClrTx/>
              <a:buSzTx/>
            </a:pPr>
            <a:r>
              <a:rPr lang="en-US" sz="1600" b="1" i="1" dirty="0">
                <a:solidFill>
                  <a:srgbClr val="FF0000"/>
                </a:solidFill>
              </a:rPr>
              <a:t>Oracle Application Integration Architecture</a:t>
            </a:r>
          </a:p>
        </p:txBody>
      </p:sp>
      <p:sp>
        <p:nvSpPr>
          <p:cNvPr id="9219" name="Rectangle 16"/>
          <p:cNvSpPr>
            <a:spLocks noGrp="1" noChangeArrowheads="1"/>
          </p:cNvSpPr>
          <p:nvPr>
            <p:ph type="title"/>
          </p:nvPr>
        </p:nvSpPr>
        <p:spPr>
          <a:xfrm>
            <a:off x="685801" y="0"/>
            <a:ext cx="7442200" cy="941388"/>
          </a:xfrm>
        </p:spPr>
        <p:txBody>
          <a:bodyPr>
            <a:normAutofit/>
          </a:bodyPr>
          <a:lstStyle/>
          <a:p>
            <a:pPr algn="l" eaLnBrk="1" hangingPunct="1"/>
            <a:r>
              <a:rPr lang="en-US" b="0" dirty="0" smtClean="0">
                <a:latin typeface="Century Gothic" pitchFamily="34" charset="0"/>
              </a:rPr>
              <a:t>CRM On Demand &amp; E-Business Suite</a:t>
            </a:r>
          </a:p>
        </p:txBody>
      </p:sp>
      <p:sp>
        <p:nvSpPr>
          <p:cNvPr id="9220" name="Rectangle 17"/>
          <p:cNvSpPr>
            <a:spLocks noGrp="1" noChangeArrowheads="1"/>
          </p:cNvSpPr>
          <p:nvPr>
            <p:ph type="body" idx="1"/>
          </p:nvPr>
        </p:nvSpPr>
        <p:spPr>
          <a:xfrm>
            <a:off x="1" y="990600"/>
            <a:ext cx="9144000" cy="1828800"/>
          </a:xfrm>
        </p:spPr>
        <p:txBody>
          <a:bodyPr>
            <a:normAutofit/>
          </a:bodyPr>
          <a:lstStyle/>
          <a:p>
            <a:pPr eaLnBrk="1" hangingPunct="1"/>
            <a:r>
              <a:rPr lang="en-US" sz="2000" dirty="0" smtClean="0">
                <a:latin typeface="Century Gothic" pitchFamily="34" charset="0"/>
              </a:rPr>
              <a:t>Combines the </a:t>
            </a:r>
            <a:r>
              <a:rPr lang="en-US" sz="2000" b="1" dirty="0" smtClean="0">
                <a:latin typeface="Century Gothic" pitchFamily="34" charset="0"/>
              </a:rPr>
              <a:t>ease of use and rapid deployment </a:t>
            </a:r>
            <a:r>
              <a:rPr lang="en-US" sz="2000" dirty="0" smtClean="0">
                <a:latin typeface="Century Gothic" pitchFamily="34" charset="0"/>
              </a:rPr>
              <a:t>of Siebel CRM On Demand with the power of Oracle E-Business Suite</a:t>
            </a:r>
          </a:p>
          <a:p>
            <a:pPr eaLnBrk="1" hangingPunct="1"/>
            <a:r>
              <a:rPr lang="en-US" sz="2000" dirty="0" smtClean="0">
                <a:latin typeface="Century Gothic" pitchFamily="34" charset="0"/>
              </a:rPr>
              <a:t>BPEL library of business processes to extend integration solutions across Oracle applications</a:t>
            </a:r>
          </a:p>
          <a:p>
            <a:pPr eaLnBrk="1" hangingPunct="1"/>
            <a:endParaRPr lang="en-US" sz="2400" dirty="0" smtClean="0"/>
          </a:p>
        </p:txBody>
      </p:sp>
      <p:pic>
        <p:nvPicPr>
          <p:cNvPr id="9221" name="Picture 5"/>
          <p:cNvPicPr>
            <a:picLocks noChangeAspect="1" noChangeArrowheads="1"/>
          </p:cNvPicPr>
          <p:nvPr/>
        </p:nvPicPr>
        <p:blipFill>
          <a:blip r:embed="rId3" cstate="print"/>
          <a:srcRect/>
          <a:stretch>
            <a:fillRect/>
          </a:stretch>
        </p:blipFill>
        <p:spPr bwMode="auto">
          <a:xfrm>
            <a:off x="6119765" y="3369235"/>
            <a:ext cx="1538335" cy="1685365"/>
          </a:xfrm>
          <a:prstGeom prst="rect">
            <a:avLst/>
          </a:prstGeom>
          <a:noFill/>
          <a:ln w="9525">
            <a:noFill/>
            <a:miter lim="800000"/>
            <a:headEnd/>
            <a:tailEnd/>
          </a:ln>
        </p:spPr>
      </p:pic>
      <p:sp>
        <p:nvSpPr>
          <p:cNvPr id="9222" name="AutoShape 6"/>
          <p:cNvSpPr>
            <a:spLocks noChangeArrowheads="1"/>
          </p:cNvSpPr>
          <p:nvPr/>
        </p:nvSpPr>
        <p:spPr bwMode="ltGray">
          <a:xfrm>
            <a:off x="876300" y="2387600"/>
            <a:ext cx="7162800" cy="3581400"/>
          </a:xfrm>
          <a:prstGeom prst="roundRect">
            <a:avLst>
              <a:gd name="adj" fmla="val 7477"/>
            </a:avLst>
          </a:prstGeom>
          <a:noFill/>
          <a:ln w="28575" algn="ctr">
            <a:solidFill>
              <a:schemeClr val="bg1">
                <a:lumMod val="50000"/>
              </a:schemeClr>
            </a:solidFill>
            <a:prstDash val="sysDot"/>
            <a:round/>
            <a:headEnd type="none" w="sm" len="sm"/>
            <a:tailEnd type="none" w="sm" len="sm"/>
          </a:ln>
        </p:spPr>
        <p:txBody>
          <a:bodyPr wrap="none" anchor="ctr"/>
          <a:lstStyle/>
          <a:p>
            <a:endParaRPr lang="en-US"/>
          </a:p>
        </p:txBody>
      </p:sp>
      <p:sp>
        <p:nvSpPr>
          <p:cNvPr id="9223" name="Text Box 7"/>
          <p:cNvSpPr txBox="1">
            <a:spLocks noChangeArrowheads="1"/>
          </p:cNvSpPr>
          <p:nvPr/>
        </p:nvSpPr>
        <p:spPr bwMode="auto">
          <a:xfrm>
            <a:off x="1257300" y="2768600"/>
            <a:ext cx="1808511" cy="584775"/>
          </a:xfrm>
          <a:prstGeom prst="rect">
            <a:avLst/>
          </a:prstGeom>
          <a:noFill/>
          <a:ln w="9525" algn="ctr">
            <a:noFill/>
            <a:miter lim="800000"/>
            <a:headEnd/>
            <a:tailEnd/>
          </a:ln>
        </p:spPr>
        <p:txBody>
          <a:bodyPr wrap="square">
            <a:spAutoFit/>
          </a:bodyPr>
          <a:lstStyle/>
          <a:p>
            <a:pPr eaLnBrk="0" hangingPunct="0">
              <a:buClrTx/>
              <a:buSzTx/>
            </a:pPr>
            <a:r>
              <a:rPr lang="en-US" sz="1600" i="1" dirty="0">
                <a:latin typeface="Century Gothic" pitchFamily="34" charset="0"/>
              </a:rPr>
              <a:t>Siebel CRM On Demand</a:t>
            </a:r>
          </a:p>
        </p:txBody>
      </p:sp>
      <p:sp>
        <p:nvSpPr>
          <p:cNvPr id="9224" name="Text Box 8"/>
          <p:cNvSpPr txBox="1">
            <a:spLocks noChangeArrowheads="1"/>
          </p:cNvSpPr>
          <p:nvPr/>
        </p:nvSpPr>
        <p:spPr bwMode="auto">
          <a:xfrm>
            <a:off x="5570345" y="2768600"/>
            <a:ext cx="2316355" cy="584775"/>
          </a:xfrm>
          <a:prstGeom prst="rect">
            <a:avLst/>
          </a:prstGeom>
          <a:noFill/>
          <a:ln w="9525" algn="ctr">
            <a:noFill/>
            <a:miter lim="800000"/>
            <a:headEnd/>
            <a:tailEnd/>
          </a:ln>
        </p:spPr>
        <p:txBody>
          <a:bodyPr wrap="square">
            <a:spAutoFit/>
          </a:bodyPr>
          <a:lstStyle/>
          <a:p>
            <a:pPr algn="ctr" eaLnBrk="0" hangingPunct="0">
              <a:buClrTx/>
              <a:buSzTx/>
            </a:pPr>
            <a:r>
              <a:rPr lang="en-US" sz="1600" i="1" dirty="0">
                <a:latin typeface="Century Gothic" pitchFamily="34" charset="0"/>
              </a:rPr>
              <a:t>Oracle E-Business Suite</a:t>
            </a:r>
          </a:p>
        </p:txBody>
      </p:sp>
      <p:sp>
        <p:nvSpPr>
          <p:cNvPr id="9225" name="Line 9"/>
          <p:cNvSpPr>
            <a:spLocks noChangeShapeType="1"/>
          </p:cNvSpPr>
          <p:nvPr/>
        </p:nvSpPr>
        <p:spPr bwMode="auto">
          <a:xfrm flipH="1" flipV="1">
            <a:off x="2887926" y="3606800"/>
            <a:ext cx="2981303" cy="0"/>
          </a:xfrm>
          <a:prstGeom prst="line">
            <a:avLst/>
          </a:prstGeom>
          <a:noFill/>
          <a:ln w="57150">
            <a:solidFill>
              <a:srgbClr val="FF0000"/>
            </a:solidFill>
            <a:round/>
            <a:headEnd/>
            <a:tailEnd type="triangle" w="med" len="med"/>
          </a:ln>
        </p:spPr>
        <p:txBody>
          <a:bodyPr/>
          <a:lstStyle/>
          <a:p>
            <a:endParaRPr lang="en-US"/>
          </a:p>
        </p:txBody>
      </p:sp>
      <p:sp>
        <p:nvSpPr>
          <p:cNvPr id="9226" name="Line 11"/>
          <p:cNvSpPr>
            <a:spLocks noChangeShapeType="1"/>
          </p:cNvSpPr>
          <p:nvPr/>
        </p:nvSpPr>
        <p:spPr bwMode="auto">
          <a:xfrm flipV="1">
            <a:off x="2946745" y="4445000"/>
            <a:ext cx="2999571" cy="0"/>
          </a:xfrm>
          <a:prstGeom prst="line">
            <a:avLst/>
          </a:prstGeom>
          <a:noFill/>
          <a:ln w="57150">
            <a:solidFill>
              <a:srgbClr val="FF0000"/>
            </a:solidFill>
            <a:round/>
            <a:headEnd/>
            <a:tailEnd type="triangle" w="med" len="med"/>
          </a:ln>
        </p:spPr>
        <p:txBody>
          <a:bodyPr/>
          <a:lstStyle/>
          <a:p>
            <a:endParaRPr lang="en-US"/>
          </a:p>
        </p:txBody>
      </p:sp>
      <p:sp>
        <p:nvSpPr>
          <p:cNvPr id="9227" name="Rectangle 12"/>
          <p:cNvSpPr>
            <a:spLocks noChangeArrowheads="1"/>
          </p:cNvSpPr>
          <p:nvPr/>
        </p:nvSpPr>
        <p:spPr bwMode="auto">
          <a:xfrm>
            <a:off x="1104900" y="5079425"/>
            <a:ext cx="6351710" cy="584775"/>
          </a:xfrm>
          <a:prstGeom prst="rect">
            <a:avLst/>
          </a:prstGeom>
          <a:noFill/>
          <a:ln w="9525">
            <a:noFill/>
            <a:miter lim="800000"/>
            <a:headEnd/>
            <a:tailEnd/>
          </a:ln>
        </p:spPr>
        <p:txBody>
          <a:bodyPr wrap="square">
            <a:spAutoFit/>
          </a:bodyPr>
          <a:lstStyle/>
          <a:p>
            <a:pPr lvl="1" algn="ctr">
              <a:lnSpc>
                <a:spcPct val="90000"/>
              </a:lnSpc>
              <a:spcBef>
                <a:spcPct val="20000"/>
              </a:spcBef>
              <a:buClrTx/>
              <a:buSzTx/>
              <a:buFont typeface="Times" pitchFamily="18" charset="0"/>
              <a:buNone/>
            </a:pPr>
            <a:r>
              <a:rPr lang="en-US" sz="1600" b="1" dirty="0"/>
              <a:t>Synchronize customer information between </a:t>
            </a:r>
          </a:p>
          <a:p>
            <a:pPr lvl="1" algn="ctr">
              <a:lnSpc>
                <a:spcPct val="90000"/>
              </a:lnSpc>
              <a:spcBef>
                <a:spcPct val="20000"/>
              </a:spcBef>
              <a:buClrTx/>
              <a:buSzTx/>
              <a:buFont typeface="Times" pitchFamily="18" charset="0"/>
              <a:buNone/>
            </a:pPr>
            <a:r>
              <a:rPr lang="en-US" sz="1600" b="1" dirty="0"/>
              <a:t>Front and Back Office systems</a:t>
            </a:r>
          </a:p>
        </p:txBody>
      </p:sp>
      <p:pic>
        <p:nvPicPr>
          <p:cNvPr id="9228" name="Picture 13"/>
          <p:cNvPicPr>
            <a:picLocks noChangeAspect="1" noChangeArrowheads="1"/>
          </p:cNvPicPr>
          <p:nvPr/>
        </p:nvPicPr>
        <p:blipFill>
          <a:blip r:embed="rId4" cstate="print"/>
          <a:srcRect/>
          <a:stretch>
            <a:fillRect/>
          </a:stretch>
        </p:blipFill>
        <p:spPr bwMode="auto">
          <a:xfrm>
            <a:off x="1333500" y="3434230"/>
            <a:ext cx="1400081" cy="1461526"/>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descr="http://www.datacenterknowledge.com/wp-content/uploads/2008/11/1and1serverroom.jpg"/>
          <p:cNvPicPr>
            <a:picLocks noChangeAspect="1" noChangeArrowheads="1"/>
          </p:cNvPicPr>
          <p:nvPr/>
        </p:nvPicPr>
        <p:blipFill>
          <a:blip r:embed="rId3" cstate="print"/>
          <a:srcRect/>
          <a:stretch>
            <a:fillRect/>
          </a:stretch>
        </p:blipFill>
        <p:spPr bwMode="auto">
          <a:xfrm>
            <a:off x="0" y="1"/>
            <a:ext cx="9144000" cy="6858000"/>
          </a:xfrm>
          <a:prstGeom prst="rect">
            <a:avLst/>
          </a:prstGeom>
          <a:noFill/>
        </p:spPr>
      </p:pic>
      <p:sp>
        <p:nvSpPr>
          <p:cNvPr id="3" name="Title 3"/>
          <p:cNvSpPr txBox="1">
            <a:spLocks/>
          </p:cNvSpPr>
          <p:nvPr/>
        </p:nvSpPr>
        <p:spPr>
          <a:xfrm>
            <a:off x="1066800" y="152400"/>
            <a:ext cx="6553200" cy="1066800"/>
          </a:xfrm>
          <a:prstGeom prst="rect">
            <a:avLst/>
          </a:prstGeom>
          <a:solidFill>
            <a:schemeClr val="bg1">
              <a:lumMod val="65000"/>
              <a:alpha val="73000"/>
            </a:schemeClr>
          </a:solidFill>
        </p:spPr>
        <p:txBody>
          <a:bodyPr/>
          <a:lstStyle/>
          <a:p>
            <a:pPr algn="ctr">
              <a:defRPr/>
            </a:pPr>
            <a:r>
              <a:rPr lang="en-US" sz="5400" dirty="0" smtClean="0">
                <a:solidFill>
                  <a:schemeClr val="bg1"/>
                </a:solidFill>
                <a:latin typeface="Century Gothic" pitchFamily="34" charset="0"/>
              </a:rPr>
              <a:t>Data Quality</a:t>
            </a:r>
            <a:endParaRPr lang="en-US" sz="5400" dirty="0">
              <a:solidFill>
                <a:schemeClr val="bg1"/>
              </a:solidFill>
              <a:latin typeface="Century Gothic" pitchFamily="34" charset="0"/>
            </a:endParaRPr>
          </a:p>
        </p:txBody>
      </p:sp>
    </p:spTree>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44500" y="228600"/>
            <a:ext cx="7620000" cy="1066800"/>
          </a:xfrm>
          <a:prstGeom prst="rect">
            <a:avLst/>
          </a:prstGeom>
          <a:noFill/>
        </p:spPr>
        <p:txBody>
          <a:bodyPr/>
          <a:lstStyle/>
          <a:p>
            <a:pPr algn="ctr">
              <a:defRPr/>
            </a:pPr>
            <a:r>
              <a:rPr lang="en-US" sz="5400" b="0" dirty="0" smtClean="0">
                <a:latin typeface="Century Gothic" pitchFamily="34" charset="0"/>
              </a:rPr>
              <a:t>Single User Interface</a:t>
            </a:r>
            <a:endParaRPr lang="en-US" sz="5400" b="0" dirty="0">
              <a:latin typeface="Century Gothic" pitchFamily="34" charset="0"/>
            </a:endParaRPr>
          </a:p>
        </p:txBody>
      </p:sp>
      <p:pic>
        <p:nvPicPr>
          <p:cNvPr id="128002" name="Picture 2" descr="http://www.yukonlearn.com/assets/images/computer_monitor.jpg"/>
          <p:cNvPicPr>
            <a:picLocks noChangeAspect="1" noChangeArrowheads="1"/>
          </p:cNvPicPr>
          <p:nvPr/>
        </p:nvPicPr>
        <p:blipFill>
          <a:blip r:embed="rId3" cstate="print"/>
          <a:srcRect/>
          <a:stretch>
            <a:fillRect/>
          </a:stretch>
        </p:blipFill>
        <p:spPr bwMode="auto">
          <a:xfrm>
            <a:off x="2286000" y="1676400"/>
            <a:ext cx="4048125" cy="3371850"/>
          </a:xfrm>
          <a:prstGeom prst="rect">
            <a:avLst/>
          </a:prstGeom>
          <a:noFill/>
        </p:spPr>
      </p:pic>
      <p:pic>
        <p:nvPicPr>
          <p:cNvPr id="4" name="Picture 1"/>
          <p:cNvPicPr>
            <a:picLocks noChangeAspect="1" noChangeArrowheads="1"/>
          </p:cNvPicPr>
          <p:nvPr/>
        </p:nvPicPr>
        <p:blipFill>
          <a:blip r:embed="rId4" cstate="print"/>
          <a:srcRect r="2151" b="34390"/>
          <a:stretch>
            <a:fillRect/>
          </a:stretch>
        </p:blipFill>
        <p:spPr bwMode="auto">
          <a:xfrm>
            <a:off x="2438400" y="1828800"/>
            <a:ext cx="3721608" cy="24384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ImageShack, share photos, pictures, free image hosting, free video hosting, image hosting, video hosting, photo image hosting site, video hosting site"/>
          <p:cNvPicPr>
            <a:picLocks noChangeAspect="1" noChangeArrowheads="1"/>
          </p:cNvPicPr>
          <p:nvPr/>
        </p:nvPicPr>
        <p:blipFill>
          <a:blip r:embed="rId3" cstate="print"/>
          <a:srcRect l="12000" t="4478" r="7000" b="18353"/>
          <a:stretch>
            <a:fillRect/>
          </a:stretch>
        </p:blipFill>
        <p:spPr bwMode="auto">
          <a:xfrm>
            <a:off x="1524000" y="1600200"/>
            <a:ext cx="6172200" cy="4432300"/>
          </a:xfrm>
          <a:prstGeom prst="rect">
            <a:avLst/>
          </a:prstGeom>
          <a:noFill/>
        </p:spPr>
      </p:pic>
      <p:sp>
        <p:nvSpPr>
          <p:cNvPr id="2" name="Title 3"/>
          <p:cNvSpPr txBox="1">
            <a:spLocks/>
          </p:cNvSpPr>
          <p:nvPr/>
        </p:nvSpPr>
        <p:spPr>
          <a:xfrm>
            <a:off x="0" y="152400"/>
            <a:ext cx="7848600" cy="1676400"/>
          </a:xfrm>
          <a:prstGeom prst="rect">
            <a:avLst/>
          </a:prstGeom>
          <a:noFill/>
        </p:spPr>
        <p:txBody>
          <a:bodyPr/>
          <a:lstStyle/>
          <a:p>
            <a:pPr>
              <a:defRPr/>
            </a:pPr>
            <a:r>
              <a:rPr lang="en-US" sz="4400" b="0" dirty="0" smtClean="0">
                <a:latin typeface="Century Gothic" pitchFamily="34" charset="0"/>
              </a:rPr>
              <a:t>Business Processes That Span Across Organizations</a:t>
            </a:r>
            <a:endParaRPr lang="en-US" sz="4400" b="0" dirty="0">
              <a:latin typeface="Century Gothic" pitchFamily="34" charset="0"/>
            </a:endParaRPr>
          </a:p>
        </p:txBody>
      </p:sp>
    </p:spTree>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8"/>
          <p:cNvSpPr>
            <a:spLocks noGrp="1" noChangeArrowheads="1"/>
          </p:cNvSpPr>
          <p:nvPr>
            <p:ph type="title"/>
          </p:nvPr>
        </p:nvSpPr>
        <p:spPr>
          <a:xfrm>
            <a:off x="838200" y="1830778"/>
            <a:ext cx="6934200" cy="2406685"/>
          </a:xfrm>
        </p:spPr>
        <p:txBody>
          <a:bodyPr>
            <a:normAutofit/>
          </a:bodyPr>
          <a:lstStyle/>
          <a:p>
            <a:r>
              <a:rPr lang="en-CA" sz="6000" b="0" dirty="0" smtClean="0">
                <a:latin typeface="Century Gothic" pitchFamily="34" charset="0"/>
              </a:rPr>
              <a:t>The </a:t>
            </a:r>
            <a:r>
              <a:rPr lang="en-US" sz="6000" b="1" dirty="0" smtClean="0">
                <a:solidFill>
                  <a:srgbClr val="FF0000"/>
                </a:solidFill>
                <a:latin typeface="Arial" pitchFamily="34" charset="0"/>
                <a:cs typeface="Arial" pitchFamily="34" charset="0"/>
              </a:rPr>
              <a:t>ORACLE</a:t>
            </a:r>
            <a:br>
              <a:rPr lang="en-US" sz="6000" b="1" dirty="0" smtClean="0">
                <a:solidFill>
                  <a:srgbClr val="FF0000"/>
                </a:solidFill>
                <a:latin typeface="Arial" pitchFamily="34" charset="0"/>
                <a:cs typeface="Arial" pitchFamily="34" charset="0"/>
              </a:rPr>
            </a:br>
            <a:r>
              <a:rPr lang="en-CA" sz="6000" b="0" dirty="0" smtClean="0">
                <a:latin typeface="Century Gothic" pitchFamily="34" charset="0"/>
              </a:rPr>
              <a:t> Advantage</a:t>
            </a:r>
            <a:endParaRPr lang="en-US" sz="6000" b="0" dirty="0" smtClean="0"/>
          </a:p>
        </p:txBody>
      </p:sp>
    </p:spTree>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8"/>
          <p:cNvSpPr>
            <a:spLocks noGrp="1" noChangeArrowheads="1"/>
          </p:cNvSpPr>
          <p:nvPr>
            <p:ph type="title"/>
          </p:nvPr>
        </p:nvSpPr>
        <p:spPr>
          <a:xfrm>
            <a:off x="0" y="1066800"/>
            <a:ext cx="3733800" cy="1676400"/>
          </a:xfrm>
        </p:spPr>
        <p:txBody>
          <a:bodyPr>
            <a:normAutofit/>
          </a:bodyPr>
          <a:lstStyle/>
          <a:p>
            <a:r>
              <a:rPr lang="en-CA" b="0" dirty="0" smtClean="0">
                <a:latin typeface="Century Gothic" pitchFamily="34" charset="0"/>
              </a:rPr>
              <a:t>The </a:t>
            </a:r>
            <a:r>
              <a:rPr lang="en-US" b="1" dirty="0" smtClean="0">
                <a:solidFill>
                  <a:srgbClr val="FF0000"/>
                </a:solidFill>
                <a:latin typeface="Arial" pitchFamily="34" charset="0"/>
                <a:cs typeface="Arial" pitchFamily="34" charset="0"/>
              </a:rPr>
              <a:t>ORACLE</a:t>
            </a:r>
            <a:br>
              <a:rPr lang="en-US" b="1" dirty="0" smtClean="0">
                <a:solidFill>
                  <a:srgbClr val="FF0000"/>
                </a:solidFill>
                <a:latin typeface="Arial" pitchFamily="34" charset="0"/>
                <a:cs typeface="Arial" pitchFamily="34" charset="0"/>
              </a:rPr>
            </a:br>
            <a:r>
              <a:rPr lang="en-CA" b="0" dirty="0" smtClean="0">
                <a:latin typeface="Century Gothic" pitchFamily="34" charset="0"/>
              </a:rPr>
              <a:t> Advantage</a:t>
            </a:r>
            <a:endParaRPr lang="en-US" b="0" dirty="0" smtClean="0"/>
          </a:p>
        </p:txBody>
      </p:sp>
      <p:sp>
        <p:nvSpPr>
          <p:cNvPr id="3" name="Rectangle 2"/>
          <p:cNvSpPr/>
          <p:nvPr/>
        </p:nvSpPr>
        <p:spPr>
          <a:xfrm>
            <a:off x="0" y="3416300"/>
            <a:ext cx="9144000" cy="2308324"/>
          </a:xfrm>
          <a:prstGeom prst="rect">
            <a:avLst/>
          </a:prstGeom>
        </p:spPr>
        <p:txBody>
          <a:bodyPr wrap="square">
            <a:spAutoFit/>
          </a:bodyPr>
          <a:lstStyle/>
          <a:p>
            <a:pPr algn="ctr">
              <a:lnSpc>
                <a:spcPct val="150000"/>
              </a:lnSpc>
              <a:buFont typeface="Arial" pitchFamily="34" charset="0"/>
              <a:buChar char="•"/>
            </a:pPr>
            <a:r>
              <a:rPr lang="en-US" sz="2400" dirty="0" smtClean="0">
                <a:latin typeface="Century Gothic" pitchFamily="34" charset="0"/>
                <a:cs typeface="Arial" pitchFamily="34" charset="0"/>
              </a:rPr>
              <a:t>Commitment to </a:t>
            </a:r>
            <a:r>
              <a:rPr lang="en-US" sz="2400" b="1" dirty="0" smtClean="0">
                <a:latin typeface="Century Gothic" pitchFamily="34" charset="0"/>
                <a:cs typeface="Arial" pitchFamily="34" charset="0"/>
              </a:rPr>
              <a:t>standards</a:t>
            </a:r>
            <a:r>
              <a:rPr lang="en-US" sz="2400" dirty="0" smtClean="0">
                <a:latin typeface="Century Gothic" pitchFamily="34" charset="0"/>
                <a:cs typeface="Arial" pitchFamily="34" charset="0"/>
              </a:rPr>
              <a:t>. </a:t>
            </a:r>
          </a:p>
          <a:p>
            <a:pPr algn="ctr">
              <a:lnSpc>
                <a:spcPct val="150000"/>
              </a:lnSpc>
              <a:buFont typeface="Arial" pitchFamily="34" charset="0"/>
              <a:buChar char="•"/>
            </a:pPr>
            <a:r>
              <a:rPr lang="en-US" sz="2400" dirty="0" smtClean="0">
                <a:latin typeface="Century Gothic" pitchFamily="34" charset="0"/>
                <a:cs typeface="Arial" pitchFamily="34" charset="0"/>
              </a:rPr>
              <a:t>Long-term vision and </a:t>
            </a:r>
            <a:r>
              <a:rPr lang="en-US" sz="2400" b="1" dirty="0" smtClean="0">
                <a:latin typeface="Century Gothic" pitchFamily="34" charset="0"/>
                <a:cs typeface="Arial" pitchFamily="34" charset="0"/>
              </a:rPr>
              <a:t>unified roadmap</a:t>
            </a:r>
            <a:r>
              <a:rPr lang="en-US" sz="2400" dirty="0" smtClean="0">
                <a:latin typeface="Century Gothic" pitchFamily="34" charset="0"/>
                <a:cs typeface="Arial" pitchFamily="34" charset="0"/>
              </a:rPr>
              <a:t>.</a:t>
            </a:r>
          </a:p>
          <a:p>
            <a:pPr algn="ctr">
              <a:lnSpc>
                <a:spcPct val="150000"/>
              </a:lnSpc>
              <a:buFont typeface="Arial" pitchFamily="34" charset="0"/>
              <a:buChar char="•"/>
            </a:pPr>
            <a:r>
              <a:rPr lang="en-US" sz="2400" b="1" dirty="0" smtClean="0">
                <a:latin typeface="Century Gothic" pitchFamily="34" charset="0"/>
                <a:cs typeface="Arial" pitchFamily="34" charset="0"/>
              </a:rPr>
              <a:t>Full responsibility </a:t>
            </a:r>
            <a:r>
              <a:rPr lang="en-US" sz="2400" dirty="0" smtClean="0">
                <a:latin typeface="Century Gothic" pitchFamily="34" charset="0"/>
                <a:cs typeface="Arial" pitchFamily="34" charset="0"/>
              </a:rPr>
              <a:t>for product quality, service, and support.</a:t>
            </a:r>
          </a:p>
          <a:p>
            <a:pPr algn="ctr">
              <a:lnSpc>
                <a:spcPct val="150000"/>
              </a:lnSpc>
              <a:buFont typeface="Arial" pitchFamily="34" charset="0"/>
              <a:buChar char="•"/>
            </a:pPr>
            <a:r>
              <a:rPr lang="en-US" sz="2400" b="1" dirty="0" smtClean="0">
                <a:latin typeface="Century Gothic" pitchFamily="34" charset="0"/>
                <a:cs typeface="Arial" pitchFamily="34" charset="0"/>
              </a:rPr>
              <a:t>Products</a:t>
            </a:r>
            <a:r>
              <a:rPr lang="en-US" sz="2400" dirty="0" smtClean="0">
                <a:latin typeface="Century Gothic" pitchFamily="34" charset="0"/>
                <a:cs typeface="Arial" pitchFamily="34" charset="0"/>
              </a:rPr>
              <a:t> </a:t>
            </a:r>
            <a:r>
              <a:rPr lang="en-US" sz="2400" b="1" dirty="0" smtClean="0">
                <a:latin typeface="Century Gothic" pitchFamily="34" charset="0"/>
                <a:cs typeface="Arial" pitchFamily="34" charset="0"/>
              </a:rPr>
              <a:t>built to work together</a:t>
            </a:r>
            <a:r>
              <a:rPr lang="en-US" sz="2400" dirty="0" smtClean="0">
                <a:latin typeface="Century Gothic" pitchFamily="34" charset="0"/>
                <a:cs typeface="Arial" pitchFamily="34" charset="0"/>
              </a:rPr>
              <a:t>.   </a:t>
            </a:r>
          </a:p>
        </p:txBody>
      </p:sp>
      <p:pic>
        <p:nvPicPr>
          <p:cNvPr id="5" name="Picture 42" descr="hq1.jpg                                                        00036DC3Macintosh HD                   BDB54B63:"/>
          <p:cNvPicPr>
            <a:picLocks noChangeAspect="1" noChangeArrowheads="1"/>
          </p:cNvPicPr>
          <p:nvPr/>
        </p:nvPicPr>
        <p:blipFill>
          <a:blip r:embed="rId3" cstate="print"/>
          <a:srcRect b="11628"/>
          <a:stretch>
            <a:fillRect/>
          </a:stretch>
        </p:blipFill>
        <p:spPr bwMode="auto">
          <a:xfrm>
            <a:off x="3962400" y="152400"/>
            <a:ext cx="5063490" cy="3124200"/>
          </a:xfrm>
          <a:prstGeom prst="rect">
            <a:avLst/>
          </a:prstGeom>
          <a:noFill/>
        </p:spPr>
      </p:pic>
    </p:spTree>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Oracle Stack Diagram 7 Layer.png"/>
          <p:cNvPicPr>
            <a:picLocks noChangeAspect="1"/>
          </p:cNvPicPr>
          <p:nvPr/>
        </p:nvPicPr>
        <p:blipFill>
          <a:blip r:embed="rId3" cstate="print"/>
          <a:srcRect b="-269"/>
          <a:stretch>
            <a:fillRect/>
          </a:stretch>
        </p:blipFill>
        <p:spPr bwMode="auto">
          <a:xfrm>
            <a:off x="1163015" y="1334857"/>
            <a:ext cx="3686795" cy="4732800"/>
          </a:xfrm>
          <a:prstGeom prst="rect">
            <a:avLst/>
          </a:prstGeom>
          <a:noFill/>
          <a:ln w="9525">
            <a:noFill/>
            <a:miter lim="800000"/>
            <a:headEnd/>
            <a:tailEnd/>
          </a:ln>
        </p:spPr>
      </p:pic>
      <p:sp>
        <p:nvSpPr>
          <p:cNvPr id="5" name="Rectangle 18"/>
          <p:cNvSpPr>
            <a:spLocks noGrp="1" noChangeArrowheads="1"/>
          </p:cNvSpPr>
          <p:nvPr>
            <p:ph type="title"/>
          </p:nvPr>
        </p:nvSpPr>
        <p:spPr>
          <a:xfrm>
            <a:off x="0" y="0"/>
            <a:ext cx="8229600" cy="914400"/>
          </a:xfrm>
        </p:spPr>
        <p:txBody>
          <a:bodyPr/>
          <a:lstStyle/>
          <a:p>
            <a:pPr algn="l"/>
            <a:r>
              <a:rPr lang="en-CA" sz="4000" b="0" dirty="0" smtClean="0">
                <a:latin typeface="Century Gothic" pitchFamily="34" charset="0"/>
              </a:rPr>
              <a:t>Products Built to Work Together</a:t>
            </a:r>
            <a:endParaRPr lang="en-US" sz="4000" b="0" dirty="0" smtClean="0">
              <a:latin typeface="Arial" pitchFamily="34" charset="0"/>
              <a:cs typeface="Arial" pitchFamily="34" charset="0"/>
            </a:endParaRPr>
          </a:p>
        </p:txBody>
      </p:sp>
      <p:sp>
        <p:nvSpPr>
          <p:cNvPr id="6" name="TextBox 33"/>
          <p:cNvSpPr txBox="1">
            <a:spLocks noChangeArrowheads="1"/>
          </p:cNvSpPr>
          <p:nvPr/>
        </p:nvSpPr>
        <p:spPr bwMode="auto">
          <a:xfrm>
            <a:off x="4883715" y="2360693"/>
            <a:ext cx="3861400" cy="1686616"/>
          </a:xfrm>
          <a:prstGeom prst="rect">
            <a:avLst/>
          </a:prstGeom>
          <a:noFill/>
          <a:ln w="9525">
            <a:noFill/>
            <a:miter lim="800000"/>
            <a:headEnd/>
            <a:tailEnd/>
          </a:ln>
        </p:spPr>
        <p:txBody>
          <a:bodyPr wrap="square">
            <a:spAutoFit/>
            <a:scene3d>
              <a:camera prst="obliqueTopLeft"/>
              <a:lightRig rig="threePt" dir="t"/>
            </a:scene3d>
          </a:bodyPr>
          <a:lstStyle/>
          <a:p>
            <a:pPr>
              <a:defRPr/>
            </a:pPr>
            <a:r>
              <a:rPr lang="en-US" sz="2800" b="0" dirty="0">
                <a:latin typeface="Century Gothic" pitchFamily="34" charset="0"/>
                <a:cs typeface="Arial" charset="0"/>
              </a:rPr>
              <a:t>Complete Solutions.</a:t>
            </a:r>
          </a:p>
          <a:p>
            <a:pPr>
              <a:defRPr/>
            </a:pPr>
            <a:endParaRPr lang="en-US" sz="2800" b="0" dirty="0">
              <a:latin typeface="Century Gothic" pitchFamily="34" charset="0"/>
              <a:cs typeface="Arial" charset="0"/>
            </a:endParaRPr>
          </a:p>
          <a:p>
            <a:pPr>
              <a:defRPr/>
            </a:pPr>
            <a:r>
              <a:rPr lang="en-US" sz="2800" b="0" dirty="0">
                <a:latin typeface="Century Gothic" pitchFamily="34" charset="0"/>
                <a:cs typeface="Arial" charset="0"/>
              </a:rPr>
              <a:t>Complete Choice.</a:t>
            </a:r>
          </a:p>
        </p:txBody>
      </p:sp>
    </p:spTree>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9" name="Picture 6"/>
          <p:cNvPicPr>
            <a:picLocks noChangeArrowheads="1"/>
          </p:cNvPicPr>
          <p:nvPr/>
        </p:nvPicPr>
        <p:blipFill>
          <a:blip r:embed="rId3" cstate="print"/>
          <a:srcRect/>
          <a:stretch>
            <a:fillRect/>
          </a:stretch>
        </p:blipFill>
        <p:spPr bwMode="auto">
          <a:xfrm>
            <a:off x="117259" y="1752600"/>
            <a:ext cx="2778341" cy="4089180"/>
          </a:xfrm>
          <a:prstGeom prst="rect">
            <a:avLst/>
          </a:prstGeom>
          <a:noFill/>
          <a:ln w="12700">
            <a:noFill/>
            <a:miter lim="800000"/>
            <a:headEnd/>
            <a:tailEnd/>
          </a:ln>
        </p:spPr>
      </p:pic>
      <p:sp>
        <p:nvSpPr>
          <p:cNvPr id="75781" name="Rectangle 7"/>
          <p:cNvSpPr>
            <a:spLocks/>
          </p:cNvSpPr>
          <p:nvPr/>
        </p:nvSpPr>
        <p:spPr bwMode="auto">
          <a:xfrm>
            <a:off x="6096000" y="1524000"/>
            <a:ext cx="3449637" cy="4230687"/>
          </a:xfrm>
          <a:prstGeom prst="rect">
            <a:avLst/>
          </a:prstGeom>
          <a:noFill/>
          <a:ln w="12700">
            <a:noFill/>
            <a:miter lim="800000"/>
            <a:headEnd/>
            <a:tailEnd/>
          </a:ln>
        </p:spPr>
        <p:txBody>
          <a:bodyPr lIns="0" tIns="0" rIns="0" bIns="0"/>
          <a:lstStyle/>
          <a:p>
            <a:pPr marL="227013" indent="-227013">
              <a:spcBef>
                <a:spcPts val="475"/>
              </a:spcBef>
              <a:buClr>
                <a:srgbClr val="FD0000"/>
              </a:buClr>
              <a:buSzPct val="100000"/>
              <a:buFont typeface="Arial" charset="0"/>
              <a:buChar char="•"/>
            </a:pPr>
            <a:r>
              <a:rPr lang="en-US" sz="2400" dirty="0">
                <a:latin typeface="Century Gothic" pitchFamily="34" charset="0"/>
                <a:sym typeface="Arial" charset="0"/>
              </a:rPr>
              <a:t> CRM</a:t>
            </a:r>
          </a:p>
          <a:p>
            <a:pPr marL="227013" indent="-227013">
              <a:spcBef>
                <a:spcPts val="475"/>
              </a:spcBef>
              <a:buClr>
                <a:srgbClr val="FD0000"/>
              </a:buClr>
              <a:buSzPct val="100000"/>
              <a:buFont typeface="Arial" charset="0"/>
              <a:buChar char="•"/>
            </a:pPr>
            <a:r>
              <a:rPr lang="en-US" sz="2400" dirty="0">
                <a:latin typeface="Century Gothic" pitchFamily="34" charset="0"/>
                <a:sym typeface="Arial" charset="0"/>
              </a:rPr>
              <a:t> Human Capital Mgmt</a:t>
            </a:r>
          </a:p>
          <a:p>
            <a:pPr marL="227013" indent="-227013">
              <a:spcBef>
                <a:spcPts val="475"/>
              </a:spcBef>
              <a:buClr>
                <a:srgbClr val="FD0000"/>
              </a:buClr>
              <a:buSzPct val="100000"/>
              <a:buFont typeface="Arial" charset="0"/>
              <a:buChar char="•"/>
            </a:pPr>
            <a:r>
              <a:rPr lang="en-US" sz="2400" dirty="0">
                <a:latin typeface="Century Gothic" pitchFamily="34" charset="0"/>
                <a:sym typeface="Arial" charset="0"/>
              </a:rPr>
              <a:t> Retail</a:t>
            </a:r>
          </a:p>
          <a:p>
            <a:pPr marL="227013" indent="-227013">
              <a:spcBef>
                <a:spcPts val="475"/>
              </a:spcBef>
              <a:buClr>
                <a:srgbClr val="FD0000"/>
              </a:buClr>
              <a:buSzPct val="100000"/>
              <a:buFont typeface="Arial" charset="0"/>
              <a:buChar char="•"/>
            </a:pPr>
            <a:r>
              <a:rPr lang="en-US" sz="2400" dirty="0">
                <a:latin typeface="Century Gothic" pitchFamily="34" charset="0"/>
                <a:sym typeface="Arial" charset="0"/>
              </a:rPr>
              <a:t> Communications</a:t>
            </a:r>
          </a:p>
          <a:p>
            <a:pPr marL="227013" indent="-227013">
              <a:spcBef>
                <a:spcPts val="475"/>
              </a:spcBef>
              <a:buClr>
                <a:srgbClr val="FD0000"/>
              </a:buClr>
              <a:buSzPct val="100000"/>
              <a:buFont typeface="Arial" charset="0"/>
              <a:buChar char="•"/>
            </a:pPr>
            <a:r>
              <a:rPr lang="en-US" sz="2400" dirty="0">
                <a:latin typeface="Century Gothic" pitchFamily="34" charset="0"/>
                <a:sym typeface="Arial" charset="0"/>
              </a:rPr>
              <a:t> Financial Services</a:t>
            </a:r>
          </a:p>
          <a:p>
            <a:pPr marL="227013" indent="-227013">
              <a:spcBef>
                <a:spcPts val="475"/>
              </a:spcBef>
              <a:buClr>
                <a:srgbClr val="FD0000"/>
              </a:buClr>
              <a:buSzPct val="100000"/>
              <a:buFont typeface="Arial" charset="0"/>
              <a:buChar char="•"/>
            </a:pPr>
            <a:r>
              <a:rPr lang="en-US" sz="2400" dirty="0">
                <a:latin typeface="Century Gothic" pitchFamily="34" charset="0"/>
                <a:sym typeface="Arial" charset="0"/>
              </a:rPr>
              <a:t> Banking</a:t>
            </a:r>
          </a:p>
          <a:p>
            <a:pPr marL="227013" indent="-227013">
              <a:spcBef>
                <a:spcPts val="475"/>
              </a:spcBef>
              <a:buClr>
                <a:srgbClr val="FD0000"/>
              </a:buClr>
              <a:buSzPct val="100000"/>
              <a:buFont typeface="Arial" charset="0"/>
              <a:buChar char="•"/>
            </a:pPr>
            <a:r>
              <a:rPr lang="en-US" sz="2400" dirty="0">
                <a:latin typeface="Century Gothic" pitchFamily="34" charset="0"/>
                <a:sym typeface="Arial" charset="0"/>
              </a:rPr>
              <a:t> Public Sector</a:t>
            </a:r>
          </a:p>
          <a:p>
            <a:pPr marL="227013" indent="-227013">
              <a:spcBef>
                <a:spcPts val="475"/>
              </a:spcBef>
              <a:buClr>
                <a:srgbClr val="FD0000"/>
              </a:buClr>
              <a:buSzPct val="100000"/>
              <a:buFont typeface="Arial" charset="0"/>
              <a:buChar char="•"/>
            </a:pPr>
            <a:r>
              <a:rPr lang="en-US" sz="2400" dirty="0">
                <a:latin typeface="Century Gothic" pitchFamily="34" charset="0"/>
                <a:sym typeface="Arial" charset="0"/>
              </a:rPr>
              <a:t> Professional </a:t>
            </a:r>
            <a:endParaRPr lang="en-US" sz="2400" dirty="0" smtClean="0">
              <a:latin typeface="Century Gothic" pitchFamily="34" charset="0"/>
              <a:sym typeface="Arial" charset="0"/>
            </a:endParaRPr>
          </a:p>
          <a:p>
            <a:pPr marL="684213" lvl="1" indent="-227013">
              <a:spcBef>
                <a:spcPts val="475"/>
              </a:spcBef>
              <a:buClr>
                <a:srgbClr val="FD0000"/>
              </a:buClr>
              <a:buSzPct val="100000"/>
            </a:pPr>
            <a:r>
              <a:rPr lang="en-US" sz="2400" dirty="0" smtClean="0">
                <a:latin typeface="Century Gothic" pitchFamily="34" charset="0"/>
                <a:sym typeface="Arial" charset="0"/>
              </a:rPr>
              <a:t>Services</a:t>
            </a:r>
            <a:endParaRPr lang="en-US" sz="2400" dirty="0">
              <a:latin typeface="Century Gothic" pitchFamily="34" charset="0"/>
              <a:sym typeface="Arial" charset="0"/>
            </a:endParaRPr>
          </a:p>
        </p:txBody>
      </p:sp>
      <p:sp>
        <p:nvSpPr>
          <p:cNvPr id="6" name="Rectangle 18"/>
          <p:cNvSpPr>
            <a:spLocks noGrp="1" noChangeArrowheads="1"/>
          </p:cNvSpPr>
          <p:nvPr>
            <p:ph type="title"/>
          </p:nvPr>
        </p:nvSpPr>
        <p:spPr>
          <a:xfrm>
            <a:off x="0" y="0"/>
            <a:ext cx="4784674" cy="941388"/>
          </a:xfrm>
        </p:spPr>
        <p:txBody>
          <a:bodyPr>
            <a:normAutofit/>
          </a:bodyPr>
          <a:lstStyle/>
          <a:p>
            <a:pPr algn="l"/>
            <a:r>
              <a:rPr lang="en-CA" sz="4000" b="0" dirty="0" smtClean="0">
                <a:latin typeface="Century Gothic" pitchFamily="34" charset="0"/>
              </a:rPr>
              <a:t>Only </a:t>
            </a:r>
            <a:r>
              <a:rPr lang="en-US" sz="4000" b="1" dirty="0" smtClean="0">
                <a:solidFill>
                  <a:srgbClr val="FF0000"/>
                </a:solidFill>
                <a:latin typeface="Arial" pitchFamily="34" charset="0"/>
                <a:cs typeface="Arial" pitchFamily="34" charset="0"/>
              </a:rPr>
              <a:t>ORACLE</a:t>
            </a:r>
            <a:r>
              <a:rPr lang="en-CA" sz="4000" b="0" dirty="0" smtClean="0">
                <a:latin typeface="Century Gothic" pitchFamily="34" charset="0"/>
              </a:rPr>
              <a:t>:</a:t>
            </a:r>
            <a:endParaRPr lang="en-US" sz="4000" b="0" dirty="0" smtClean="0"/>
          </a:p>
        </p:txBody>
      </p:sp>
      <p:sp>
        <p:nvSpPr>
          <p:cNvPr id="7" name="Rectangle 7"/>
          <p:cNvSpPr>
            <a:spLocks/>
          </p:cNvSpPr>
          <p:nvPr/>
        </p:nvSpPr>
        <p:spPr bwMode="auto">
          <a:xfrm>
            <a:off x="2819400" y="1524000"/>
            <a:ext cx="3449637" cy="4230687"/>
          </a:xfrm>
          <a:prstGeom prst="rect">
            <a:avLst/>
          </a:prstGeom>
          <a:noFill/>
          <a:ln w="12700">
            <a:noFill/>
            <a:miter lim="800000"/>
            <a:headEnd/>
            <a:tailEnd/>
          </a:ln>
        </p:spPr>
        <p:txBody>
          <a:bodyPr lIns="0" tIns="0" rIns="0" bIns="0"/>
          <a:lstStyle/>
          <a:p>
            <a:pPr marL="227013" indent="-227013">
              <a:spcBef>
                <a:spcPts val="475"/>
              </a:spcBef>
              <a:buClr>
                <a:srgbClr val="FD0000"/>
              </a:buClr>
              <a:buSzPct val="100000"/>
              <a:buFont typeface="Arial" charset="0"/>
              <a:buChar char="•"/>
            </a:pPr>
            <a:r>
              <a:rPr lang="en-US" sz="2400" dirty="0">
                <a:latin typeface="Century Gothic" pitchFamily="34" charset="0"/>
                <a:sym typeface="Arial" charset="0"/>
              </a:rPr>
              <a:t> </a:t>
            </a:r>
            <a:r>
              <a:rPr lang="en-US" sz="2400" dirty="0" smtClean="0">
                <a:latin typeface="Century Gothic" pitchFamily="34" charset="0"/>
                <a:sym typeface="Arial" charset="0"/>
              </a:rPr>
              <a:t>Database</a:t>
            </a:r>
            <a:endParaRPr lang="en-US" sz="2400" dirty="0">
              <a:latin typeface="Century Gothic" pitchFamily="34" charset="0"/>
              <a:sym typeface="Arial" charset="0"/>
            </a:endParaRPr>
          </a:p>
          <a:p>
            <a:pPr marL="227013" indent="-227013">
              <a:spcBef>
                <a:spcPts val="475"/>
              </a:spcBef>
              <a:buClr>
                <a:srgbClr val="FD0000"/>
              </a:buClr>
              <a:buSzPct val="100000"/>
              <a:buFont typeface="Arial" charset="0"/>
              <a:buChar char="•"/>
            </a:pPr>
            <a:r>
              <a:rPr lang="en-US" sz="2400" dirty="0">
                <a:latin typeface="Century Gothic" pitchFamily="34" charset="0"/>
                <a:sym typeface="Arial" charset="0"/>
              </a:rPr>
              <a:t> </a:t>
            </a:r>
            <a:r>
              <a:rPr lang="en-US" sz="2400" dirty="0" smtClean="0">
                <a:latin typeface="Century Gothic" pitchFamily="34" charset="0"/>
                <a:sym typeface="Arial" charset="0"/>
              </a:rPr>
              <a:t>Data Warehousing</a:t>
            </a:r>
            <a:endParaRPr lang="en-US" sz="2400" dirty="0">
              <a:latin typeface="Century Gothic" pitchFamily="34" charset="0"/>
              <a:sym typeface="Arial" charset="0"/>
            </a:endParaRPr>
          </a:p>
          <a:p>
            <a:pPr marL="227013" indent="-227013">
              <a:spcBef>
                <a:spcPts val="475"/>
              </a:spcBef>
              <a:buClr>
                <a:srgbClr val="FD0000"/>
              </a:buClr>
              <a:buSzPct val="100000"/>
              <a:buFont typeface="Arial" charset="0"/>
              <a:buChar char="•"/>
            </a:pPr>
            <a:r>
              <a:rPr lang="en-US" sz="2400" dirty="0">
                <a:latin typeface="Century Gothic" pitchFamily="34" charset="0"/>
                <a:sym typeface="Arial" charset="0"/>
              </a:rPr>
              <a:t> </a:t>
            </a:r>
            <a:r>
              <a:rPr lang="en-US" sz="2400" dirty="0" smtClean="0">
                <a:latin typeface="Century Gothic" pitchFamily="34" charset="0"/>
                <a:sym typeface="Arial" charset="0"/>
              </a:rPr>
              <a:t>Database on Linux</a:t>
            </a:r>
            <a:endParaRPr lang="en-US" sz="2400" dirty="0">
              <a:latin typeface="Century Gothic" pitchFamily="34" charset="0"/>
              <a:sym typeface="Arial" charset="0"/>
            </a:endParaRPr>
          </a:p>
          <a:p>
            <a:pPr marL="227013" indent="-227013">
              <a:spcBef>
                <a:spcPts val="475"/>
              </a:spcBef>
              <a:buClr>
                <a:srgbClr val="FD0000"/>
              </a:buClr>
              <a:buSzPct val="100000"/>
              <a:buFont typeface="Arial" charset="0"/>
              <a:buChar char="•"/>
            </a:pPr>
            <a:r>
              <a:rPr lang="en-US" sz="2400" dirty="0">
                <a:latin typeface="Century Gothic" pitchFamily="34" charset="0"/>
                <a:sym typeface="Arial" charset="0"/>
              </a:rPr>
              <a:t> </a:t>
            </a:r>
            <a:r>
              <a:rPr lang="en-US" sz="2400" dirty="0" smtClean="0">
                <a:latin typeface="Century Gothic" pitchFamily="34" charset="0"/>
                <a:sym typeface="Arial" charset="0"/>
              </a:rPr>
              <a:t>Embedded Database</a:t>
            </a:r>
            <a:endParaRPr lang="en-US" sz="2400" dirty="0">
              <a:latin typeface="Century Gothic" pitchFamily="34" charset="0"/>
              <a:sym typeface="Arial" charset="0"/>
            </a:endParaRPr>
          </a:p>
          <a:p>
            <a:pPr marL="227013" indent="-227013">
              <a:spcBef>
                <a:spcPts val="475"/>
              </a:spcBef>
              <a:buClr>
                <a:srgbClr val="FD0000"/>
              </a:buClr>
              <a:buSzPct val="100000"/>
              <a:buFont typeface="Arial" charset="0"/>
              <a:buChar char="•"/>
            </a:pPr>
            <a:r>
              <a:rPr lang="en-US" sz="2400" dirty="0">
                <a:latin typeface="Century Gothic" pitchFamily="34" charset="0"/>
                <a:sym typeface="Arial" charset="0"/>
              </a:rPr>
              <a:t> </a:t>
            </a:r>
            <a:r>
              <a:rPr lang="en-US" sz="2400" dirty="0" smtClean="0">
                <a:latin typeface="Century Gothic" pitchFamily="34" charset="0"/>
                <a:sym typeface="Arial" charset="0"/>
              </a:rPr>
              <a:t>Middleware</a:t>
            </a:r>
            <a:endParaRPr lang="en-US" sz="2400" dirty="0">
              <a:latin typeface="Century Gothic" pitchFamily="34" charset="0"/>
              <a:sym typeface="Arial" charset="0"/>
            </a:endParaRPr>
          </a:p>
          <a:p>
            <a:pPr marL="227013" indent="-227013">
              <a:spcBef>
                <a:spcPts val="475"/>
              </a:spcBef>
              <a:buClr>
                <a:srgbClr val="FD0000"/>
              </a:buClr>
              <a:buSzPct val="100000"/>
              <a:buFont typeface="Arial" charset="0"/>
              <a:buChar char="•"/>
            </a:pPr>
            <a:r>
              <a:rPr lang="en-US" sz="2400" dirty="0">
                <a:latin typeface="Century Gothic" pitchFamily="34" charset="0"/>
                <a:sym typeface="Arial" charset="0"/>
              </a:rPr>
              <a:t> </a:t>
            </a:r>
            <a:r>
              <a:rPr lang="en-US" sz="2400" dirty="0" smtClean="0">
                <a:latin typeface="Century Gothic" pitchFamily="34" charset="0"/>
                <a:sym typeface="Arial" charset="0"/>
              </a:rPr>
              <a:t>Enterprise Portal</a:t>
            </a:r>
            <a:endParaRPr lang="en-US" sz="2400" dirty="0">
              <a:latin typeface="Century Gothic" pitchFamily="34" charset="0"/>
              <a:sym typeface="Arial" charset="0"/>
            </a:endParaRPr>
          </a:p>
          <a:p>
            <a:pPr marL="227013" indent="-227013">
              <a:spcBef>
                <a:spcPts val="475"/>
              </a:spcBef>
              <a:buClr>
                <a:srgbClr val="FD0000"/>
              </a:buClr>
              <a:buSzPct val="100000"/>
              <a:buFont typeface="Arial" charset="0"/>
              <a:buChar char="•"/>
            </a:pPr>
            <a:r>
              <a:rPr lang="en-US" sz="2400" dirty="0">
                <a:latin typeface="Century Gothic" pitchFamily="34" charset="0"/>
                <a:sym typeface="Arial" charset="0"/>
              </a:rPr>
              <a:t> </a:t>
            </a:r>
            <a:r>
              <a:rPr lang="en-US" sz="2400" dirty="0" smtClean="0">
                <a:latin typeface="Century Gothic" pitchFamily="34" charset="0"/>
                <a:sym typeface="Arial" charset="0"/>
              </a:rPr>
              <a:t>Application Server</a:t>
            </a:r>
            <a:endParaRPr lang="en-US" sz="2400" dirty="0">
              <a:latin typeface="Century Gothic" pitchFamily="34" charset="0"/>
              <a:sym typeface="Arial" charset="0"/>
            </a:endParaRPr>
          </a:p>
          <a:p>
            <a:pPr marL="227013" indent="-227013">
              <a:spcBef>
                <a:spcPts val="475"/>
              </a:spcBef>
              <a:buClr>
                <a:srgbClr val="FD0000"/>
              </a:buClr>
              <a:buSzPct val="100000"/>
              <a:buFont typeface="Arial" charset="0"/>
              <a:buChar char="•"/>
            </a:pPr>
            <a:r>
              <a:rPr lang="en-US" sz="2400" dirty="0">
                <a:latin typeface="Century Gothic" pitchFamily="34" charset="0"/>
                <a:sym typeface="Arial" charset="0"/>
              </a:rPr>
              <a:t> </a:t>
            </a:r>
            <a:r>
              <a:rPr lang="en-US" sz="2400" dirty="0" smtClean="0">
                <a:latin typeface="Century Gothic" pitchFamily="34" charset="0"/>
                <a:sym typeface="Arial" charset="0"/>
              </a:rPr>
              <a:t>Enterprise Performance Mgmt.</a:t>
            </a:r>
            <a:endParaRPr lang="en-US" sz="2400" dirty="0">
              <a:latin typeface="Century Gothic" pitchFamily="34" charset="0"/>
              <a:sym typeface="Arial" charset="0"/>
            </a:endParaRPr>
          </a:p>
        </p:txBody>
      </p:sp>
    </p:spTree>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8"/>
          <p:cNvSpPr>
            <a:spLocks noGrp="1" noChangeArrowheads="1"/>
          </p:cNvSpPr>
          <p:nvPr>
            <p:ph type="title"/>
          </p:nvPr>
        </p:nvSpPr>
        <p:spPr>
          <a:xfrm>
            <a:off x="838200" y="1830778"/>
            <a:ext cx="6934200" cy="2406685"/>
          </a:xfrm>
        </p:spPr>
        <p:txBody>
          <a:bodyPr>
            <a:normAutofit/>
          </a:bodyPr>
          <a:lstStyle/>
          <a:p>
            <a:r>
              <a:rPr lang="en-CA" sz="6000" b="0" dirty="0" smtClean="0">
                <a:latin typeface="Century Gothic" pitchFamily="34" charset="0"/>
              </a:rPr>
              <a:t>CRM On Demand Customers</a:t>
            </a:r>
            <a:endParaRPr lang="en-US" sz="6000" b="0" dirty="0" smtClean="0"/>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514600"/>
            <a:ext cx="8229600" cy="990600"/>
          </a:xfrm>
          <a:prstGeom prst="rect">
            <a:avLst/>
          </a:prstGeom>
        </p:spPr>
        <p:txBody>
          <a:bodyPr>
            <a:noAutofit/>
          </a:bodyPr>
          <a:lstStyle/>
          <a:p>
            <a:pPr lvl="0" algn="ctr">
              <a:spcBef>
                <a:spcPct val="0"/>
              </a:spcBef>
            </a:pPr>
            <a:r>
              <a:rPr kumimoji="0" lang="en-US" sz="4800" b="0" i="0" u="none" strike="noStrike" kern="1200" cap="none" spc="0" normalizeH="0" baseline="0" noProof="0" dirty="0" smtClean="0">
                <a:ln>
                  <a:noFill/>
                </a:ln>
                <a:solidFill>
                  <a:schemeClr val="tx1"/>
                </a:solidFill>
                <a:effectLst/>
                <a:uLnTx/>
                <a:uFillTx/>
                <a:latin typeface="Century Gothic" pitchFamily="34" charset="0"/>
                <a:ea typeface="+mj-ea"/>
                <a:cs typeface="+mj-cs"/>
              </a:rPr>
              <a:t>Sales – Marketing </a:t>
            </a:r>
            <a:r>
              <a:rPr lang="en-US" sz="4800" b="0" dirty="0" smtClean="0">
                <a:latin typeface="Century Gothic" pitchFamily="34" charset="0"/>
              </a:rPr>
              <a:t>–</a:t>
            </a:r>
            <a:r>
              <a:rPr lang="en-US" sz="4800" dirty="0" smtClean="0">
                <a:latin typeface="Century Gothic" pitchFamily="34" charset="0"/>
                <a:ea typeface="+mj-ea"/>
                <a:cs typeface="+mj-cs"/>
              </a:rPr>
              <a:t> </a:t>
            </a:r>
            <a:r>
              <a:rPr kumimoji="0" lang="en-US" sz="4800" b="0" i="0" u="none" strike="noStrike" kern="1200" cap="none" spc="0" normalizeH="0" baseline="0" noProof="0" dirty="0" smtClean="0">
                <a:ln>
                  <a:noFill/>
                </a:ln>
                <a:solidFill>
                  <a:schemeClr val="tx1"/>
                </a:solidFill>
                <a:effectLst/>
                <a:uLnTx/>
                <a:uFillTx/>
                <a:latin typeface="Century Gothic" pitchFamily="34" charset="0"/>
                <a:ea typeface="+mj-ea"/>
                <a:cs typeface="+mj-cs"/>
              </a:rPr>
              <a:t>Service</a:t>
            </a:r>
            <a:endParaRPr kumimoji="0" lang="en-US" sz="4800" b="0" i="0" u="none" strike="noStrike" kern="1200" cap="none" spc="0" normalizeH="0" baseline="0" noProof="0" dirty="0">
              <a:ln>
                <a:noFill/>
              </a:ln>
              <a:solidFill>
                <a:schemeClr val="tx1"/>
              </a:solidFill>
              <a:effectLst/>
              <a:uLnTx/>
              <a:uFillTx/>
              <a:latin typeface="Century Gothic" pitchFamily="34" charset="0"/>
              <a:ea typeface="+mj-ea"/>
              <a:cs typeface="+mj-cs"/>
            </a:endParaRPr>
          </a:p>
        </p:txBody>
      </p:sp>
    </p:spTree>
  </p:cSld>
  <p:clrMapOvr>
    <a:masterClrMapping/>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3" descr="logo-s"/>
          <p:cNvPicPr>
            <a:picLocks noChangeAspect="1" noChangeArrowheads="1"/>
          </p:cNvPicPr>
          <p:nvPr/>
        </p:nvPicPr>
        <p:blipFill>
          <a:blip r:embed="rId3" cstate="print"/>
          <a:srcRect/>
          <a:stretch>
            <a:fillRect/>
          </a:stretch>
        </p:blipFill>
        <p:spPr bwMode="auto">
          <a:xfrm>
            <a:off x="3810000" y="5467350"/>
            <a:ext cx="1219200" cy="704850"/>
          </a:xfrm>
          <a:prstGeom prst="rect">
            <a:avLst/>
          </a:prstGeom>
          <a:noFill/>
          <a:ln w="9525">
            <a:noFill/>
            <a:miter lim="800000"/>
            <a:headEnd/>
            <a:tailEnd/>
          </a:ln>
        </p:spPr>
      </p:pic>
      <p:sp>
        <p:nvSpPr>
          <p:cNvPr id="32771" name="Title 1"/>
          <p:cNvSpPr>
            <a:spLocks noGrp="1"/>
          </p:cNvSpPr>
          <p:nvPr>
            <p:ph type="title" idx="4294967295"/>
          </p:nvPr>
        </p:nvSpPr>
        <p:spPr>
          <a:xfrm>
            <a:off x="688975" y="0"/>
            <a:ext cx="7477125" cy="990600"/>
          </a:xfrm>
        </p:spPr>
        <p:txBody>
          <a:bodyPr>
            <a:noAutofit/>
          </a:bodyPr>
          <a:lstStyle/>
          <a:p>
            <a:pPr algn="l"/>
            <a:r>
              <a:rPr lang="en-US" sz="2800" dirty="0" smtClean="0">
                <a:latin typeface="Century Gothic" pitchFamily="34" charset="0"/>
              </a:rPr>
              <a:t>Organizations of All Types &amp; Sizes Choose</a:t>
            </a:r>
            <a:br>
              <a:rPr lang="en-US" sz="2800" dirty="0" smtClean="0">
                <a:latin typeface="Century Gothic" pitchFamily="34" charset="0"/>
              </a:rPr>
            </a:br>
            <a:r>
              <a:rPr lang="en-US" sz="2800" dirty="0" smtClean="0">
                <a:solidFill>
                  <a:srgbClr val="FF0000"/>
                </a:solidFill>
                <a:latin typeface="Arial" pitchFamily="34" charset="0"/>
                <a:cs typeface="Arial" pitchFamily="34" charset="0"/>
              </a:rPr>
              <a:t>ORACLE</a:t>
            </a:r>
            <a:r>
              <a:rPr lang="en-US" sz="2800" dirty="0" smtClean="0">
                <a:solidFill>
                  <a:srgbClr val="FF0000"/>
                </a:solidFill>
                <a:latin typeface="Century Gothic" pitchFamily="34" charset="0"/>
              </a:rPr>
              <a:t> </a:t>
            </a:r>
            <a:r>
              <a:rPr lang="en-US" sz="2800" dirty="0" smtClean="0">
                <a:latin typeface="Century Gothic" pitchFamily="34" charset="0"/>
              </a:rPr>
              <a:t>CRM On Demand</a:t>
            </a:r>
          </a:p>
        </p:txBody>
      </p:sp>
      <p:sp>
        <p:nvSpPr>
          <p:cNvPr id="5" name="Title 1"/>
          <p:cNvSpPr txBox="1">
            <a:spLocks/>
          </p:cNvSpPr>
          <p:nvPr/>
        </p:nvSpPr>
        <p:spPr bwMode="auto">
          <a:xfrm>
            <a:off x="889000" y="255588"/>
            <a:ext cx="7581900" cy="762000"/>
          </a:xfrm>
          <a:prstGeom prst="rect">
            <a:avLst/>
          </a:prstGeom>
          <a:noFill/>
          <a:ln w="9525">
            <a:noFill/>
            <a:miter lim="800000"/>
            <a:headEnd/>
            <a:tailEnd/>
          </a:ln>
        </p:spPr>
        <p:txBody>
          <a:bodyPr lIns="0" tIns="0" rIns="0" bIns="0"/>
          <a:lstStyle/>
          <a:p>
            <a:pPr eaLnBrk="0" hangingPunct="0">
              <a:defRPr/>
            </a:pPr>
            <a:endParaRPr lang="en-US" sz="3200" kern="0" dirty="0">
              <a:solidFill>
                <a:schemeClr val="accent1"/>
              </a:solidFill>
              <a:latin typeface="+mj-lt"/>
              <a:ea typeface="MS PGothic" pitchFamily="34" charset="-128"/>
              <a:cs typeface="+mj-cs"/>
            </a:endParaRPr>
          </a:p>
        </p:txBody>
      </p:sp>
      <p:pic>
        <p:nvPicPr>
          <p:cNvPr id="32773" name="Picture 74" descr="Lexis Nexis"/>
          <p:cNvPicPr>
            <a:picLocks noChangeAspect="1" noChangeArrowheads="1"/>
          </p:cNvPicPr>
          <p:nvPr/>
        </p:nvPicPr>
        <p:blipFill>
          <a:blip r:embed="rId4" cstate="print"/>
          <a:srcRect/>
          <a:stretch>
            <a:fillRect/>
          </a:stretch>
        </p:blipFill>
        <p:spPr bwMode="auto">
          <a:xfrm>
            <a:off x="1831975" y="3194050"/>
            <a:ext cx="1231900" cy="317500"/>
          </a:xfrm>
          <a:prstGeom prst="rect">
            <a:avLst/>
          </a:prstGeom>
          <a:noFill/>
          <a:ln w="9525">
            <a:noFill/>
            <a:miter lim="800000"/>
            <a:headEnd/>
            <a:tailEnd/>
          </a:ln>
        </p:spPr>
      </p:pic>
      <p:pic>
        <p:nvPicPr>
          <p:cNvPr id="32774" name="Picture 75" descr="Medtronic_logo"/>
          <p:cNvPicPr>
            <a:picLocks noChangeAspect="1" noChangeArrowheads="1"/>
          </p:cNvPicPr>
          <p:nvPr/>
        </p:nvPicPr>
        <p:blipFill>
          <a:blip r:embed="rId5" cstate="print"/>
          <a:srcRect/>
          <a:stretch>
            <a:fillRect/>
          </a:stretch>
        </p:blipFill>
        <p:spPr bwMode="auto">
          <a:xfrm>
            <a:off x="7483475" y="3200400"/>
            <a:ext cx="1355725" cy="306388"/>
          </a:xfrm>
          <a:prstGeom prst="rect">
            <a:avLst/>
          </a:prstGeom>
          <a:noFill/>
          <a:ln w="9525">
            <a:noFill/>
            <a:miter lim="800000"/>
            <a:headEnd/>
            <a:tailEnd/>
          </a:ln>
        </p:spPr>
      </p:pic>
      <p:pic>
        <p:nvPicPr>
          <p:cNvPr id="32775" name="Picture 76" descr="logo"/>
          <p:cNvPicPr>
            <a:picLocks noChangeAspect="1" noChangeArrowheads="1"/>
          </p:cNvPicPr>
          <p:nvPr/>
        </p:nvPicPr>
        <p:blipFill>
          <a:blip r:embed="rId6" cstate="print">
            <a:clrChange>
              <a:clrFrom>
                <a:srgbClr val="FFFFFF"/>
              </a:clrFrom>
              <a:clrTo>
                <a:srgbClr val="FFFFFF">
                  <a:alpha val="0"/>
                </a:srgbClr>
              </a:clrTo>
            </a:clrChange>
          </a:blip>
          <a:srcRect t="5574" r="13045"/>
          <a:stretch>
            <a:fillRect/>
          </a:stretch>
        </p:blipFill>
        <p:spPr bwMode="auto">
          <a:xfrm>
            <a:off x="0" y="3724275"/>
            <a:ext cx="1214438" cy="374650"/>
          </a:xfrm>
          <a:prstGeom prst="rect">
            <a:avLst/>
          </a:prstGeom>
          <a:noFill/>
          <a:ln w="9525">
            <a:noFill/>
            <a:miter lim="800000"/>
            <a:headEnd/>
            <a:tailEnd/>
          </a:ln>
        </p:spPr>
      </p:pic>
      <p:pic>
        <p:nvPicPr>
          <p:cNvPr id="32776" name="Picture 77" descr="mcgraw"/>
          <p:cNvPicPr>
            <a:picLocks noChangeAspect="1" noChangeArrowheads="1"/>
          </p:cNvPicPr>
          <p:nvPr/>
        </p:nvPicPr>
        <p:blipFill>
          <a:blip r:embed="rId7" cstate="print"/>
          <a:srcRect/>
          <a:stretch>
            <a:fillRect/>
          </a:stretch>
        </p:blipFill>
        <p:spPr bwMode="auto">
          <a:xfrm>
            <a:off x="5289550" y="3251200"/>
            <a:ext cx="2082800" cy="241300"/>
          </a:xfrm>
          <a:prstGeom prst="rect">
            <a:avLst/>
          </a:prstGeom>
          <a:noFill/>
          <a:ln w="9525">
            <a:noFill/>
            <a:miter lim="800000"/>
            <a:headEnd/>
            <a:tailEnd/>
          </a:ln>
        </p:spPr>
      </p:pic>
      <p:pic>
        <p:nvPicPr>
          <p:cNvPr id="32777" name="Picture 78" descr="kodak new"/>
          <p:cNvPicPr>
            <a:picLocks noChangeAspect="1" noChangeArrowheads="1"/>
          </p:cNvPicPr>
          <p:nvPr/>
        </p:nvPicPr>
        <p:blipFill>
          <a:blip r:embed="rId8" cstate="print"/>
          <a:srcRect/>
          <a:stretch>
            <a:fillRect/>
          </a:stretch>
        </p:blipFill>
        <p:spPr bwMode="auto">
          <a:xfrm>
            <a:off x="152400" y="3114675"/>
            <a:ext cx="762000" cy="533400"/>
          </a:xfrm>
          <a:prstGeom prst="rect">
            <a:avLst/>
          </a:prstGeom>
          <a:noFill/>
          <a:ln w="9525">
            <a:noFill/>
            <a:miter lim="800000"/>
            <a:headEnd/>
            <a:tailEnd/>
          </a:ln>
        </p:spPr>
      </p:pic>
      <p:pic>
        <p:nvPicPr>
          <p:cNvPr id="32778" name="Picture 79" descr="LARGE_POSITIVE_VERTlogo"/>
          <p:cNvPicPr>
            <a:picLocks noChangeAspect="1" noChangeArrowheads="1"/>
          </p:cNvPicPr>
          <p:nvPr/>
        </p:nvPicPr>
        <p:blipFill>
          <a:blip r:embed="rId9" cstate="print"/>
          <a:srcRect/>
          <a:stretch>
            <a:fillRect/>
          </a:stretch>
        </p:blipFill>
        <p:spPr bwMode="auto">
          <a:xfrm>
            <a:off x="982663" y="3040063"/>
            <a:ext cx="914400" cy="533400"/>
          </a:xfrm>
          <a:prstGeom prst="rect">
            <a:avLst/>
          </a:prstGeom>
          <a:noFill/>
          <a:ln w="9525" algn="ctr">
            <a:noFill/>
            <a:miter lim="800000"/>
            <a:headEnd/>
            <a:tailEnd/>
          </a:ln>
        </p:spPr>
      </p:pic>
      <p:pic>
        <p:nvPicPr>
          <p:cNvPr id="32779" name="Picture 6" descr="http://www.typoblog.ch/wp-content/uploads/2008/01/08-01_swisscom_logo.png"/>
          <p:cNvPicPr>
            <a:picLocks noChangeAspect="1" noChangeArrowheads="1"/>
          </p:cNvPicPr>
          <p:nvPr/>
        </p:nvPicPr>
        <p:blipFill>
          <a:blip r:embed="rId10" cstate="print"/>
          <a:srcRect l="16017" r="14513"/>
          <a:stretch>
            <a:fillRect/>
          </a:stretch>
        </p:blipFill>
        <p:spPr bwMode="auto">
          <a:xfrm>
            <a:off x="2662238" y="4784725"/>
            <a:ext cx="903287" cy="661988"/>
          </a:xfrm>
          <a:prstGeom prst="rect">
            <a:avLst/>
          </a:prstGeom>
          <a:noFill/>
          <a:ln w="9525">
            <a:noFill/>
            <a:miter lim="800000"/>
            <a:headEnd/>
            <a:tailEnd/>
          </a:ln>
        </p:spPr>
      </p:pic>
      <p:pic>
        <p:nvPicPr>
          <p:cNvPr id="32780" name="Picture 6" descr="USOncology"/>
          <p:cNvPicPr>
            <a:picLocks noChangeAspect="1" noChangeArrowheads="1"/>
          </p:cNvPicPr>
          <p:nvPr/>
        </p:nvPicPr>
        <p:blipFill>
          <a:blip r:embed="rId11" cstate="print"/>
          <a:srcRect/>
          <a:stretch>
            <a:fillRect/>
          </a:stretch>
        </p:blipFill>
        <p:spPr bwMode="auto">
          <a:xfrm>
            <a:off x="1325563" y="5553075"/>
            <a:ext cx="593725" cy="569913"/>
          </a:xfrm>
          <a:prstGeom prst="rect">
            <a:avLst/>
          </a:prstGeom>
          <a:noFill/>
          <a:ln w="9525">
            <a:noFill/>
            <a:miter lim="800000"/>
            <a:headEnd/>
            <a:tailEnd/>
          </a:ln>
        </p:spPr>
      </p:pic>
      <p:pic>
        <p:nvPicPr>
          <p:cNvPr id="32781" name="Picture 7" descr="UnitedHealth Group logo"/>
          <p:cNvPicPr>
            <a:picLocks noChangeAspect="1" noChangeArrowheads="1"/>
          </p:cNvPicPr>
          <p:nvPr/>
        </p:nvPicPr>
        <p:blipFill>
          <a:blip r:embed="rId12" cstate="print"/>
          <a:srcRect r="41455" b="50000"/>
          <a:stretch>
            <a:fillRect/>
          </a:stretch>
        </p:blipFill>
        <p:spPr bwMode="auto">
          <a:xfrm>
            <a:off x="6251575" y="4857750"/>
            <a:ext cx="989013" cy="550863"/>
          </a:xfrm>
          <a:prstGeom prst="rect">
            <a:avLst/>
          </a:prstGeom>
          <a:noFill/>
          <a:ln w="9525">
            <a:noFill/>
            <a:miter lim="800000"/>
            <a:headEnd/>
            <a:tailEnd/>
          </a:ln>
        </p:spPr>
      </p:pic>
      <p:pic>
        <p:nvPicPr>
          <p:cNvPr id="32782" name="Picture 10" descr="Suzuki"/>
          <p:cNvPicPr>
            <a:picLocks noChangeAspect="1" noChangeArrowheads="1"/>
          </p:cNvPicPr>
          <p:nvPr/>
        </p:nvPicPr>
        <p:blipFill>
          <a:blip r:embed="rId13" cstate="print">
            <a:clrChange>
              <a:clrFrom>
                <a:srgbClr val="D6DEFF"/>
              </a:clrFrom>
              <a:clrTo>
                <a:srgbClr val="D6DEFF">
                  <a:alpha val="0"/>
                </a:srgbClr>
              </a:clrTo>
            </a:clrChange>
          </a:blip>
          <a:srcRect r="84253" b="-6400"/>
          <a:stretch>
            <a:fillRect/>
          </a:stretch>
        </p:blipFill>
        <p:spPr bwMode="auto">
          <a:xfrm>
            <a:off x="1446213" y="5065713"/>
            <a:ext cx="1082675" cy="288925"/>
          </a:xfrm>
          <a:prstGeom prst="rect">
            <a:avLst/>
          </a:prstGeom>
          <a:noFill/>
          <a:ln w="9525">
            <a:noFill/>
            <a:miter lim="800000"/>
            <a:headEnd/>
            <a:tailEnd/>
          </a:ln>
        </p:spPr>
      </p:pic>
      <p:pic>
        <p:nvPicPr>
          <p:cNvPr id="32783" name="Picture 12" descr="TVA">
            <a:hlinkClick r:id="rId14"/>
          </p:cNvPr>
          <p:cNvPicPr>
            <a:picLocks noChangeAspect="1" noChangeArrowheads="1"/>
          </p:cNvPicPr>
          <p:nvPr/>
        </p:nvPicPr>
        <p:blipFill>
          <a:blip r:embed="rId15" cstate="print"/>
          <a:srcRect/>
          <a:stretch>
            <a:fillRect/>
          </a:stretch>
        </p:blipFill>
        <p:spPr bwMode="auto">
          <a:xfrm>
            <a:off x="5516563" y="4943475"/>
            <a:ext cx="481012" cy="481013"/>
          </a:xfrm>
          <a:prstGeom prst="rect">
            <a:avLst/>
          </a:prstGeom>
          <a:noFill/>
          <a:ln w="9525">
            <a:noFill/>
            <a:miter lim="800000"/>
            <a:headEnd/>
            <a:tailEnd/>
          </a:ln>
        </p:spPr>
      </p:pic>
      <p:pic>
        <p:nvPicPr>
          <p:cNvPr id="32784" name="Picture 23" descr="moduslink_transparent"/>
          <p:cNvPicPr>
            <a:picLocks noChangeAspect="1" noChangeArrowheads="1"/>
          </p:cNvPicPr>
          <p:nvPr/>
        </p:nvPicPr>
        <p:blipFill>
          <a:blip r:embed="rId16" cstate="print"/>
          <a:srcRect/>
          <a:stretch>
            <a:fillRect/>
          </a:stretch>
        </p:blipFill>
        <p:spPr bwMode="auto">
          <a:xfrm>
            <a:off x="1295400" y="3724275"/>
            <a:ext cx="968375" cy="320675"/>
          </a:xfrm>
          <a:prstGeom prst="rect">
            <a:avLst/>
          </a:prstGeom>
          <a:noFill/>
          <a:ln w="9525">
            <a:noFill/>
            <a:miter lim="800000"/>
            <a:headEnd/>
            <a:tailEnd/>
          </a:ln>
        </p:spPr>
      </p:pic>
      <p:pic>
        <p:nvPicPr>
          <p:cNvPr id="32785" name="Picture 25" descr="Northwestern Mutual"/>
          <p:cNvPicPr>
            <a:picLocks noChangeAspect="1" noChangeArrowheads="1"/>
          </p:cNvPicPr>
          <p:nvPr/>
        </p:nvPicPr>
        <p:blipFill>
          <a:blip r:embed="rId17" cstate="print"/>
          <a:srcRect t="14159" b="29204"/>
          <a:stretch>
            <a:fillRect/>
          </a:stretch>
        </p:blipFill>
        <p:spPr bwMode="auto">
          <a:xfrm>
            <a:off x="7604125" y="3724275"/>
            <a:ext cx="1539875" cy="342900"/>
          </a:xfrm>
          <a:prstGeom prst="rect">
            <a:avLst/>
          </a:prstGeom>
          <a:noFill/>
          <a:ln w="9525">
            <a:noFill/>
            <a:miter lim="800000"/>
            <a:headEnd/>
            <a:tailEnd/>
          </a:ln>
        </p:spPr>
      </p:pic>
      <p:pic>
        <p:nvPicPr>
          <p:cNvPr id="32786" name="Picture 26" descr="Nasdaq_whitebkgrd"/>
          <p:cNvPicPr>
            <a:picLocks noChangeAspect="1" noChangeArrowheads="1"/>
          </p:cNvPicPr>
          <p:nvPr/>
        </p:nvPicPr>
        <p:blipFill>
          <a:blip r:embed="rId18" cstate="print"/>
          <a:srcRect/>
          <a:stretch>
            <a:fillRect/>
          </a:stretch>
        </p:blipFill>
        <p:spPr bwMode="auto">
          <a:xfrm>
            <a:off x="3311525" y="3803650"/>
            <a:ext cx="1289050" cy="282575"/>
          </a:xfrm>
          <a:prstGeom prst="rect">
            <a:avLst/>
          </a:prstGeom>
          <a:noFill/>
          <a:ln w="9525">
            <a:noFill/>
            <a:miter lim="800000"/>
            <a:headEnd/>
            <a:tailEnd/>
          </a:ln>
        </p:spPr>
      </p:pic>
      <p:pic>
        <p:nvPicPr>
          <p:cNvPr id="32787" name="Picture 27" descr="MX Logic"/>
          <p:cNvPicPr>
            <a:picLocks noChangeAspect="1" noChangeArrowheads="1"/>
          </p:cNvPicPr>
          <p:nvPr/>
        </p:nvPicPr>
        <p:blipFill>
          <a:blip r:embed="rId19" cstate="print"/>
          <a:srcRect r="58719" b="20267"/>
          <a:stretch>
            <a:fillRect/>
          </a:stretch>
        </p:blipFill>
        <p:spPr bwMode="auto">
          <a:xfrm>
            <a:off x="2324100" y="3594100"/>
            <a:ext cx="977900" cy="550863"/>
          </a:xfrm>
          <a:prstGeom prst="rect">
            <a:avLst/>
          </a:prstGeom>
          <a:noFill/>
          <a:ln w="9525">
            <a:noFill/>
            <a:miter lim="800000"/>
            <a:headEnd/>
            <a:tailEnd/>
          </a:ln>
        </p:spPr>
      </p:pic>
      <p:pic>
        <p:nvPicPr>
          <p:cNvPr id="32788" name="Picture 28" descr="nci building systems"/>
          <p:cNvPicPr>
            <a:picLocks noChangeAspect="1" noChangeArrowheads="1"/>
          </p:cNvPicPr>
          <p:nvPr/>
        </p:nvPicPr>
        <p:blipFill>
          <a:blip r:embed="rId20" cstate="print"/>
          <a:srcRect/>
          <a:stretch>
            <a:fillRect/>
          </a:stretch>
        </p:blipFill>
        <p:spPr bwMode="auto">
          <a:xfrm>
            <a:off x="4637088" y="3652838"/>
            <a:ext cx="1317625" cy="431800"/>
          </a:xfrm>
          <a:prstGeom prst="rect">
            <a:avLst/>
          </a:prstGeom>
          <a:noFill/>
          <a:ln w="9525">
            <a:noFill/>
            <a:miter lim="800000"/>
            <a:headEnd/>
            <a:tailEnd/>
          </a:ln>
        </p:spPr>
      </p:pic>
      <p:pic>
        <p:nvPicPr>
          <p:cNvPr id="32789" name="Picture 29" descr="nec"/>
          <p:cNvPicPr>
            <a:picLocks noChangeAspect="1" noChangeArrowheads="1"/>
          </p:cNvPicPr>
          <p:nvPr/>
        </p:nvPicPr>
        <p:blipFill>
          <a:blip r:embed="rId21" cstate="print"/>
          <a:srcRect/>
          <a:stretch>
            <a:fillRect/>
          </a:stretch>
        </p:blipFill>
        <p:spPr bwMode="auto">
          <a:xfrm>
            <a:off x="5989638" y="3786188"/>
            <a:ext cx="990600" cy="300037"/>
          </a:xfrm>
          <a:prstGeom prst="rect">
            <a:avLst/>
          </a:prstGeom>
          <a:noFill/>
          <a:ln w="9525">
            <a:noFill/>
            <a:miter lim="800000"/>
            <a:headEnd/>
            <a:tailEnd/>
          </a:ln>
        </p:spPr>
      </p:pic>
      <p:pic>
        <p:nvPicPr>
          <p:cNvPr id="32790" name="Picture 31" descr="worldspan"/>
          <p:cNvPicPr>
            <a:picLocks noChangeAspect="1" noChangeArrowheads="1"/>
          </p:cNvPicPr>
          <p:nvPr/>
        </p:nvPicPr>
        <p:blipFill>
          <a:blip r:embed="rId22" cstate="print"/>
          <a:srcRect/>
          <a:stretch>
            <a:fillRect/>
          </a:stretch>
        </p:blipFill>
        <p:spPr bwMode="auto">
          <a:xfrm>
            <a:off x="7262813" y="5711825"/>
            <a:ext cx="1155700" cy="276225"/>
          </a:xfrm>
          <a:prstGeom prst="rect">
            <a:avLst/>
          </a:prstGeom>
          <a:noFill/>
          <a:ln w="9525">
            <a:noFill/>
            <a:miter lim="800000"/>
            <a:headEnd/>
            <a:tailEnd/>
          </a:ln>
        </p:spPr>
      </p:pic>
      <p:pic>
        <p:nvPicPr>
          <p:cNvPr id="32791" name="Picture 35" descr="valspar%20logo"/>
          <p:cNvPicPr>
            <a:picLocks noChangeAspect="1" noChangeArrowheads="1"/>
          </p:cNvPicPr>
          <p:nvPr/>
        </p:nvPicPr>
        <p:blipFill>
          <a:blip r:embed="rId23" cstate="print"/>
          <a:srcRect/>
          <a:stretch>
            <a:fillRect/>
          </a:stretch>
        </p:blipFill>
        <p:spPr bwMode="auto">
          <a:xfrm>
            <a:off x="2057400" y="5726113"/>
            <a:ext cx="830263" cy="242887"/>
          </a:xfrm>
          <a:prstGeom prst="rect">
            <a:avLst/>
          </a:prstGeom>
          <a:noFill/>
          <a:ln w="9525">
            <a:noFill/>
            <a:miter lim="800000"/>
            <a:headEnd/>
            <a:tailEnd/>
          </a:ln>
        </p:spPr>
      </p:pic>
      <p:pic>
        <p:nvPicPr>
          <p:cNvPr id="32792" name="Picture 37"/>
          <p:cNvPicPr>
            <a:picLocks noChangeAspect="1" noChangeArrowheads="1"/>
          </p:cNvPicPr>
          <p:nvPr/>
        </p:nvPicPr>
        <p:blipFill>
          <a:blip r:embed="rId24" cstate="print"/>
          <a:srcRect/>
          <a:stretch>
            <a:fillRect/>
          </a:stretch>
        </p:blipFill>
        <p:spPr bwMode="auto">
          <a:xfrm>
            <a:off x="3065463" y="5588000"/>
            <a:ext cx="885825" cy="398463"/>
          </a:xfrm>
          <a:prstGeom prst="rect">
            <a:avLst/>
          </a:prstGeom>
          <a:noFill/>
          <a:ln w="9525" cap="rnd" algn="ctr">
            <a:noFill/>
            <a:prstDash val="sysDot"/>
            <a:miter lim="800000"/>
            <a:headEnd/>
            <a:tailEnd/>
          </a:ln>
        </p:spPr>
      </p:pic>
      <p:pic>
        <p:nvPicPr>
          <p:cNvPr id="32793" name="Picture 39" descr="haworth"/>
          <p:cNvPicPr>
            <a:picLocks noChangeAspect="1" noChangeArrowheads="1"/>
          </p:cNvPicPr>
          <p:nvPr/>
        </p:nvPicPr>
        <p:blipFill>
          <a:blip r:embed="rId25" cstate="print"/>
          <a:srcRect/>
          <a:stretch>
            <a:fillRect/>
          </a:stretch>
        </p:blipFill>
        <p:spPr bwMode="auto">
          <a:xfrm>
            <a:off x="3873500" y="2778125"/>
            <a:ext cx="1270000" cy="260350"/>
          </a:xfrm>
          <a:prstGeom prst="rect">
            <a:avLst/>
          </a:prstGeom>
          <a:noFill/>
          <a:ln w="9525">
            <a:noFill/>
            <a:miter lim="800000"/>
            <a:headEnd/>
            <a:tailEnd/>
          </a:ln>
        </p:spPr>
      </p:pic>
      <p:pic>
        <p:nvPicPr>
          <p:cNvPr id="32794" name="Picture 40" descr="logo"/>
          <p:cNvPicPr>
            <a:picLocks noChangeAspect="1" noChangeArrowheads="1"/>
          </p:cNvPicPr>
          <p:nvPr/>
        </p:nvPicPr>
        <p:blipFill>
          <a:blip r:embed="rId26" cstate="print"/>
          <a:srcRect l="7947" t="10521" r="23206" b="1315"/>
          <a:stretch>
            <a:fillRect/>
          </a:stretch>
        </p:blipFill>
        <p:spPr bwMode="auto">
          <a:xfrm>
            <a:off x="5181600" y="2728913"/>
            <a:ext cx="1206500" cy="385762"/>
          </a:xfrm>
          <a:prstGeom prst="rect">
            <a:avLst/>
          </a:prstGeom>
          <a:noFill/>
          <a:ln w="9525">
            <a:noFill/>
            <a:miter lim="800000"/>
            <a:headEnd/>
            <a:tailEnd/>
          </a:ln>
        </p:spPr>
      </p:pic>
      <p:pic>
        <p:nvPicPr>
          <p:cNvPr id="32795" name="Picture 42" descr="2735808Harris_logo_44px72px"/>
          <p:cNvPicPr>
            <a:picLocks noChangeAspect="1" noChangeArrowheads="1"/>
          </p:cNvPicPr>
          <p:nvPr/>
        </p:nvPicPr>
        <p:blipFill>
          <a:blip r:embed="rId27" cstate="print"/>
          <a:srcRect/>
          <a:stretch>
            <a:fillRect/>
          </a:stretch>
        </p:blipFill>
        <p:spPr bwMode="auto">
          <a:xfrm>
            <a:off x="2387600" y="2744788"/>
            <a:ext cx="1390650" cy="292100"/>
          </a:xfrm>
          <a:prstGeom prst="rect">
            <a:avLst/>
          </a:prstGeom>
          <a:noFill/>
          <a:ln w="9525">
            <a:noFill/>
            <a:miter lim="800000"/>
            <a:headEnd/>
            <a:tailEnd/>
          </a:ln>
        </p:spPr>
      </p:pic>
      <p:pic>
        <p:nvPicPr>
          <p:cNvPr id="32796" name="Picture 43" descr="GlobalPayments"/>
          <p:cNvPicPr>
            <a:picLocks noChangeAspect="1" noChangeArrowheads="1"/>
          </p:cNvPicPr>
          <p:nvPr/>
        </p:nvPicPr>
        <p:blipFill>
          <a:blip r:embed="rId28" cstate="print"/>
          <a:srcRect l="6223" t="14111" b="14111"/>
          <a:stretch>
            <a:fillRect/>
          </a:stretch>
        </p:blipFill>
        <p:spPr bwMode="auto">
          <a:xfrm>
            <a:off x="7620000" y="2201863"/>
            <a:ext cx="1219200" cy="484187"/>
          </a:xfrm>
          <a:prstGeom prst="rect">
            <a:avLst/>
          </a:prstGeom>
          <a:noFill/>
          <a:ln w="9525">
            <a:noFill/>
            <a:miter lim="800000"/>
            <a:headEnd/>
            <a:tailEnd/>
          </a:ln>
        </p:spPr>
      </p:pic>
      <p:pic>
        <p:nvPicPr>
          <p:cNvPr id="32797" name="Picture 44"/>
          <p:cNvPicPr>
            <a:picLocks noChangeAspect="1" noChangeArrowheads="1"/>
          </p:cNvPicPr>
          <p:nvPr/>
        </p:nvPicPr>
        <p:blipFill>
          <a:blip r:embed="rId29" cstate="print"/>
          <a:srcRect/>
          <a:stretch>
            <a:fillRect/>
          </a:stretch>
        </p:blipFill>
        <p:spPr bwMode="auto">
          <a:xfrm>
            <a:off x="144463" y="2763838"/>
            <a:ext cx="1846262" cy="174625"/>
          </a:xfrm>
          <a:prstGeom prst="rect">
            <a:avLst/>
          </a:prstGeom>
          <a:noFill/>
          <a:ln w="9525">
            <a:noFill/>
            <a:miter lim="800000"/>
            <a:headEnd/>
            <a:tailEnd/>
          </a:ln>
        </p:spPr>
      </p:pic>
      <p:pic>
        <p:nvPicPr>
          <p:cNvPr id="32798" name="Picture 47"/>
          <p:cNvPicPr>
            <a:picLocks noChangeAspect="1" noChangeArrowheads="1"/>
          </p:cNvPicPr>
          <p:nvPr/>
        </p:nvPicPr>
        <p:blipFill>
          <a:blip r:embed="rId30" cstate="print"/>
          <a:srcRect/>
          <a:stretch>
            <a:fillRect/>
          </a:stretch>
        </p:blipFill>
        <p:spPr bwMode="auto">
          <a:xfrm>
            <a:off x="1119188" y="2306638"/>
            <a:ext cx="1042987" cy="266700"/>
          </a:xfrm>
          <a:prstGeom prst="rect">
            <a:avLst/>
          </a:prstGeom>
          <a:noFill/>
          <a:ln w="9525">
            <a:noFill/>
            <a:miter lim="800000"/>
            <a:headEnd/>
            <a:tailEnd/>
          </a:ln>
        </p:spPr>
      </p:pic>
      <p:pic>
        <p:nvPicPr>
          <p:cNvPr id="32799" name="Picture 48" descr="Galileo clear logo"/>
          <p:cNvPicPr>
            <a:picLocks noChangeAspect="1" noChangeArrowheads="1"/>
          </p:cNvPicPr>
          <p:nvPr/>
        </p:nvPicPr>
        <p:blipFill>
          <a:blip r:embed="rId31" cstate="print"/>
          <a:srcRect t="17685"/>
          <a:stretch>
            <a:fillRect/>
          </a:stretch>
        </p:blipFill>
        <p:spPr bwMode="auto">
          <a:xfrm>
            <a:off x="5197475" y="2149475"/>
            <a:ext cx="817563" cy="538163"/>
          </a:xfrm>
          <a:prstGeom prst="rect">
            <a:avLst/>
          </a:prstGeom>
          <a:noFill/>
          <a:ln w="9525">
            <a:noFill/>
            <a:miter lim="800000"/>
            <a:headEnd/>
            <a:tailEnd/>
          </a:ln>
        </p:spPr>
      </p:pic>
      <p:pic>
        <p:nvPicPr>
          <p:cNvPr id="32800" name="Picture 49" descr="fidelity">
            <a:hlinkClick r:id="rId32"/>
          </p:cNvPr>
          <p:cNvPicPr>
            <a:picLocks noChangeAspect="1" noChangeArrowheads="1"/>
          </p:cNvPicPr>
          <p:nvPr/>
        </p:nvPicPr>
        <p:blipFill>
          <a:blip r:embed="rId33" cstate="print"/>
          <a:srcRect l="2853" t="31250" b="28935"/>
          <a:stretch>
            <a:fillRect/>
          </a:stretch>
        </p:blipFill>
        <p:spPr bwMode="auto">
          <a:xfrm>
            <a:off x="3686175" y="2278063"/>
            <a:ext cx="1543050" cy="409575"/>
          </a:xfrm>
          <a:prstGeom prst="rect">
            <a:avLst/>
          </a:prstGeom>
          <a:noFill/>
          <a:ln w="9525">
            <a:noFill/>
            <a:miter lim="800000"/>
            <a:headEnd/>
            <a:tailEnd/>
          </a:ln>
        </p:spPr>
      </p:pic>
      <p:pic>
        <p:nvPicPr>
          <p:cNvPr id="32801" name="Picture 50" descr="GE Healthcare"/>
          <p:cNvPicPr>
            <a:picLocks noChangeAspect="1" noChangeArrowheads="1"/>
          </p:cNvPicPr>
          <p:nvPr/>
        </p:nvPicPr>
        <p:blipFill>
          <a:blip r:embed="rId34" cstate="print"/>
          <a:srcRect/>
          <a:stretch>
            <a:fillRect/>
          </a:stretch>
        </p:blipFill>
        <p:spPr bwMode="auto">
          <a:xfrm>
            <a:off x="6132513" y="2246313"/>
            <a:ext cx="1295400" cy="441325"/>
          </a:xfrm>
          <a:prstGeom prst="rect">
            <a:avLst/>
          </a:prstGeom>
          <a:noFill/>
          <a:ln w="9525">
            <a:noFill/>
            <a:miter lim="800000"/>
            <a:headEnd/>
            <a:tailEnd/>
          </a:ln>
        </p:spPr>
      </p:pic>
      <p:pic>
        <p:nvPicPr>
          <p:cNvPr id="32802" name="Picture 51" descr="logo_emerson"/>
          <p:cNvPicPr>
            <a:picLocks noChangeAspect="1" noChangeArrowheads="1"/>
          </p:cNvPicPr>
          <p:nvPr/>
        </p:nvPicPr>
        <p:blipFill>
          <a:blip r:embed="rId35" cstate="print"/>
          <a:srcRect r="3242"/>
          <a:stretch>
            <a:fillRect/>
          </a:stretch>
        </p:blipFill>
        <p:spPr bwMode="auto">
          <a:xfrm>
            <a:off x="153988" y="2100263"/>
            <a:ext cx="914400" cy="511175"/>
          </a:xfrm>
          <a:prstGeom prst="rect">
            <a:avLst/>
          </a:prstGeom>
          <a:noFill/>
          <a:ln w="9525">
            <a:noFill/>
            <a:miter lim="800000"/>
            <a:headEnd/>
            <a:tailEnd/>
          </a:ln>
        </p:spPr>
      </p:pic>
      <p:pic>
        <p:nvPicPr>
          <p:cNvPr id="32803" name="Picture 52" descr="experian"/>
          <p:cNvPicPr>
            <a:picLocks noChangeAspect="1" noChangeArrowheads="1"/>
          </p:cNvPicPr>
          <p:nvPr/>
        </p:nvPicPr>
        <p:blipFill>
          <a:blip r:embed="rId36" cstate="print"/>
          <a:srcRect/>
          <a:stretch>
            <a:fillRect/>
          </a:stretch>
        </p:blipFill>
        <p:spPr bwMode="auto">
          <a:xfrm>
            <a:off x="2308225" y="2127250"/>
            <a:ext cx="1371600" cy="596900"/>
          </a:xfrm>
          <a:prstGeom prst="rect">
            <a:avLst/>
          </a:prstGeom>
          <a:noFill/>
          <a:ln w="9525">
            <a:noFill/>
            <a:miter lim="800000"/>
            <a:headEnd/>
            <a:tailEnd/>
          </a:ln>
        </p:spPr>
      </p:pic>
      <p:pic>
        <p:nvPicPr>
          <p:cNvPr id="32804" name="Picture 54" descr="boise_logo"/>
          <p:cNvPicPr>
            <a:picLocks noChangeAspect="1" noChangeArrowheads="1"/>
          </p:cNvPicPr>
          <p:nvPr/>
        </p:nvPicPr>
        <p:blipFill>
          <a:blip r:embed="rId37" cstate="print"/>
          <a:srcRect/>
          <a:stretch>
            <a:fillRect/>
          </a:stretch>
        </p:blipFill>
        <p:spPr bwMode="auto">
          <a:xfrm>
            <a:off x="8077200" y="1285875"/>
            <a:ext cx="914400" cy="220663"/>
          </a:xfrm>
          <a:prstGeom prst="rect">
            <a:avLst/>
          </a:prstGeom>
          <a:noFill/>
          <a:ln w="9525">
            <a:noFill/>
            <a:miter lim="800000"/>
            <a:headEnd/>
            <a:tailEnd/>
          </a:ln>
        </p:spPr>
      </p:pic>
      <p:pic>
        <p:nvPicPr>
          <p:cNvPr id="32805" name="Picture 55" descr="bmw logo"/>
          <p:cNvPicPr>
            <a:picLocks noChangeAspect="1" noChangeArrowheads="1"/>
          </p:cNvPicPr>
          <p:nvPr/>
        </p:nvPicPr>
        <p:blipFill>
          <a:blip r:embed="rId38" cstate="print"/>
          <a:srcRect/>
          <a:stretch>
            <a:fillRect/>
          </a:stretch>
        </p:blipFill>
        <p:spPr bwMode="auto">
          <a:xfrm>
            <a:off x="1182688" y="1620838"/>
            <a:ext cx="504825" cy="492125"/>
          </a:xfrm>
          <a:prstGeom prst="rect">
            <a:avLst/>
          </a:prstGeom>
          <a:noFill/>
          <a:ln w="9525">
            <a:noFill/>
            <a:miter lim="800000"/>
            <a:headEnd/>
            <a:tailEnd/>
          </a:ln>
        </p:spPr>
      </p:pic>
      <p:pic>
        <p:nvPicPr>
          <p:cNvPr id="32806" name="Picture 56" descr="Comerica logo"/>
          <p:cNvPicPr>
            <a:picLocks noChangeAspect="1" noChangeArrowheads="1"/>
          </p:cNvPicPr>
          <p:nvPr/>
        </p:nvPicPr>
        <p:blipFill>
          <a:blip r:embed="rId39" cstate="print"/>
          <a:srcRect/>
          <a:stretch>
            <a:fillRect/>
          </a:stretch>
        </p:blipFill>
        <p:spPr bwMode="auto">
          <a:xfrm>
            <a:off x="2894013" y="1765300"/>
            <a:ext cx="1343025" cy="311150"/>
          </a:xfrm>
          <a:prstGeom prst="rect">
            <a:avLst/>
          </a:prstGeom>
          <a:noFill/>
          <a:ln w="9525">
            <a:noFill/>
            <a:miter lim="800000"/>
            <a:headEnd/>
            <a:tailEnd/>
          </a:ln>
        </p:spPr>
      </p:pic>
      <p:pic>
        <p:nvPicPr>
          <p:cNvPr id="32807" name="Picture 58" descr="clarcor"/>
          <p:cNvPicPr>
            <a:picLocks noChangeAspect="1" noChangeArrowheads="1"/>
          </p:cNvPicPr>
          <p:nvPr/>
        </p:nvPicPr>
        <p:blipFill>
          <a:blip r:embed="rId40" cstate="print"/>
          <a:srcRect l="1443" t="13474" r="77594"/>
          <a:stretch>
            <a:fillRect/>
          </a:stretch>
        </p:blipFill>
        <p:spPr bwMode="auto">
          <a:xfrm>
            <a:off x="1716088" y="1766888"/>
            <a:ext cx="1066800" cy="312737"/>
          </a:xfrm>
          <a:prstGeom prst="rect">
            <a:avLst/>
          </a:prstGeom>
          <a:noFill/>
          <a:ln w="9525">
            <a:noFill/>
            <a:miter lim="800000"/>
            <a:headEnd/>
            <a:tailEnd/>
          </a:ln>
        </p:spPr>
      </p:pic>
      <p:pic>
        <p:nvPicPr>
          <p:cNvPr id="32808" name="Picture 59"/>
          <p:cNvPicPr>
            <a:picLocks noChangeAspect="1" noChangeArrowheads="1"/>
          </p:cNvPicPr>
          <p:nvPr/>
        </p:nvPicPr>
        <p:blipFill>
          <a:blip r:embed="rId41" cstate="print"/>
          <a:srcRect l="65871" b="7913"/>
          <a:stretch>
            <a:fillRect/>
          </a:stretch>
        </p:blipFill>
        <p:spPr bwMode="auto">
          <a:xfrm>
            <a:off x="6213475" y="1697038"/>
            <a:ext cx="554038" cy="373062"/>
          </a:xfrm>
          <a:prstGeom prst="rect">
            <a:avLst/>
          </a:prstGeom>
          <a:noFill/>
          <a:ln w="9525" algn="ctr">
            <a:noFill/>
            <a:miter lim="800000"/>
            <a:headEnd/>
            <a:tailEnd/>
          </a:ln>
        </p:spPr>
      </p:pic>
      <p:pic>
        <p:nvPicPr>
          <p:cNvPr id="32809" name="Picture 60" descr="DTV_Logo_color"/>
          <p:cNvPicPr>
            <a:picLocks noChangeAspect="1" noChangeArrowheads="1"/>
          </p:cNvPicPr>
          <p:nvPr/>
        </p:nvPicPr>
        <p:blipFill>
          <a:blip r:embed="rId42" cstate="print"/>
          <a:srcRect/>
          <a:stretch>
            <a:fillRect/>
          </a:stretch>
        </p:blipFill>
        <p:spPr bwMode="auto">
          <a:xfrm>
            <a:off x="6961188" y="1662113"/>
            <a:ext cx="609600" cy="463550"/>
          </a:xfrm>
          <a:prstGeom prst="rect">
            <a:avLst/>
          </a:prstGeom>
          <a:noFill/>
          <a:ln w="9525">
            <a:noFill/>
            <a:miter lim="800000"/>
            <a:headEnd/>
            <a:tailEnd/>
          </a:ln>
        </p:spPr>
      </p:pic>
      <p:pic>
        <p:nvPicPr>
          <p:cNvPr id="32810" name="Picture 61"/>
          <p:cNvPicPr>
            <a:picLocks noChangeAspect="1" noChangeArrowheads="1"/>
          </p:cNvPicPr>
          <p:nvPr/>
        </p:nvPicPr>
        <p:blipFill>
          <a:blip r:embed="rId43" cstate="print"/>
          <a:srcRect/>
          <a:stretch>
            <a:fillRect/>
          </a:stretch>
        </p:blipFill>
        <p:spPr bwMode="auto">
          <a:xfrm>
            <a:off x="4279900" y="1620838"/>
            <a:ext cx="1152525" cy="493712"/>
          </a:xfrm>
          <a:prstGeom prst="rect">
            <a:avLst/>
          </a:prstGeom>
          <a:noFill/>
          <a:ln w="9525">
            <a:noFill/>
            <a:miter lim="800000"/>
            <a:headEnd/>
            <a:tailEnd/>
          </a:ln>
        </p:spPr>
      </p:pic>
      <p:pic>
        <p:nvPicPr>
          <p:cNvPr id="32811" name="Picture 62"/>
          <p:cNvPicPr>
            <a:picLocks noChangeAspect="1" noChangeArrowheads="1"/>
          </p:cNvPicPr>
          <p:nvPr/>
        </p:nvPicPr>
        <p:blipFill>
          <a:blip r:embed="rId44" cstate="print"/>
          <a:srcRect/>
          <a:stretch>
            <a:fillRect/>
          </a:stretch>
        </p:blipFill>
        <p:spPr bwMode="auto">
          <a:xfrm>
            <a:off x="5556250" y="1620838"/>
            <a:ext cx="533400" cy="488950"/>
          </a:xfrm>
          <a:prstGeom prst="rect">
            <a:avLst/>
          </a:prstGeom>
          <a:noFill/>
          <a:ln w="9525">
            <a:noFill/>
            <a:miter lim="800000"/>
            <a:headEnd/>
            <a:tailEnd/>
          </a:ln>
        </p:spPr>
      </p:pic>
      <p:pic>
        <p:nvPicPr>
          <p:cNvPr id="32812" name="Picture 64" descr="logo-sc-blue3"/>
          <p:cNvPicPr>
            <a:picLocks noChangeAspect="1" noChangeArrowheads="1"/>
          </p:cNvPicPr>
          <p:nvPr/>
        </p:nvPicPr>
        <p:blipFill>
          <a:blip r:embed="rId45" cstate="print"/>
          <a:srcRect/>
          <a:stretch>
            <a:fillRect/>
          </a:stretch>
        </p:blipFill>
        <p:spPr bwMode="auto">
          <a:xfrm>
            <a:off x="8388350" y="4268788"/>
            <a:ext cx="527050" cy="542925"/>
          </a:xfrm>
          <a:prstGeom prst="rect">
            <a:avLst/>
          </a:prstGeom>
          <a:noFill/>
          <a:ln w="9525">
            <a:noFill/>
            <a:miter lim="800000"/>
            <a:headEnd/>
            <a:tailEnd/>
          </a:ln>
        </p:spPr>
      </p:pic>
      <p:pic>
        <p:nvPicPr>
          <p:cNvPr id="32813" name="Picture 65" descr="Online CRM Customer Success"/>
          <p:cNvPicPr>
            <a:picLocks noChangeAspect="1" noChangeArrowheads="1"/>
          </p:cNvPicPr>
          <p:nvPr/>
        </p:nvPicPr>
        <p:blipFill>
          <a:blip r:embed="rId46" cstate="print"/>
          <a:srcRect/>
          <a:stretch>
            <a:fillRect/>
          </a:stretch>
        </p:blipFill>
        <p:spPr bwMode="auto">
          <a:xfrm>
            <a:off x="228600" y="4867275"/>
            <a:ext cx="1157288" cy="584200"/>
          </a:xfrm>
          <a:prstGeom prst="rect">
            <a:avLst/>
          </a:prstGeom>
          <a:solidFill>
            <a:srgbClr val="C0C0C0"/>
          </a:solidFill>
          <a:ln w="9525">
            <a:noFill/>
            <a:miter lim="800000"/>
            <a:headEnd/>
            <a:tailEnd/>
          </a:ln>
        </p:spPr>
      </p:pic>
      <p:pic>
        <p:nvPicPr>
          <p:cNvPr id="32814" name="Picture 66" descr="sony"/>
          <p:cNvPicPr>
            <a:picLocks noChangeAspect="1" noChangeArrowheads="1"/>
          </p:cNvPicPr>
          <p:nvPr/>
        </p:nvPicPr>
        <p:blipFill>
          <a:blip r:embed="rId47" cstate="print">
            <a:clrChange>
              <a:clrFrom>
                <a:srgbClr val="FFFFFF"/>
              </a:clrFrom>
              <a:clrTo>
                <a:srgbClr val="FFFFFF">
                  <a:alpha val="0"/>
                </a:srgbClr>
              </a:clrTo>
            </a:clrChange>
          </a:blip>
          <a:srcRect t="31200" b="25600"/>
          <a:stretch>
            <a:fillRect/>
          </a:stretch>
        </p:blipFill>
        <p:spPr bwMode="auto">
          <a:xfrm>
            <a:off x="6438900" y="4344988"/>
            <a:ext cx="750888" cy="430212"/>
          </a:xfrm>
          <a:prstGeom prst="rect">
            <a:avLst/>
          </a:prstGeom>
          <a:noFill/>
          <a:ln w="9525">
            <a:noFill/>
            <a:miter lim="800000"/>
            <a:headEnd/>
            <a:tailEnd/>
          </a:ln>
        </p:spPr>
      </p:pic>
      <p:pic>
        <p:nvPicPr>
          <p:cNvPr id="32815" name="Picture 70" descr="P&amp;G">
            <a:hlinkClick r:id="rId48"/>
          </p:cNvPr>
          <p:cNvPicPr>
            <a:picLocks noChangeAspect="1" noChangeArrowheads="1"/>
          </p:cNvPicPr>
          <p:nvPr/>
        </p:nvPicPr>
        <p:blipFill>
          <a:blip r:embed="rId49" cstate="print"/>
          <a:srcRect/>
          <a:stretch>
            <a:fillRect/>
          </a:stretch>
        </p:blipFill>
        <p:spPr bwMode="auto">
          <a:xfrm>
            <a:off x="1944688" y="4333875"/>
            <a:ext cx="674687" cy="333375"/>
          </a:xfrm>
          <a:prstGeom prst="rect">
            <a:avLst/>
          </a:prstGeom>
          <a:noFill/>
          <a:ln w="9525">
            <a:noFill/>
            <a:miter lim="800000"/>
            <a:headEnd/>
            <a:tailEnd/>
          </a:ln>
        </p:spPr>
      </p:pic>
      <p:pic>
        <p:nvPicPr>
          <p:cNvPr id="32816" name="Picture 72" descr="sabic"/>
          <p:cNvPicPr>
            <a:picLocks noChangeAspect="1" noChangeArrowheads="1"/>
          </p:cNvPicPr>
          <p:nvPr/>
        </p:nvPicPr>
        <p:blipFill>
          <a:blip r:embed="rId50" cstate="print"/>
          <a:srcRect/>
          <a:stretch>
            <a:fillRect/>
          </a:stretch>
        </p:blipFill>
        <p:spPr bwMode="auto">
          <a:xfrm>
            <a:off x="2744788" y="4268788"/>
            <a:ext cx="839787" cy="428625"/>
          </a:xfrm>
          <a:prstGeom prst="rect">
            <a:avLst/>
          </a:prstGeom>
          <a:noFill/>
          <a:ln w="9525">
            <a:noFill/>
            <a:miter lim="800000"/>
            <a:headEnd/>
            <a:tailEnd/>
          </a:ln>
        </p:spPr>
      </p:pic>
      <p:pic>
        <p:nvPicPr>
          <p:cNvPr id="32817" name="Picture 14" descr="http://www.usgbc.org/chapters/middletennessee/docs/jpg/Pella.jpg"/>
          <p:cNvPicPr>
            <a:picLocks noChangeAspect="1" noChangeArrowheads="1"/>
          </p:cNvPicPr>
          <p:nvPr/>
        </p:nvPicPr>
        <p:blipFill>
          <a:blip r:embed="rId51" cstate="print"/>
          <a:srcRect/>
          <a:stretch>
            <a:fillRect/>
          </a:stretch>
        </p:blipFill>
        <p:spPr bwMode="auto">
          <a:xfrm>
            <a:off x="1350963" y="4217988"/>
            <a:ext cx="449262" cy="534987"/>
          </a:xfrm>
          <a:prstGeom prst="rect">
            <a:avLst/>
          </a:prstGeom>
          <a:noFill/>
          <a:ln w="9525">
            <a:noFill/>
            <a:miter lim="800000"/>
            <a:headEnd/>
            <a:tailEnd/>
          </a:ln>
        </p:spPr>
      </p:pic>
      <p:pic>
        <p:nvPicPr>
          <p:cNvPr id="32818" name="Picture 82" descr="siemens.jpg"/>
          <p:cNvPicPr>
            <a:picLocks noChangeAspect="1"/>
          </p:cNvPicPr>
          <p:nvPr/>
        </p:nvPicPr>
        <p:blipFill>
          <a:blip r:embed="rId52" cstate="print"/>
          <a:srcRect/>
          <a:stretch>
            <a:fillRect/>
          </a:stretch>
        </p:blipFill>
        <p:spPr bwMode="auto">
          <a:xfrm>
            <a:off x="5173663" y="4394200"/>
            <a:ext cx="1122362" cy="258763"/>
          </a:xfrm>
          <a:prstGeom prst="rect">
            <a:avLst/>
          </a:prstGeom>
          <a:noFill/>
          <a:ln w="9525">
            <a:noFill/>
            <a:miter lim="800000"/>
            <a:headEnd/>
            <a:tailEnd/>
          </a:ln>
        </p:spPr>
      </p:pic>
      <p:pic>
        <p:nvPicPr>
          <p:cNvPr id="32819" name="Picture 8" descr="http://www.bockfest.hamptonarchitects.com/bockfest_images/logo_usbank.jpg"/>
          <p:cNvPicPr>
            <a:picLocks noChangeAspect="1" noChangeArrowheads="1"/>
          </p:cNvPicPr>
          <p:nvPr/>
        </p:nvPicPr>
        <p:blipFill>
          <a:blip r:embed="rId53" cstate="print"/>
          <a:srcRect t="33672" b="34090"/>
          <a:stretch>
            <a:fillRect/>
          </a:stretch>
        </p:blipFill>
        <p:spPr bwMode="auto">
          <a:xfrm>
            <a:off x="7299325" y="5006975"/>
            <a:ext cx="1466850" cy="473075"/>
          </a:xfrm>
          <a:prstGeom prst="rect">
            <a:avLst/>
          </a:prstGeom>
          <a:noFill/>
          <a:ln w="9525">
            <a:noFill/>
            <a:miter lim="800000"/>
            <a:headEnd/>
            <a:tailEnd/>
          </a:ln>
        </p:spPr>
      </p:pic>
      <p:pic>
        <p:nvPicPr>
          <p:cNvPr id="32820" name="Picture 14" descr="3M"/>
          <p:cNvPicPr>
            <a:picLocks noChangeAspect="1" noChangeArrowheads="1"/>
          </p:cNvPicPr>
          <p:nvPr/>
        </p:nvPicPr>
        <p:blipFill>
          <a:blip r:embed="rId54" cstate="print"/>
          <a:srcRect/>
          <a:stretch>
            <a:fillRect/>
          </a:stretch>
        </p:blipFill>
        <p:spPr bwMode="auto">
          <a:xfrm>
            <a:off x="153988" y="1239838"/>
            <a:ext cx="609600" cy="331787"/>
          </a:xfrm>
          <a:prstGeom prst="rect">
            <a:avLst/>
          </a:prstGeom>
          <a:noFill/>
          <a:ln w="9525">
            <a:noFill/>
            <a:miter lim="800000"/>
            <a:headEnd/>
            <a:tailEnd/>
          </a:ln>
        </p:spPr>
      </p:pic>
      <p:pic>
        <p:nvPicPr>
          <p:cNvPr id="32821" name="Picture 15" descr="Accenture"/>
          <p:cNvPicPr>
            <a:picLocks noChangeAspect="1" noChangeArrowheads="1"/>
          </p:cNvPicPr>
          <p:nvPr/>
        </p:nvPicPr>
        <p:blipFill>
          <a:blip r:embed="rId55" cstate="print"/>
          <a:srcRect t="18750" b="28645"/>
          <a:stretch>
            <a:fillRect/>
          </a:stretch>
        </p:blipFill>
        <p:spPr bwMode="auto">
          <a:xfrm>
            <a:off x="793750" y="1206500"/>
            <a:ext cx="912813" cy="317500"/>
          </a:xfrm>
          <a:prstGeom prst="rect">
            <a:avLst/>
          </a:prstGeom>
          <a:noFill/>
          <a:ln w="9525">
            <a:noFill/>
            <a:miter lim="800000"/>
            <a:headEnd/>
            <a:tailEnd/>
          </a:ln>
        </p:spPr>
      </p:pic>
      <p:pic>
        <p:nvPicPr>
          <p:cNvPr id="32822" name="Picture 18" descr="Agilent Technologies"/>
          <p:cNvPicPr>
            <a:picLocks noChangeAspect="1" noChangeArrowheads="1"/>
          </p:cNvPicPr>
          <p:nvPr/>
        </p:nvPicPr>
        <p:blipFill>
          <a:blip r:embed="rId56" cstate="print"/>
          <a:srcRect/>
          <a:stretch>
            <a:fillRect/>
          </a:stretch>
        </p:blipFill>
        <p:spPr bwMode="auto">
          <a:xfrm>
            <a:off x="3690938" y="1166813"/>
            <a:ext cx="1555750" cy="425450"/>
          </a:xfrm>
          <a:prstGeom prst="rect">
            <a:avLst/>
          </a:prstGeom>
          <a:noFill/>
          <a:ln w="9525">
            <a:noFill/>
            <a:miter lim="800000"/>
            <a:headEnd/>
            <a:tailEnd/>
          </a:ln>
        </p:spPr>
      </p:pic>
      <p:pic>
        <p:nvPicPr>
          <p:cNvPr id="32823" name="Picture 19" descr="asf_logo_1">
            <a:hlinkClick r:id="rId57"/>
          </p:cNvPr>
          <p:cNvPicPr>
            <a:picLocks noChangeAspect="1" noChangeArrowheads="1"/>
          </p:cNvPicPr>
          <p:nvPr/>
        </p:nvPicPr>
        <p:blipFill>
          <a:blip r:embed="rId58" cstate="print"/>
          <a:srcRect/>
          <a:stretch>
            <a:fillRect/>
          </a:stretch>
        </p:blipFill>
        <p:spPr bwMode="auto">
          <a:xfrm>
            <a:off x="1778000" y="1209675"/>
            <a:ext cx="1352550" cy="322263"/>
          </a:xfrm>
          <a:prstGeom prst="rect">
            <a:avLst/>
          </a:prstGeom>
          <a:noFill/>
          <a:ln w="9525">
            <a:noFill/>
            <a:miter lim="800000"/>
            <a:headEnd/>
            <a:tailEnd/>
          </a:ln>
        </p:spPr>
      </p:pic>
      <p:pic>
        <p:nvPicPr>
          <p:cNvPr id="32824" name="Picture 20" descr="anz_logo">
            <a:hlinkClick r:id="rId59"/>
          </p:cNvPr>
          <p:cNvPicPr>
            <a:picLocks noChangeAspect="1" noChangeArrowheads="1"/>
          </p:cNvPicPr>
          <p:nvPr/>
        </p:nvPicPr>
        <p:blipFill>
          <a:blip r:embed="rId60" cstate="print"/>
          <a:srcRect/>
          <a:stretch>
            <a:fillRect/>
          </a:stretch>
        </p:blipFill>
        <p:spPr bwMode="auto">
          <a:xfrm>
            <a:off x="5334000" y="1196975"/>
            <a:ext cx="711200" cy="355600"/>
          </a:xfrm>
          <a:prstGeom prst="rect">
            <a:avLst/>
          </a:prstGeom>
          <a:noFill/>
          <a:ln w="9525">
            <a:noFill/>
            <a:miter lim="800000"/>
            <a:headEnd/>
            <a:tailEnd/>
          </a:ln>
        </p:spPr>
      </p:pic>
      <p:pic>
        <p:nvPicPr>
          <p:cNvPr id="32825" name="Picture 21" descr="adp_logo"/>
          <p:cNvPicPr>
            <a:picLocks noChangeAspect="1" noChangeArrowheads="1"/>
          </p:cNvPicPr>
          <p:nvPr/>
        </p:nvPicPr>
        <p:blipFill>
          <a:blip r:embed="rId61" cstate="print"/>
          <a:srcRect/>
          <a:stretch>
            <a:fillRect/>
          </a:stretch>
        </p:blipFill>
        <p:spPr bwMode="auto">
          <a:xfrm>
            <a:off x="3133725" y="1225550"/>
            <a:ext cx="609600" cy="317500"/>
          </a:xfrm>
          <a:prstGeom prst="rect">
            <a:avLst/>
          </a:prstGeom>
          <a:noFill/>
          <a:ln w="9525">
            <a:noFill/>
            <a:miter lim="800000"/>
            <a:headEnd/>
            <a:tailEnd/>
          </a:ln>
        </p:spPr>
      </p:pic>
      <p:pic>
        <p:nvPicPr>
          <p:cNvPr id="32826" name="Picture 2" descr="http://zone.ni.com/cms/images/devzone/tut/ARM-logo.gif"/>
          <p:cNvPicPr>
            <a:picLocks noChangeAspect="1" noChangeArrowheads="1"/>
          </p:cNvPicPr>
          <p:nvPr/>
        </p:nvPicPr>
        <p:blipFill>
          <a:blip r:embed="rId62" cstate="print"/>
          <a:srcRect l="14714" t="17363" b="7510"/>
          <a:stretch>
            <a:fillRect/>
          </a:stretch>
        </p:blipFill>
        <p:spPr bwMode="auto">
          <a:xfrm>
            <a:off x="6167438" y="1254125"/>
            <a:ext cx="760412" cy="354013"/>
          </a:xfrm>
          <a:prstGeom prst="rect">
            <a:avLst/>
          </a:prstGeom>
          <a:noFill/>
          <a:ln w="9525">
            <a:noFill/>
            <a:miter lim="800000"/>
            <a:headEnd/>
            <a:tailEnd/>
          </a:ln>
        </p:spPr>
      </p:pic>
      <p:pic>
        <p:nvPicPr>
          <p:cNvPr id="32827" name="Picture 57" descr="baxter"/>
          <p:cNvPicPr>
            <a:picLocks noChangeAspect="1" noChangeArrowheads="1"/>
          </p:cNvPicPr>
          <p:nvPr/>
        </p:nvPicPr>
        <p:blipFill>
          <a:blip r:embed="rId63" cstate="print"/>
          <a:srcRect/>
          <a:stretch>
            <a:fillRect/>
          </a:stretch>
        </p:blipFill>
        <p:spPr bwMode="auto">
          <a:xfrm>
            <a:off x="6904038" y="1246188"/>
            <a:ext cx="1112837" cy="309562"/>
          </a:xfrm>
          <a:prstGeom prst="rect">
            <a:avLst/>
          </a:prstGeom>
          <a:noFill/>
          <a:ln w="9525">
            <a:noFill/>
            <a:miter lim="800000"/>
            <a:headEnd/>
            <a:tailEnd/>
          </a:ln>
        </p:spPr>
      </p:pic>
      <p:pic>
        <p:nvPicPr>
          <p:cNvPr id="32828" name="Picture 9"/>
          <p:cNvPicPr>
            <a:picLocks noChangeAspect="1" noChangeArrowheads="1"/>
          </p:cNvPicPr>
          <p:nvPr/>
        </p:nvPicPr>
        <p:blipFill>
          <a:blip r:embed="rId64" cstate="print"/>
          <a:srcRect/>
          <a:stretch>
            <a:fillRect/>
          </a:stretch>
        </p:blipFill>
        <p:spPr bwMode="auto">
          <a:xfrm>
            <a:off x="212725" y="5613400"/>
            <a:ext cx="1085850" cy="476250"/>
          </a:xfrm>
          <a:prstGeom prst="rect">
            <a:avLst/>
          </a:prstGeom>
          <a:noFill/>
          <a:ln w="9525">
            <a:noFill/>
            <a:miter lim="800000"/>
            <a:headEnd/>
            <a:tailEnd/>
          </a:ln>
        </p:spPr>
      </p:pic>
      <p:pic>
        <p:nvPicPr>
          <p:cNvPr id="32829" name="Picture 5"/>
          <p:cNvPicPr>
            <a:picLocks noChangeAspect="1" noChangeArrowheads="1"/>
          </p:cNvPicPr>
          <p:nvPr/>
        </p:nvPicPr>
        <p:blipFill>
          <a:blip r:embed="rId65" cstate="print"/>
          <a:srcRect/>
          <a:stretch>
            <a:fillRect/>
          </a:stretch>
        </p:blipFill>
        <p:spPr bwMode="auto">
          <a:xfrm>
            <a:off x="7759700" y="1733550"/>
            <a:ext cx="1231900" cy="314325"/>
          </a:xfrm>
          <a:prstGeom prst="rect">
            <a:avLst/>
          </a:prstGeom>
          <a:noFill/>
          <a:ln w="3175" algn="ctr">
            <a:noFill/>
            <a:miter lim="800000"/>
            <a:headEnd/>
            <a:tailEnd/>
          </a:ln>
        </p:spPr>
      </p:pic>
      <p:pic>
        <p:nvPicPr>
          <p:cNvPr id="32830" name="Picture 16" descr="johnson diversey.gif"/>
          <p:cNvPicPr>
            <a:picLocks noChangeAspect="1"/>
          </p:cNvPicPr>
          <p:nvPr/>
        </p:nvPicPr>
        <p:blipFill>
          <a:blip r:embed="rId66" cstate="print"/>
          <a:srcRect/>
          <a:stretch>
            <a:fillRect/>
          </a:stretch>
        </p:blipFill>
        <p:spPr bwMode="auto">
          <a:xfrm>
            <a:off x="7540625" y="2767013"/>
            <a:ext cx="1374775" cy="347662"/>
          </a:xfrm>
          <a:prstGeom prst="rect">
            <a:avLst/>
          </a:prstGeom>
          <a:noFill/>
          <a:ln w="9525">
            <a:noFill/>
            <a:miter lim="800000"/>
            <a:headEnd/>
            <a:tailEnd/>
          </a:ln>
        </p:spPr>
      </p:pic>
      <p:pic>
        <p:nvPicPr>
          <p:cNvPr id="32831" name="Picture 19" descr="scottish widows.gif"/>
          <p:cNvPicPr>
            <a:picLocks noChangeAspect="1"/>
          </p:cNvPicPr>
          <p:nvPr/>
        </p:nvPicPr>
        <p:blipFill>
          <a:blip r:embed="rId67" cstate="print"/>
          <a:srcRect/>
          <a:stretch>
            <a:fillRect/>
          </a:stretch>
        </p:blipFill>
        <p:spPr bwMode="auto">
          <a:xfrm>
            <a:off x="3746500" y="4303713"/>
            <a:ext cx="1319213" cy="396875"/>
          </a:xfrm>
          <a:prstGeom prst="rect">
            <a:avLst/>
          </a:prstGeom>
          <a:noFill/>
          <a:ln w="9525">
            <a:noFill/>
            <a:miter lim="800000"/>
            <a:headEnd/>
            <a:tailEnd/>
          </a:ln>
        </p:spPr>
      </p:pic>
      <p:pic>
        <p:nvPicPr>
          <p:cNvPr id="32832" name="Picture 25" descr="thales.gif"/>
          <p:cNvPicPr>
            <a:picLocks noChangeAspect="1"/>
          </p:cNvPicPr>
          <p:nvPr/>
        </p:nvPicPr>
        <p:blipFill>
          <a:blip r:embed="rId68" cstate="print"/>
          <a:srcRect/>
          <a:stretch>
            <a:fillRect/>
          </a:stretch>
        </p:blipFill>
        <p:spPr bwMode="auto">
          <a:xfrm>
            <a:off x="3687763" y="5100638"/>
            <a:ext cx="1524000" cy="193675"/>
          </a:xfrm>
          <a:prstGeom prst="rect">
            <a:avLst/>
          </a:prstGeom>
          <a:noFill/>
          <a:ln w="9525">
            <a:noFill/>
            <a:miter lim="800000"/>
            <a:headEnd/>
            <a:tailEnd/>
          </a:ln>
        </p:spPr>
      </p:pic>
      <p:pic>
        <p:nvPicPr>
          <p:cNvPr id="32833" name="Picture 43"/>
          <p:cNvPicPr>
            <a:picLocks noChangeAspect="1" noChangeArrowheads="1"/>
          </p:cNvPicPr>
          <p:nvPr/>
        </p:nvPicPr>
        <p:blipFill>
          <a:blip r:embed="rId69" cstate="print"/>
          <a:srcRect/>
          <a:stretch>
            <a:fillRect/>
          </a:stretch>
        </p:blipFill>
        <p:spPr bwMode="auto">
          <a:xfrm>
            <a:off x="4084638" y="3235325"/>
            <a:ext cx="1143000" cy="274638"/>
          </a:xfrm>
          <a:prstGeom prst="rect">
            <a:avLst/>
          </a:prstGeom>
          <a:noFill/>
          <a:ln w="9525" algn="ctr">
            <a:noFill/>
            <a:miter lim="800000"/>
            <a:headEnd/>
            <a:tailEnd/>
          </a:ln>
        </p:spPr>
      </p:pic>
      <p:pic>
        <p:nvPicPr>
          <p:cNvPr id="32834" name="Picture 28" descr="netapp09.jpeg"/>
          <p:cNvPicPr>
            <a:picLocks noChangeAspect="1"/>
          </p:cNvPicPr>
          <p:nvPr/>
        </p:nvPicPr>
        <p:blipFill>
          <a:blip r:embed="rId70" cstate="print"/>
          <a:srcRect/>
          <a:stretch>
            <a:fillRect/>
          </a:stretch>
        </p:blipFill>
        <p:spPr bwMode="auto">
          <a:xfrm>
            <a:off x="7132638" y="3678238"/>
            <a:ext cx="387350" cy="469900"/>
          </a:xfrm>
          <a:prstGeom prst="rect">
            <a:avLst/>
          </a:prstGeom>
          <a:noFill/>
          <a:ln w="9525">
            <a:noFill/>
            <a:miter lim="800000"/>
            <a:headEnd/>
            <a:tailEnd/>
          </a:ln>
        </p:spPr>
      </p:pic>
      <p:pic>
        <p:nvPicPr>
          <p:cNvPr id="32835" name="Picture 81" descr="bosch.jpg"/>
          <p:cNvPicPr>
            <a:picLocks noChangeAspect="1"/>
          </p:cNvPicPr>
          <p:nvPr/>
        </p:nvPicPr>
        <p:blipFill>
          <a:blip r:embed="rId71" cstate="print"/>
          <a:srcRect/>
          <a:stretch>
            <a:fillRect/>
          </a:stretch>
        </p:blipFill>
        <p:spPr bwMode="auto">
          <a:xfrm>
            <a:off x="104775" y="1758950"/>
            <a:ext cx="962025" cy="238125"/>
          </a:xfrm>
          <a:prstGeom prst="rect">
            <a:avLst/>
          </a:prstGeom>
          <a:noFill/>
          <a:ln w="9525">
            <a:noFill/>
            <a:miter lim="800000"/>
            <a:headEnd/>
            <a:tailEnd/>
          </a:ln>
        </p:spPr>
      </p:pic>
      <p:pic>
        <p:nvPicPr>
          <p:cNvPr id="32836" name="Picture 82" descr="JDSU.jpg"/>
          <p:cNvPicPr>
            <a:picLocks noChangeAspect="1"/>
          </p:cNvPicPr>
          <p:nvPr/>
        </p:nvPicPr>
        <p:blipFill>
          <a:blip r:embed="rId72" cstate="print"/>
          <a:srcRect/>
          <a:stretch>
            <a:fillRect/>
          </a:stretch>
        </p:blipFill>
        <p:spPr bwMode="auto">
          <a:xfrm>
            <a:off x="6477000" y="2782888"/>
            <a:ext cx="1066800" cy="290512"/>
          </a:xfrm>
          <a:prstGeom prst="rect">
            <a:avLst/>
          </a:prstGeom>
          <a:noFill/>
          <a:ln w="9525">
            <a:noFill/>
            <a:miter lim="800000"/>
            <a:headEnd/>
            <a:tailEnd/>
          </a:ln>
        </p:spPr>
      </p:pic>
      <p:pic>
        <p:nvPicPr>
          <p:cNvPr id="32837" name="Picture 74"/>
          <p:cNvPicPr>
            <a:picLocks noChangeAspect="1" noChangeArrowheads="1"/>
          </p:cNvPicPr>
          <p:nvPr/>
        </p:nvPicPr>
        <p:blipFill>
          <a:blip r:embed="rId73" cstate="print"/>
          <a:srcRect/>
          <a:stretch>
            <a:fillRect/>
          </a:stretch>
        </p:blipFill>
        <p:spPr bwMode="auto">
          <a:xfrm>
            <a:off x="6248400" y="5553075"/>
            <a:ext cx="762000" cy="533400"/>
          </a:xfrm>
          <a:prstGeom prst="rect">
            <a:avLst/>
          </a:prstGeom>
          <a:noFill/>
          <a:ln w="12700" algn="ctr">
            <a:noFill/>
            <a:miter lim="800000"/>
            <a:headEnd/>
            <a:tailEnd/>
          </a:ln>
          <a:effectLst>
            <a:prstShdw prst="shdw17" dist="17961" dir="2700000">
              <a:srgbClr val="99993D"/>
            </a:prstShdw>
          </a:effectLst>
        </p:spPr>
      </p:pic>
      <p:pic>
        <p:nvPicPr>
          <p:cNvPr id="32838" name="Picture 75"/>
          <p:cNvPicPr>
            <a:picLocks noChangeAspect="1" noChangeArrowheads="1"/>
          </p:cNvPicPr>
          <p:nvPr/>
        </p:nvPicPr>
        <p:blipFill>
          <a:blip r:embed="rId74" cstate="print"/>
          <a:srcRect/>
          <a:stretch>
            <a:fillRect/>
          </a:stretch>
        </p:blipFill>
        <p:spPr bwMode="auto">
          <a:xfrm>
            <a:off x="193675" y="4287838"/>
            <a:ext cx="990600" cy="384175"/>
          </a:xfrm>
          <a:prstGeom prst="rect">
            <a:avLst/>
          </a:prstGeom>
          <a:noFill/>
          <a:ln w="12700" algn="ctr">
            <a:noFill/>
            <a:miter lim="800000"/>
            <a:headEnd/>
            <a:tailEnd/>
          </a:ln>
          <a:effectLst>
            <a:prstShdw prst="shdw17" dist="17961" dir="2700000">
              <a:srgbClr val="99993D"/>
            </a:prstShdw>
          </a:effectLst>
        </p:spPr>
      </p:pic>
      <p:pic>
        <p:nvPicPr>
          <p:cNvPr id="32839" name="Picture 76"/>
          <p:cNvPicPr>
            <a:picLocks noChangeAspect="1" noChangeArrowheads="1"/>
          </p:cNvPicPr>
          <p:nvPr/>
        </p:nvPicPr>
        <p:blipFill>
          <a:blip r:embed="rId75" cstate="print"/>
          <a:srcRect/>
          <a:stretch>
            <a:fillRect/>
          </a:stretch>
        </p:blipFill>
        <p:spPr bwMode="auto">
          <a:xfrm>
            <a:off x="3136900" y="3114675"/>
            <a:ext cx="825500" cy="514350"/>
          </a:xfrm>
          <a:prstGeom prst="rect">
            <a:avLst/>
          </a:prstGeom>
          <a:noFill/>
          <a:ln w="12700" algn="ctr">
            <a:noFill/>
            <a:miter lim="800000"/>
            <a:headEnd/>
            <a:tailEnd/>
          </a:ln>
          <a:effectLst>
            <a:prstShdw prst="shdw17" dist="17961" dir="2700000">
              <a:srgbClr val="99993D"/>
            </a:prstShdw>
          </a:effectLst>
        </p:spPr>
      </p:pic>
      <p:pic>
        <p:nvPicPr>
          <p:cNvPr id="32840" name="Picture 15" descr="Standard Chartered">
            <a:hlinkClick r:id="rId76" tooltip="Standard Chartered"/>
          </p:cNvPr>
          <p:cNvPicPr>
            <a:picLocks noChangeAspect="1" noChangeArrowheads="1"/>
          </p:cNvPicPr>
          <p:nvPr/>
        </p:nvPicPr>
        <p:blipFill>
          <a:blip r:embed="rId77" cstate="print"/>
          <a:srcRect/>
          <a:stretch>
            <a:fillRect/>
          </a:stretch>
        </p:blipFill>
        <p:spPr bwMode="auto">
          <a:xfrm>
            <a:off x="7350125" y="4333875"/>
            <a:ext cx="904875" cy="458788"/>
          </a:xfrm>
          <a:prstGeom prst="rect">
            <a:avLst/>
          </a:prstGeom>
          <a:noFill/>
          <a:ln w="9525">
            <a:noFill/>
            <a:miter lim="800000"/>
            <a:headEnd/>
            <a:tailEnd/>
          </a:ln>
        </p:spPr>
      </p:pic>
      <p:pic>
        <p:nvPicPr>
          <p:cNvPr id="32841" name="Picture 57"/>
          <p:cNvPicPr>
            <a:picLocks noChangeAspect="1" noChangeArrowheads="1"/>
          </p:cNvPicPr>
          <p:nvPr/>
        </p:nvPicPr>
        <p:blipFill>
          <a:blip r:embed="rId78" cstate="print"/>
          <a:srcRect/>
          <a:stretch>
            <a:fillRect/>
          </a:stretch>
        </p:blipFill>
        <p:spPr bwMode="auto">
          <a:xfrm>
            <a:off x="4953000" y="5715000"/>
            <a:ext cx="1066800" cy="200025"/>
          </a:xfrm>
          <a:prstGeom prst="rect">
            <a:avLst/>
          </a:prstGeom>
          <a:noFill/>
          <a:ln w="9525" algn="ctr">
            <a:noFill/>
            <a:miter lim="800000"/>
            <a:headEnd/>
            <a:tailEnd/>
          </a:ln>
        </p:spPr>
      </p:pic>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a:xfrm>
            <a:off x="685800" y="38100"/>
            <a:ext cx="8610600" cy="990600"/>
          </a:xfrm>
        </p:spPr>
        <p:txBody>
          <a:bodyPr>
            <a:noAutofit/>
          </a:bodyPr>
          <a:lstStyle/>
          <a:p>
            <a:pPr algn="l" eaLnBrk="1" hangingPunct="1"/>
            <a:r>
              <a:rPr lang="en-US" sz="3200" dirty="0" smtClean="0">
                <a:latin typeface="Century Gothic" pitchFamily="34" charset="0"/>
              </a:rPr>
              <a:t>Sample CRM </a:t>
            </a:r>
            <a:r>
              <a:rPr lang="en-US" sz="4000" dirty="0" smtClean="0">
                <a:latin typeface="Century Gothic" pitchFamily="34" charset="0"/>
              </a:rPr>
              <a:t/>
            </a:r>
            <a:br>
              <a:rPr lang="en-US" sz="4000" dirty="0" smtClean="0">
                <a:latin typeface="Century Gothic" pitchFamily="34" charset="0"/>
              </a:rPr>
            </a:br>
            <a:r>
              <a:rPr lang="en-US" sz="4000" dirty="0" smtClean="0">
                <a:latin typeface="Century Gothic" pitchFamily="34" charset="0"/>
              </a:rPr>
              <a:t>Semiconductor Customers</a:t>
            </a:r>
          </a:p>
        </p:txBody>
      </p:sp>
      <p:sp>
        <p:nvSpPr>
          <p:cNvPr id="25603" name="Rectangle 3"/>
          <p:cNvSpPr>
            <a:spLocks noChangeArrowheads="1"/>
          </p:cNvSpPr>
          <p:nvPr/>
        </p:nvSpPr>
        <p:spPr bwMode="auto">
          <a:xfrm>
            <a:off x="304800" y="1219200"/>
            <a:ext cx="8534400" cy="4724400"/>
          </a:xfrm>
          <a:prstGeom prst="rect">
            <a:avLst/>
          </a:prstGeom>
          <a:solidFill>
            <a:schemeClr val="bg1"/>
          </a:solidFill>
          <a:ln w="19050">
            <a:solidFill>
              <a:srgbClr val="364D72"/>
            </a:solidFill>
            <a:miter lim="800000"/>
            <a:headEnd/>
            <a:tailEnd/>
          </a:ln>
          <a:effectLst>
            <a:outerShdw dist="35921" dir="2700000" algn="ctr" rotWithShape="0">
              <a:schemeClr val="bg2">
                <a:alpha val="50000"/>
              </a:schemeClr>
            </a:outerShdw>
          </a:effectLst>
        </p:spPr>
        <p:txBody>
          <a:bodyPr wrap="none" anchor="ctr"/>
          <a:lstStyle/>
          <a:p>
            <a:pPr algn="ctr" eaLnBrk="0" hangingPunct="0">
              <a:defRPr/>
            </a:pPr>
            <a:endParaRPr lang="en-US" sz="2400" b="1" i="1">
              <a:latin typeface="Times New Roman" pitchFamily="18" charset="0"/>
              <a:cs typeface="Arial" charset="0"/>
            </a:endParaRPr>
          </a:p>
        </p:txBody>
      </p:sp>
      <p:pic>
        <p:nvPicPr>
          <p:cNvPr id="2054" name="Picture 4" descr="actel"/>
          <p:cNvPicPr>
            <a:picLocks noChangeAspect="1" noChangeArrowheads="1"/>
          </p:cNvPicPr>
          <p:nvPr/>
        </p:nvPicPr>
        <p:blipFill>
          <a:blip r:embed="rId4" cstate="print"/>
          <a:srcRect r="8469" b="4317"/>
          <a:stretch>
            <a:fillRect/>
          </a:stretch>
        </p:blipFill>
        <p:spPr bwMode="auto">
          <a:xfrm>
            <a:off x="799415" y="4174493"/>
            <a:ext cx="1137519" cy="297558"/>
          </a:xfrm>
          <a:prstGeom prst="rect">
            <a:avLst/>
          </a:prstGeom>
          <a:noFill/>
          <a:ln w="9525">
            <a:noFill/>
            <a:miter lim="800000"/>
            <a:headEnd/>
            <a:tailEnd/>
          </a:ln>
        </p:spPr>
      </p:pic>
      <p:pic>
        <p:nvPicPr>
          <p:cNvPr id="2055" name="Picture 5"/>
          <p:cNvPicPr>
            <a:picLocks noChangeAspect="1" noChangeArrowheads="1"/>
          </p:cNvPicPr>
          <p:nvPr/>
        </p:nvPicPr>
        <p:blipFill>
          <a:blip r:embed="rId5" cstate="print"/>
          <a:srcRect l="7013" t="9709" r="17987" b="11650"/>
          <a:stretch>
            <a:fillRect/>
          </a:stretch>
        </p:blipFill>
        <p:spPr bwMode="auto">
          <a:xfrm>
            <a:off x="7600519" y="4084979"/>
            <a:ext cx="571309" cy="564508"/>
          </a:xfrm>
          <a:prstGeom prst="rect">
            <a:avLst/>
          </a:prstGeom>
          <a:noFill/>
          <a:ln w="9525">
            <a:noFill/>
            <a:miter lim="800000"/>
            <a:headEnd type="none" w="sm" len="sm"/>
            <a:tailEnd type="none" w="sm" len="sm"/>
          </a:ln>
        </p:spPr>
      </p:pic>
      <p:pic>
        <p:nvPicPr>
          <p:cNvPr id="2056" name="Picture 6" descr="logo_atheros"/>
          <p:cNvPicPr>
            <a:picLocks noChangeAspect="1" noChangeArrowheads="1"/>
          </p:cNvPicPr>
          <p:nvPr/>
        </p:nvPicPr>
        <p:blipFill>
          <a:blip r:embed="rId6" cstate="print"/>
          <a:srcRect/>
          <a:stretch>
            <a:fillRect/>
          </a:stretch>
        </p:blipFill>
        <p:spPr bwMode="auto">
          <a:xfrm>
            <a:off x="3556353" y="2475051"/>
            <a:ext cx="734541" cy="727740"/>
          </a:xfrm>
          <a:prstGeom prst="rect">
            <a:avLst/>
          </a:prstGeom>
          <a:noFill/>
          <a:ln w="9525">
            <a:noFill/>
            <a:miter lim="800000"/>
            <a:headEnd/>
            <a:tailEnd/>
          </a:ln>
        </p:spPr>
      </p:pic>
      <p:pic>
        <p:nvPicPr>
          <p:cNvPr id="2057" name="Picture 8" descr="logo"/>
          <p:cNvPicPr>
            <a:picLocks noChangeAspect="1" noChangeArrowheads="1"/>
          </p:cNvPicPr>
          <p:nvPr/>
        </p:nvPicPr>
        <p:blipFill>
          <a:blip r:embed="rId7" cstate="print"/>
          <a:srcRect/>
          <a:stretch>
            <a:fillRect/>
          </a:stretch>
        </p:blipFill>
        <p:spPr bwMode="auto">
          <a:xfrm>
            <a:off x="794256" y="3720261"/>
            <a:ext cx="1288845" cy="238045"/>
          </a:xfrm>
          <a:prstGeom prst="rect">
            <a:avLst/>
          </a:prstGeom>
          <a:noFill/>
          <a:ln w="9525">
            <a:noFill/>
            <a:miter lim="800000"/>
            <a:headEnd/>
            <a:tailEnd/>
          </a:ln>
        </p:spPr>
      </p:pic>
      <p:pic>
        <p:nvPicPr>
          <p:cNvPr id="2058" name="Picture 10"/>
          <p:cNvPicPr>
            <a:picLocks noChangeAspect="1" noChangeArrowheads="1"/>
          </p:cNvPicPr>
          <p:nvPr/>
        </p:nvPicPr>
        <p:blipFill>
          <a:blip r:embed="rId8" cstate="print"/>
          <a:srcRect l="10533" t="34688" r="7944" b="29297"/>
          <a:stretch>
            <a:fillRect/>
          </a:stretch>
        </p:blipFill>
        <p:spPr bwMode="auto">
          <a:xfrm>
            <a:off x="711910" y="1662946"/>
            <a:ext cx="1469079" cy="236345"/>
          </a:xfrm>
          <a:prstGeom prst="rect">
            <a:avLst/>
          </a:prstGeom>
          <a:noFill/>
          <a:ln w="9525">
            <a:noFill/>
            <a:miter lim="800000"/>
            <a:headEnd/>
            <a:tailEnd/>
          </a:ln>
        </p:spPr>
      </p:pic>
      <p:pic>
        <p:nvPicPr>
          <p:cNvPr id="2059" name="Picture 11" descr="logo"/>
          <p:cNvPicPr>
            <a:picLocks noChangeAspect="1" noChangeArrowheads="1"/>
          </p:cNvPicPr>
          <p:nvPr/>
        </p:nvPicPr>
        <p:blipFill>
          <a:blip r:embed="rId9" cstate="print"/>
          <a:srcRect/>
          <a:stretch>
            <a:fillRect/>
          </a:stretch>
        </p:blipFill>
        <p:spPr bwMode="auto">
          <a:xfrm>
            <a:off x="877120" y="3181772"/>
            <a:ext cx="1093312" cy="340066"/>
          </a:xfrm>
          <a:prstGeom prst="rect">
            <a:avLst/>
          </a:prstGeom>
          <a:noFill/>
          <a:ln w="9525">
            <a:noFill/>
            <a:miter lim="800000"/>
            <a:headEnd/>
            <a:tailEnd/>
          </a:ln>
        </p:spPr>
      </p:pic>
      <p:pic>
        <p:nvPicPr>
          <p:cNvPr id="2060" name="Picture 12"/>
          <p:cNvPicPr>
            <a:picLocks noChangeAspect="1" noChangeArrowheads="1"/>
          </p:cNvPicPr>
          <p:nvPr/>
        </p:nvPicPr>
        <p:blipFill>
          <a:blip r:embed="rId10" cstate="print"/>
          <a:srcRect/>
          <a:stretch>
            <a:fillRect/>
          </a:stretch>
        </p:blipFill>
        <p:spPr bwMode="auto">
          <a:xfrm>
            <a:off x="637969" y="5318257"/>
            <a:ext cx="1402770" cy="282254"/>
          </a:xfrm>
          <a:prstGeom prst="rect">
            <a:avLst/>
          </a:prstGeom>
          <a:noFill/>
          <a:ln w="9525">
            <a:noFill/>
            <a:miter lim="800000"/>
            <a:headEnd/>
            <a:tailEnd/>
          </a:ln>
        </p:spPr>
      </p:pic>
      <p:pic>
        <p:nvPicPr>
          <p:cNvPr id="2061" name="Picture 14" descr="freescale"/>
          <p:cNvPicPr>
            <a:picLocks noChangeAspect="1" noChangeArrowheads="1"/>
          </p:cNvPicPr>
          <p:nvPr/>
        </p:nvPicPr>
        <p:blipFill>
          <a:blip r:embed="rId11" cstate="print"/>
          <a:srcRect/>
          <a:stretch>
            <a:fillRect/>
          </a:stretch>
        </p:blipFill>
        <p:spPr bwMode="auto">
          <a:xfrm>
            <a:off x="1498953" y="2409003"/>
            <a:ext cx="734542" cy="556008"/>
          </a:xfrm>
          <a:prstGeom prst="rect">
            <a:avLst/>
          </a:prstGeom>
          <a:noFill/>
          <a:ln w="9525">
            <a:noFill/>
            <a:miter lim="800000"/>
            <a:headEnd/>
            <a:tailEnd/>
          </a:ln>
        </p:spPr>
      </p:pic>
      <p:pic>
        <p:nvPicPr>
          <p:cNvPr id="2062" name="Picture 15"/>
          <p:cNvPicPr>
            <a:picLocks noChangeAspect="1" noChangeArrowheads="1"/>
          </p:cNvPicPr>
          <p:nvPr/>
        </p:nvPicPr>
        <p:blipFill>
          <a:blip r:embed="rId12" cstate="print"/>
          <a:srcRect/>
          <a:stretch>
            <a:fillRect/>
          </a:stretch>
        </p:blipFill>
        <p:spPr bwMode="auto">
          <a:xfrm>
            <a:off x="951640" y="1957824"/>
            <a:ext cx="1142618" cy="435283"/>
          </a:xfrm>
          <a:prstGeom prst="rect">
            <a:avLst/>
          </a:prstGeom>
          <a:noFill/>
          <a:ln w="9525">
            <a:noFill/>
            <a:miter lim="800000"/>
            <a:headEnd/>
            <a:tailEnd/>
          </a:ln>
        </p:spPr>
      </p:pic>
      <p:pic>
        <p:nvPicPr>
          <p:cNvPr id="2063" name="Picture 16"/>
          <p:cNvPicPr>
            <a:picLocks noChangeAspect="1" noChangeArrowheads="1"/>
          </p:cNvPicPr>
          <p:nvPr/>
        </p:nvPicPr>
        <p:blipFill>
          <a:blip r:embed="rId13" cstate="print"/>
          <a:srcRect/>
          <a:stretch>
            <a:fillRect/>
          </a:stretch>
        </p:blipFill>
        <p:spPr bwMode="auto">
          <a:xfrm>
            <a:off x="804806" y="4700769"/>
            <a:ext cx="979387" cy="440385"/>
          </a:xfrm>
          <a:prstGeom prst="rect">
            <a:avLst/>
          </a:prstGeom>
          <a:noFill/>
          <a:ln w="9525">
            <a:noFill/>
            <a:miter lim="800000"/>
            <a:headEnd/>
            <a:tailEnd/>
          </a:ln>
        </p:spPr>
      </p:pic>
      <p:pic>
        <p:nvPicPr>
          <p:cNvPr id="2064" name="Picture 17" descr="micron"/>
          <p:cNvPicPr>
            <a:picLocks noChangeAspect="1" noChangeArrowheads="1"/>
          </p:cNvPicPr>
          <p:nvPr/>
        </p:nvPicPr>
        <p:blipFill>
          <a:blip r:embed="rId14" cstate="print"/>
          <a:srcRect r="76801"/>
          <a:stretch>
            <a:fillRect/>
          </a:stretch>
        </p:blipFill>
        <p:spPr bwMode="auto">
          <a:xfrm>
            <a:off x="2694093" y="5006842"/>
            <a:ext cx="1440177" cy="414879"/>
          </a:xfrm>
          <a:prstGeom prst="rect">
            <a:avLst/>
          </a:prstGeom>
          <a:noFill/>
          <a:ln w="9525">
            <a:noFill/>
            <a:miter lim="800000"/>
            <a:headEnd/>
            <a:tailEnd/>
          </a:ln>
        </p:spPr>
      </p:pic>
      <p:pic>
        <p:nvPicPr>
          <p:cNvPr id="2065" name="Picture 19" descr="CAMD"/>
          <p:cNvPicPr>
            <a:picLocks noChangeAspect="1" noChangeArrowheads="1"/>
          </p:cNvPicPr>
          <p:nvPr/>
        </p:nvPicPr>
        <p:blipFill>
          <a:blip r:embed="rId15" cstate="print"/>
          <a:srcRect/>
          <a:stretch>
            <a:fillRect/>
          </a:stretch>
        </p:blipFill>
        <p:spPr bwMode="auto">
          <a:xfrm>
            <a:off x="7413570" y="2726777"/>
            <a:ext cx="1197030" cy="295857"/>
          </a:xfrm>
          <a:prstGeom prst="rect">
            <a:avLst/>
          </a:prstGeom>
          <a:noFill/>
          <a:ln w="9525">
            <a:noFill/>
            <a:miter lim="800000"/>
            <a:headEnd/>
            <a:tailEnd/>
          </a:ln>
        </p:spPr>
      </p:pic>
      <p:pic>
        <p:nvPicPr>
          <p:cNvPr id="2066" name="Picture 20" descr="synaptics_logo"/>
          <p:cNvPicPr>
            <a:picLocks noChangeAspect="1" noChangeArrowheads="1"/>
          </p:cNvPicPr>
          <p:nvPr/>
        </p:nvPicPr>
        <p:blipFill>
          <a:blip r:embed="rId16" cstate="print"/>
          <a:srcRect/>
          <a:stretch>
            <a:fillRect/>
          </a:stretch>
        </p:blipFill>
        <p:spPr bwMode="auto">
          <a:xfrm>
            <a:off x="3922627" y="3641857"/>
            <a:ext cx="1166425" cy="282254"/>
          </a:xfrm>
          <a:prstGeom prst="rect">
            <a:avLst/>
          </a:prstGeom>
          <a:noFill/>
          <a:ln w="9525">
            <a:noFill/>
            <a:miter lim="800000"/>
            <a:headEnd/>
            <a:tailEnd/>
          </a:ln>
        </p:spPr>
      </p:pic>
      <p:pic>
        <p:nvPicPr>
          <p:cNvPr id="2067" name="Picture 21" descr="Logo-Laird%20Tech"/>
          <p:cNvPicPr>
            <a:picLocks noChangeAspect="1" noChangeArrowheads="1"/>
          </p:cNvPicPr>
          <p:nvPr/>
        </p:nvPicPr>
        <p:blipFill>
          <a:blip r:embed="rId17" cstate="print"/>
          <a:srcRect/>
          <a:stretch>
            <a:fillRect/>
          </a:stretch>
        </p:blipFill>
        <p:spPr bwMode="auto">
          <a:xfrm>
            <a:off x="5910204" y="2877566"/>
            <a:ext cx="979389" cy="328164"/>
          </a:xfrm>
          <a:prstGeom prst="rect">
            <a:avLst/>
          </a:prstGeom>
          <a:noFill/>
          <a:ln w="9525">
            <a:noFill/>
            <a:miter lim="800000"/>
            <a:headEnd/>
            <a:tailEnd/>
          </a:ln>
        </p:spPr>
      </p:pic>
      <p:graphicFrame>
        <p:nvGraphicFramePr>
          <p:cNvPr id="2050" name="Object 22"/>
          <p:cNvGraphicFramePr>
            <a:graphicFrameLocks noChangeAspect="1"/>
          </p:cNvGraphicFramePr>
          <p:nvPr/>
        </p:nvGraphicFramePr>
        <p:xfrm>
          <a:off x="4217110" y="5008538"/>
          <a:ext cx="1469079" cy="380872"/>
        </p:xfrm>
        <a:graphic>
          <a:graphicData uri="http://schemas.openxmlformats.org/presentationml/2006/ole">
            <p:oleObj spid="_x0000_s616450" name="Bitmap Image" r:id="rId18" imgW="1333333" imgH="438095" progId="PBrush">
              <p:embed/>
            </p:oleObj>
          </a:graphicData>
        </a:graphic>
      </p:graphicFrame>
      <p:pic>
        <p:nvPicPr>
          <p:cNvPr id="2068" name="Picture 23" descr="logo_intel"/>
          <p:cNvPicPr>
            <a:picLocks noChangeAspect="1" noChangeArrowheads="1"/>
          </p:cNvPicPr>
          <p:nvPr/>
        </p:nvPicPr>
        <p:blipFill>
          <a:blip r:embed="rId19" cstate="print"/>
          <a:srcRect/>
          <a:stretch>
            <a:fillRect/>
          </a:stretch>
        </p:blipFill>
        <p:spPr bwMode="auto">
          <a:xfrm>
            <a:off x="660753" y="2488680"/>
            <a:ext cx="734542" cy="486294"/>
          </a:xfrm>
          <a:prstGeom prst="rect">
            <a:avLst/>
          </a:prstGeom>
          <a:noFill/>
          <a:ln w="9525">
            <a:noFill/>
            <a:miter lim="800000"/>
            <a:headEnd/>
            <a:tailEnd/>
          </a:ln>
        </p:spPr>
      </p:pic>
      <p:pic>
        <p:nvPicPr>
          <p:cNvPr id="2069" name="Picture 24" descr="logo_sirf"/>
          <p:cNvPicPr>
            <a:picLocks noChangeAspect="1" noChangeArrowheads="1"/>
          </p:cNvPicPr>
          <p:nvPr/>
        </p:nvPicPr>
        <p:blipFill>
          <a:blip r:embed="rId20" cstate="print"/>
          <a:srcRect/>
          <a:stretch>
            <a:fillRect/>
          </a:stretch>
        </p:blipFill>
        <p:spPr bwMode="auto">
          <a:xfrm>
            <a:off x="2726271" y="2557586"/>
            <a:ext cx="496495" cy="632521"/>
          </a:xfrm>
          <a:prstGeom prst="rect">
            <a:avLst/>
          </a:prstGeom>
          <a:noFill/>
          <a:ln w="9525">
            <a:noFill/>
            <a:miter lim="800000"/>
            <a:headEnd/>
            <a:tailEnd/>
          </a:ln>
        </p:spPr>
      </p:pic>
      <p:graphicFrame>
        <p:nvGraphicFramePr>
          <p:cNvPr id="2051" name="Object 25"/>
          <p:cNvGraphicFramePr>
            <a:graphicFrameLocks/>
          </p:cNvGraphicFramePr>
          <p:nvPr/>
        </p:nvGraphicFramePr>
        <p:xfrm>
          <a:off x="7576868" y="1876515"/>
          <a:ext cx="805132" cy="558308"/>
        </p:xfrm>
        <a:graphic>
          <a:graphicData uri="http://schemas.openxmlformats.org/presentationml/2006/ole">
            <p:oleObj spid="_x0000_s616451" name="Image Document" r:id="rId21" imgW="1145880" imgH="593640" progId="">
              <p:embed/>
            </p:oleObj>
          </a:graphicData>
        </a:graphic>
      </p:graphicFrame>
      <p:pic>
        <p:nvPicPr>
          <p:cNvPr id="2070" name="Picture 26"/>
          <p:cNvPicPr>
            <a:picLocks noChangeAspect="1" noChangeArrowheads="1"/>
          </p:cNvPicPr>
          <p:nvPr/>
        </p:nvPicPr>
        <p:blipFill>
          <a:blip r:embed="rId22" cstate="print"/>
          <a:srcRect l="1642" t="18182" r="8070" b="12122"/>
          <a:stretch>
            <a:fillRect/>
          </a:stretch>
        </p:blipFill>
        <p:spPr bwMode="auto">
          <a:xfrm>
            <a:off x="7386681" y="3491576"/>
            <a:ext cx="1147719" cy="239746"/>
          </a:xfrm>
          <a:prstGeom prst="rect">
            <a:avLst/>
          </a:prstGeom>
          <a:noFill/>
          <a:ln w="9525">
            <a:noFill/>
            <a:miter lim="800000"/>
            <a:headEnd type="none" w="sm" len="sm"/>
            <a:tailEnd type="none" w="sm" len="sm"/>
          </a:ln>
        </p:spPr>
      </p:pic>
      <p:pic>
        <p:nvPicPr>
          <p:cNvPr id="2071" name="Picture 27" descr="cavium_logo"/>
          <p:cNvPicPr>
            <a:picLocks noChangeAspect="1" noChangeArrowheads="1"/>
          </p:cNvPicPr>
          <p:nvPr/>
        </p:nvPicPr>
        <p:blipFill>
          <a:blip r:embed="rId23" cstate="print"/>
          <a:srcRect/>
          <a:stretch>
            <a:fillRect/>
          </a:stretch>
        </p:blipFill>
        <p:spPr bwMode="auto">
          <a:xfrm>
            <a:off x="7396883" y="5089317"/>
            <a:ext cx="1137517" cy="289055"/>
          </a:xfrm>
          <a:prstGeom prst="rect">
            <a:avLst/>
          </a:prstGeom>
          <a:noFill/>
          <a:ln w="9525">
            <a:noFill/>
            <a:miter lim="800000"/>
            <a:headEnd/>
            <a:tailEnd/>
          </a:ln>
        </p:spPr>
      </p:pic>
      <p:pic>
        <p:nvPicPr>
          <p:cNvPr id="2072" name="Picture 28" descr="cypress"/>
          <p:cNvPicPr>
            <a:picLocks noChangeAspect="1" noChangeArrowheads="1"/>
          </p:cNvPicPr>
          <p:nvPr/>
        </p:nvPicPr>
        <p:blipFill>
          <a:blip r:embed="rId24" cstate="print"/>
          <a:srcRect r="13069"/>
          <a:stretch>
            <a:fillRect/>
          </a:stretch>
        </p:blipFill>
        <p:spPr bwMode="auto">
          <a:xfrm>
            <a:off x="3457891" y="4319684"/>
            <a:ext cx="1387467" cy="442085"/>
          </a:xfrm>
          <a:prstGeom prst="rect">
            <a:avLst/>
          </a:prstGeom>
          <a:noFill/>
          <a:ln w="9525">
            <a:noFill/>
            <a:miter lim="800000"/>
            <a:headEnd/>
            <a:tailEnd/>
          </a:ln>
        </p:spPr>
      </p:pic>
      <p:pic>
        <p:nvPicPr>
          <p:cNvPr id="2073" name="Picture 30" descr="ARM-logo"/>
          <p:cNvPicPr>
            <a:picLocks noChangeAspect="1" noChangeArrowheads="1"/>
          </p:cNvPicPr>
          <p:nvPr/>
        </p:nvPicPr>
        <p:blipFill>
          <a:blip r:embed="rId25" cstate="print"/>
          <a:srcRect l="14635" t="29694" r="15649" b="27586"/>
          <a:stretch>
            <a:fillRect/>
          </a:stretch>
        </p:blipFill>
        <p:spPr bwMode="auto">
          <a:xfrm>
            <a:off x="4231022" y="1810002"/>
            <a:ext cx="1061005" cy="343467"/>
          </a:xfrm>
          <a:prstGeom prst="rect">
            <a:avLst/>
          </a:prstGeom>
          <a:noFill/>
          <a:ln w="9525">
            <a:noFill/>
            <a:miter lim="800000"/>
            <a:headEnd/>
            <a:tailEnd/>
          </a:ln>
        </p:spPr>
      </p:pic>
      <p:pic>
        <p:nvPicPr>
          <p:cNvPr id="2074" name="Picture 31" descr="Cortina_logo"/>
          <p:cNvPicPr>
            <a:picLocks noChangeAspect="1" noChangeArrowheads="1"/>
          </p:cNvPicPr>
          <p:nvPr/>
        </p:nvPicPr>
        <p:blipFill>
          <a:blip r:embed="rId26" cstate="print"/>
          <a:srcRect/>
          <a:stretch>
            <a:fillRect/>
          </a:stretch>
        </p:blipFill>
        <p:spPr bwMode="auto">
          <a:xfrm>
            <a:off x="5229973" y="3474615"/>
            <a:ext cx="816156" cy="579812"/>
          </a:xfrm>
          <a:prstGeom prst="rect">
            <a:avLst/>
          </a:prstGeom>
          <a:noFill/>
          <a:ln w="9525">
            <a:noFill/>
            <a:miter lim="800000"/>
            <a:headEnd/>
            <a:tailEnd/>
          </a:ln>
        </p:spPr>
      </p:pic>
      <p:pic>
        <p:nvPicPr>
          <p:cNvPr id="2075" name="Picture 32" descr="fairchild1"/>
          <p:cNvPicPr>
            <a:picLocks noChangeAspect="1" noChangeArrowheads="1"/>
          </p:cNvPicPr>
          <p:nvPr/>
        </p:nvPicPr>
        <p:blipFill>
          <a:blip r:embed="rId27" cstate="print"/>
          <a:srcRect/>
          <a:stretch>
            <a:fillRect/>
          </a:stretch>
        </p:blipFill>
        <p:spPr bwMode="auto">
          <a:xfrm>
            <a:off x="5977650" y="4231444"/>
            <a:ext cx="1236138" cy="683531"/>
          </a:xfrm>
          <a:prstGeom prst="rect">
            <a:avLst/>
          </a:prstGeom>
          <a:noFill/>
          <a:ln w="9525">
            <a:noFill/>
            <a:miter lim="800000"/>
            <a:headEnd/>
            <a:tailEnd/>
          </a:ln>
        </p:spPr>
      </p:pic>
      <p:pic>
        <p:nvPicPr>
          <p:cNvPr id="2076" name="Picture 33" descr="jdsuniphase"/>
          <p:cNvPicPr>
            <a:picLocks noChangeAspect="1" noChangeArrowheads="1"/>
          </p:cNvPicPr>
          <p:nvPr/>
        </p:nvPicPr>
        <p:blipFill>
          <a:blip r:embed="rId28" cstate="print"/>
          <a:srcRect/>
          <a:stretch>
            <a:fillRect/>
          </a:stretch>
        </p:blipFill>
        <p:spPr bwMode="auto">
          <a:xfrm>
            <a:off x="5436309" y="1809154"/>
            <a:ext cx="1469081" cy="360469"/>
          </a:xfrm>
          <a:prstGeom prst="rect">
            <a:avLst/>
          </a:prstGeom>
          <a:noFill/>
          <a:ln w="9525">
            <a:noFill/>
            <a:miter lim="800000"/>
            <a:headEnd/>
            <a:tailEnd/>
          </a:ln>
        </p:spPr>
      </p:pic>
      <p:pic>
        <p:nvPicPr>
          <p:cNvPr id="2077" name="Picture 18"/>
          <p:cNvPicPr>
            <a:picLocks noChangeAspect="1" noChangeArrowheads="1"/>
          </p:cNvPicPr>
          <p:nvPr/>
        </p:nvPicPr>
        <p:blipFill>
          <a:blip r:embed="rId29" cstate="print"/>
          <a:srcRect/>
          <a:stretch>
            <a:fillRect/>
          </a:stretch>
        </p:blipFill>
        <p:spPr bwMode="auto">
          <a:xfrm>
            <a:off x="5751890" y="2423929"/>
            <a:ext cx="1152822" cy="256750"/>
          </a:xfrm>
          <a:prstGeom prst="rect">
            <a:avLst/>
          </a:prstGeom>
          <a:noFill/>
          <a:ln w="9525">
            <a:noFill/>
            <a:miter lim="800000"/>
            <a:headEnd/>
            <a:tailEnd/>
          </a:ln>
        </p:spPr>
      </p:pic>
      <p:pic>
        <p:nvPicPr>
          <p:cNvPr id="2078" name="Picture 35" descr="See full size image">
            <a:hlinkClick r:id="rId30"/>
          </p:cNvPr>
          <p:cNvPicPr>
            <a:picLocks noChangeAspect="1" noChangeArrowheads="1"/>
          </p:cNvPicPr>
          <p:nvPr/>
        </p:nvPicPr>
        <p:blipFill>
          <a:blip r:embed="rId31" cstate="print"/>
          <a:srcRect/>
          <a:stretch>
            <a:fillRect/>
          </a:stretch>
        </p:blipFill>
        <p:spPr bwMode="auto">
          <a:xfrm>
            <a:off x="6384335" y="3479109"/>
            <a:ext cx="482894" cy="489695"/>
          </a:xfrm>
          <a:prstGeom prst="rect">
            <a:avLst/>
          </a:prstGeom>
          <a:noFill/>
          <a:ln w="9525">
            <a:noFill/>
            <a:miter lim="800000"/>
            <a:headEnd/>
            <a:tailEnd/>
          </a:ln>
        </p:spPr>
      </p:pic>
      <p:sp>
        <p:nvSpPr>
          <p:cNvPr id="2079" name="AutoShape 36"/>
          <p:cNvSpPr>
            <a:spLocks noChangeArrowheads="1"/>
          </p:cNvSpPr>
          <p:nvPr/>
        </p:nvSpPr>
        <p:spPr bwMode="auto">
          <a:xfrm>
            <a:off x="2383047" y="1391163"/>
            <a:ext cx="4911306" cy="4317124"/>
          </a:xfrm>
          <a:prstGeom prst="roundRect">
            <a:avLst>
              <a:gd name="adj" fmla="val 16667"/>
            </a:avLst>
          </a:prstGeom>
          <a:noFill/>
          <a:ln w="9525">
            <a:solidFill>
              <a:srgbClr val="FF0000"/>
            </a:solidFill>
            <a:prstDash val="dash"/>
            <a:round/>
            <a:headEnd/>
            <a:tailEnd/>
          </a:ln>
        </p:spPr>
        <p:txBody>
          <a:bodyPr wrap="none" anchor="ctr"/>
          <a:lstStyle/>
          <a:p>
            <a:endParaRPr lang="en-US"/>
          </a:p>
        </p:txBody>
      </p:sp>
      <p:sp>
        <p:nvSpPr>
          <p:cNvPr id="2080" name="AutoShape 44"/>
          <p:cNvSpPr>
            <a:spLocks noChangeArrowheads="1"/>
          </p:cNvSpPr>
          <p:nvPr/>
        </p:nvSpPr>
        <p:spPr bwMode="auto">
          <a:xfrm>
            <a:off x="6812172" y="6165397"/>
            <a:ext cx="1710906" cy="311603"/>
          </a:xfrm>
          <a:prstGeom prst="roundRect">
            <a:avLst>
              <a:gd name="adj" fmla="val 16667"/>
            </a:avLst>
          </a:prstGeom>
          <a:noFill/>
          <a:ln w="9525">
            <a:solidFill>
              <a:srgbClr val="FF0000"/>
            </a:solidFill>
            <a:prstDash val="dash"/>
            <a:round/>
            <a:headEnd/>
            <a:tailEnd/>
          </a:ln>
        </p:spPr>
        <p:txBody>
          <a:bodyPr wrap="square">
            <a:spAutoFit/>
          </a:bodyPr>
          <a:lstStyle/>
          <a:p>
            <a:pPr algn="ctr"/>
            <a:r>
              <a:rPr lang="en-US" sz="1200" b="1" dirty="0"/>
              <a:t>CRM On Demand</a:t>
            </a:r>
          </a:p>
        </p:txBody>
      </p:sp>
      <p:pic>
        <p:nvPicPr>
          <p:cNvPr id="2081" name="Picture 7"/>
          <p:cNvPicPr>
            <a:picLocks noChangeAspect="1" noChangeArrowheads="1"/>
          </p:cNvPicPr>
          <p:nvPr/>
        </p:nvPicPr>
        <p:blipFill>
          <a:blip r:embed="rId32" cstate="print"/>
          <a:srcRect/>
          <a:stretch>
            <a:fillRect/>
          </a:stretch>
        </p:blipFill>
        <p:spPr bwMode="auto">
          <a:xfrm>
            <a:off x="2777657" y="1808138"/>
            <a:ext cx="1224233" cy="380872"/>
          </a:xfrm>
          <a:prstGeom prst="rect">
            <a:avLst/>
          </a:prstGeom>
          <a:noFill/>
          <a:ln w="9525">
            <a:noFill/>
            <a:miter lim="800000"/>
            <a:headEnd/>
            <a:tailEnd/>
          </a:ln>
        </p:spPr>
      </p:pic>
      <p:pic>
        <p:nvPicPr>
          <p:cNvPr id="2082" name="Picture 52"/>
          <p:cNvPicPr>
            <a:picLocks noChangeAspect="1" noChangeArrowheads="1"/>
          </p:cNvPicPr>
          <p:nvPr/>
        </p:nvPicPr>
        <p:blipFill>
          <a:blip r:embed="rId33" cstate="print"/>
          <a:srcRect/>
          <a:stretch>
            <a:fillRect/>
          </a:stretch>
        </p:blipFill>
        <p:spPr bwMode="auto">
          <a:xfrm>
            <a:off x="5836789" y="5005145"/>
            <a:ext cx="897771" cy="448886"/>
          </a:xfrm>
          <a:prstGeom prst="rect">
            <a:avLst/>
          </a:prstGeom>
          <a:noFill/>
          <a:ln w="9525">
            <a:noFill/>
            <a:miter lim="800000"/>
            <a:headEnd/>
            <a:tailEnd/>
          </a:ln>
        </p:spPr>
      </p:pic>
      <p:pic>
        <p:nvPicPr>
          <p:cNvPr id="2083" name="Picture 53"/>
          <p:cNvPicPr>
            <a:picLocks noChangeAspect="1" noChangeArrowheads="1"/>
          </p:cNvPicPr>
          <p:nvPr/>
        </p:nvPicPr>
        <p:blipFill>
          <a:blip r:embed="rId34" cstate="print"/>
          <a:srcRect/>
          <a:stretch>
            <a:fillRect/>
          </a:stretch>
        </p:blipFill>
        <p:spPr bwMode="auto">
          <a:xfrm>
            <a:off x="4995805" y="4318412"/>
            <a:ext cx="979390" cy="467591"/>
          </a:xfrm>
          <a:prstGeom prst="rect">
            <a:avLst/>
          </a:prstGeom>
          <a:noFill/>
          <a:ln w="9525">
            <a:noFill/>
            <a:miter lim="800000"/>
            <a:headEnd/>
            <a:tailEnd/>
          </a:ln>
        </p:spPr>
      </p:pic>
      <p:pic>
        <p:nvPicPr>
          <p:cNvPr id="2084" name="Picture 54"/>
          <p:cNvPicPr>
            <a:picLocks noChangeAspect="1" noChangeArrowheads="1"/>
          </p:cNvPicPr>
          <p:nvPr/>
        </p:nvPicPr>
        <p:blipFill>
          <a:blip r:embed="rId35" cstate="print"/>
          <a:srcRect l="7576" t="24074" r="8742" b="10847"/>
          <a:stretch>
            <a:fillRect/>
          </a:stretch>
        </p:blipFill>
        <p:spPr bwMode="auto">
          <a:xfrm>
            <a:off x="2628039" y="3609273"/>
            <a:ext cx="1142620" cy="394476"/>
          </a:xfrm>
          <a:prstGeom prst="rect">
            <a:avLst/>
          </a:prstGeom>
          <a:noFill/>
          <a:ln w="9525">
            <a:noFill/>
            <a:miter lim="800000"/>
            <a:headEnd/>
            <a:tailEnd/>
          </a:ln>
        </p:spPr>
      </p:pic>
      <p:pic>
        <p:nvPicPr>
          <p:cNvPr id="2085" name="Picture 55" descr="logo-enpirion"/>
          <p:cNvPicPr>
            <a:picLocks noChangeAspect="1" noChangeArrowheads="1"/>
          </p:cNvPicPr>
          <p:nvPr/>
        </p:nvPicPr>
        <p:blipFill>
          <a:blip r:embed="rId36" cstate="print"/>
          <a:srcRect/>
          <a:stretch>
            <a:fillRect/>
          </a:stretch>
        </p:blipFill>
        <p:spPr bwMode="auto">
          <a:xfrm>
            <a:off x="4620371" y="2337976"/>
            <a:ext cx="816158" cy="452287"/>
          </a:xfrm>
          <a:prstGeom prst="rect">
            <a:avLst/>
          </a:prstGeom>
          <a:noFill/>
          <a:ln w="9525">
            <a:noFill/>
            <a:miter lim="800000"/>
            <a:headEnd/>
            <a:tailEnd/>
          </a:ln>
        </p:spPr>
      </p:pic>
      <p:pic>
        <p:nvPicPr>
          <p:cNvPr id="2086" name="Picture 56"/>
          <p:cNvPicPr>
            <a:picLocks noChangeAspect="1" noChangeArrowheads="1"/>
          </p:cNvPicPr>
          <p:nvPr/>
        </p:nvPicPr>
        <p:blipFill>
          <a:blip r:embed="rId37" cstate="print"/>
          <a:srcRect/>
          <a:stretch>
            <a:fillRect/>
          </a:stretch>
        </p:blipFill>
        <p:spPr bwMode="auto">
          <a:xfrm>
            <a:off x="4699353" y="2792801"/>
            <a:ext cx="734541" cy="499896"/>
          </a:xfrm>
          <a:prstGeom prst="rect">
            <a:avLst/>
          </a:prstGeom>
          <a:noFill/>
          <a:ln w="9525">
            <a:noFill/>
            <a:miter lim="800000"/>
            <a:headEnd/>
            <a:tailEnd/>
          </a:ln>
        </p:spPr>
      </p:pic>
      <p:pic>
        <p:nvPicPr>
          <p:cNvPr id="2087" name="Picture 57" descr="Solomon"/>
          <p:cNvPicPr>
            <a:picLocks noChangeAspect="1" noChangeArrowheads="1"/>
          </p:cNvPicPr>
          <p:nvPr/>
        </p:nvPicPr>
        <p:blipFill>
          <a:blip r:embed="rId38" cstate="print"/>
          <a:srcRect l="13333" r="13333" b="2499"/>
          <a:stretch>
            <a:fillRect/>
          </a:stretch>
        </p:blipFill>
        <p:spPr bwMode="auto">
          <a:xfrm>
            <a:off x="2726619" y="4233307"/>
            <a:ext cx="486294" cy="64612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749300" y="0"/>
            <a:ext cx="8394700" cy="1295400"/>
          </a:xfrm>
        </p:spPr>
        <p:txBody>
          <a:bodyPr>
            <a:normAutofit fontScale="90000"/>
          </a:bodyPr>
          <a:lstStyle/>
          <a:p>
            <a:pPr algn="l" eaLnBrk="1" hangingPunct="1"/>
            <a:r>
              <a:rPr lang="en-US" sz="3100" b="1" dirty="0" err="1" smtClean="0">
                <a:latin typeface="Century Gothic" pitchFamily="34" charset="0"/>
                <a:ea typeface="MS PGothic" pitchFamily="34" charset="-128"/>
              </a:rPr>
              <a:t>Rackable</a:t>
            </a:r>
            <a:r>
              <a:rPr lang="en-US" sz="3100" b="1" dirty="0" smtClean="0">
                <a:latin typeface="Century Gothic" pitchFamily="34" charset="0"/>
                <a:ea typeface="MS PGothic" pitchFamily="34" charset="-128"/>
              </a:rPr>
              <a:t> Systems </a:t>
            </a:r>
            <a:r>
              <a:rPr lang="en-US" sz="3100" dirty="0" smtClean="0">
                <a:latin typeface="Century Gothic" pitchFamily="34" charset="0"/>
                <a:ea typeface="MS PGothic" pitchFamily="34" charset="-128"/>
              </a:rPr>
              <a:t>Achieves </a:t>
            </a:r>
            <a:r>
              <a:rPr lang="en-US" sz="3100" b="1" dirty="0" smtClean="0">
                <a:latin typeface="Century Gothic" pitchFamily="34" charset="0"/>
                <a:ea typeface="MS PGothic" pitchFamily="34" charset="-128"/>
              </a:rPr>
              <a:t>330% ROI </a:t>
            </a:r>
            <a:r>
              <a:rPr lang="en-US" sz="3100" dirty="0" smtClean="0">
                <a:latin typeface="Century Gothic" pitchFamily="34" charset="0"/>
                <a:ea typeface="MS PGothic" pitchFamily="34" charset="-128"/>
              </a:rPr>
              <a:t>from </a:t>
            </a:r>
            <a:br>
              <a:rPr lang="en-US" sz="3100" dirty="0" smtClean="0">
                <a:latin typeface="Century Gothic" pitchFamily="34" charset="0"/>
                <a:ea typeface="MS PGothic" pitchFamily="34" charset="-128"/>
              </a:rPr>
            </a:br>
            <a:r>
              <a:rPr lang="en-US" sz="3100" dirty="0" smtClean="0">
                <a:solidFill>
                  <a:srgbClr val="FF0000"/>
                </a:solidFill>
                <a:latin typeface="Century Gothic" pitchFamily="34" charset="0"/>
                <a:ea typeface="MS PGothic" pitchFamily="34" charset="-128"/>
              </a:rPr>
              <a:t>Oracle</a:t>
            </a:r>
            <a:r>
              <a:rPr lang="en-US" sz="3100" dirty="0" smtClean="0">
                <a:latin typeface="Century Gothic" pitchFamily="34" charset="0"/>
                <a:ea typeface="MS PGothic" pitchFamily="34" charset="-128"/>
              </a:rPr>
              <a:t> CRM On Demand, E-Business Suite &amp; AIA</a:t>
            </a:r>
            <a:r>
              <a:rPr lang="en-US" dirty="0" smtClean="0">
                <a:ea typeface="MS PGothic" pitchFamily="34" charset="-128"/>
              </a:rPr>
              <a:t/>
            </a:r>
            <a:br>
              <a:rPr lang="en-US" dirty="0" smtClean="0">
                <a:ea typeface="MS PGothic" pitchFamily="34" charset="-128"/>
              </a:rPr>
            </a:br>
            <a:r>
              <a:rPr lang="en-US" dirty="0" smtClean="0"/>
              <a:t> </a:t>
            </a:r>
          </a:p>
        </p:txBody>
      </p:sp>
      <p:sp>
        <p:nvSpPr>
          <p:cNvPr id="30" name="TextBox 29"/>
          <p:cNvSpPr txBox="1"/>
          <p:nvPr/>
        </p:nvSpPr>
        <p:spPr>
          <a:xfrm>
            <a:off x="161925" y="3124287"/>
            <a:ext cx="4319588" cy="3352713"/>
          </a:xfrm>
          <a:prstGeom prst="rect">
            <a:avLst/>
          </a:prstGeom>
          <a:noFill/>
        </p:spPr>
        <p:txBody>
          <a:bodyPr>
            <a:spAutoFit/>
          </a:bodyPr>
          <a:lstStyle/>
          <a:p>
            <a:pPr marL="117475" indent="-117475" algn="l">
              <a:spcBef>
                <a:spcPts val="500"/>
              </a:spcBef>
              <a:buClr>
                <a:srgbClr val="FF3B3B"/>
              </a:buClr>
              <a:buFontTx/>
              <a:buChar char="•"/>
              <a:defRPr/>
            </a:pPr>
            <a:r>
              <a:rPr lang="en-US" sz="2000" b="0" dirty="0">
                <a:latin typeface="Century Gothic" pitchFamily="34" charset="0"/>
              </a:rPr>
              <a:t>New business process required for Lead-to-Quote and Build/Design to Order </a:t>
            </a:r>
            <a:r>
              <a:rPr lang="en-US" sz="2000" b="0" dirty="0" smtClean="0">
                <a:latin typeface="Century Gothic" pitchFamily="34" charset="0"/>
              </a:rPr>
              <a:t>model</a:t>
            </a:r>
            <a:endParaRPr lang="en-US" sz="2000" b="0" dirty="0">
              <a:latin typeface="Century Gothic" pitchFamily="34" charset="0"/>
            </a:endParaRPr>
          </a:p>
          <a:p>
            <a:pPr marL="117475" indent="-117475" algn="l">
              <a:spcBef>
                <a:spcPts val="500"/>
              </a:spcBef>
              <a:buClr>
                <a:srgbClr val="FF3B3B"/>
              </a:buClr>
              <a:buFontTx/>
              <a:buChar char="•"/>
              <a:defRPr/>
            </a:pPr>
            <a:r>
              <a:rPr lang="en-US" sz="2000" b="0" dirty="0">
                <a:latin typeface="Century Gothic" pitchFamily="34" charset="0"/>
              </a:rPr>
              <a:t>Low user adoption of previous CRM </a:t>
            </a:r>
            <a:r>
              <a:rPr lang="en-US" sz="2000" b="0" dirty="0" smtClean="0">
                <a:latin typeface="Century Gothic" pitchFamily="34" charset="0"/>
              </a:rPr>
              <a:t>system</a:t>
            </a:r>
            <a:endParaRPr lang="en-US" sz="2000" b="0" dirty="0">
              <a:latin typeface="Century Gothic" pitchFamily="34" charset="0"/>
            </a:endParaRPr>
          </a:p>
          <a:p>
            <a:pPr marL="117475" indent="-117475" algn="l">
              <a:spcBef>
                <a:spcPts val="500"/>
              </a:spcBef>
              <a:buClr>
                <a:srgbClr val="FF3B3B"/>
              </a:buClr>
              <a:buFontTx/>
              <a:buChar char="•"/>
              <a:defRPr/>
            </a:pPr>
            <a:r>
              <a:rPr lang="en-US" sz="2000" b="0" dirty="0">
                <a:latin typeface="Century Gothic" pitchFamily="34" charset="0"/>
              </a:rPr>
              <a:t>Sales lacked visibility to back-end data </a:t>
            </a:r>
          </a:p>
          <a:p>
            <a:pPr marL="117475" indent="-117475" algn="l">
              <a:spcBef>
                <a:spcPts val="500"/>
              </a:spcBef>
              <a:buClr>
                <a:srgbClr val="FF3B3B"/>
              </a:buClr>
              <a:buFontTx/>
              <a:buChar char="•"/>
              <a:defRPr/>
            </a:pPr>
            <a:r>
              <a:rPr lang="en-US" sz="2000" b="0" dirty="0">
                <a:latin typeface="Century Gothic" pitchFamily="34" charset="0"/>
              </a:rPr>
              <a:t>Small IT staff, limited budget, short timeline</a:t>
            </a:r>
          </a:p>
          <a:p>
            <a:pPr marL="177800" indent="-177800">
              <a:lnSpc>
                <a:spcPct val="95000"/>
              </a:lnSpc>
              <a:spcBef>
                <a:spcPts val="500"/>
              </a:spcBef>
              <a:buSzPct val="100000"/>
              <a:defRPr/>
            </a:pPr>
            <a:endParaRPr lang="en-US" sz="1600" b="0" dirty="0">
              <a:ea typeface="MS PGothic" pitchFamily="34" charset="-128"/>
            </a:endParaRPr>
          </a:p>
        </p:txBody>
      </p:sp>
      <p:sp>
        <p:nvSpPr>
          <p:cNvPr id="41" name="Rectangle 40"/>
          <p:cNvSpPr/>
          <p:nvPr/>
        </p:nvSpPr>
        <p:spPr>
          <a:xfrm>
            <a:off x="4572000" y="3124287"/>
            <a:ext cx="4572000" cy="3118803"/>
          </a:xfrm>
          <a:prstGeom prst="rect">
            <a:avLst/>
          </a:prstGeom>
          <a:noFill/>
        </p:spPr>
        <p:txBody>
          <a:bodyPr>
            <a:spAutoFit/>
          </a:bodyPr>
          <a:lstStyle/>
          <a:p>
            <a:pPr marL="117475" indent="-117475" algn="l">
              <a:spcBef>
                <a:spcPts val="500"/>
              </a:spcBef>
              <a:buClr>
                <a:srgbClr val="FF3B3B"/>
              </a:buClr>
              <a:buFontTx/>
              <a:buChar char="•"/>
              <a:defRPr/>
            </a:pPr>
            <a:r>
              <a:rPr lang="en-US" sz="2000" b="0" dirty="0">
                <a:latin typeface="Century Gothic" pitchFamily="34" charset="0"/>
              </a:rPr>
              <a:t>Fully integrated front-to-back office </a:t>
            </a:r>
            <a:r>
              <a:rPr lang="en-US" sz="2000" b="0" dirty="0">
                <a:latin typeface="Century Gothic" pitchFamily="34" charset="0"/>
                <a:sym typeface="Wingdings" pitchFamily="2" charset="2"/>
              </a:rPr>
              <a:t></a:t>
            </a:r>
            <a:r>
              <a:rPr lang="en-US" sz="2000" b="1" dirty="0">
                <a:latin typeface="Century Gothic" pitchFamily="34" charset="0"/>
              </a:rPr>
              <a:t>10 Mos</a:t>
            </a:r>
            <a:r>
              <a:rPr lang="en-US" sz="2000" b="0" dirty="0">
                <a:latin typeface="Century Gothic" pitchFamily="34" charset="0"/>
              </a:rPr>
              <a:t>. </a:t>
            </a:r>
          </a:p>
          <a:p>
            <a:pPr marL="117475" indent="-117475" algn="l">
              <a:spcBef>
                <a:spcPts val="500"/>
              </a:spcBef>
              <a:buClr>
                <a:srgbClr val="FF3B3B"/>
              </a:buClr>
              <a:buFontTx/>
              <a:buChar char="•"/>
              <a:defRPr/>
            </a:pPr>
            <a:r>
              <a:rPr lang="en-US" sz="2000" b="0" dirty="0">
                <a:latin typeface="Century Gothic" pitchFamily="34" charset="0"/>
              </a:rPr>
              <a:t>Better data quality, single customer/order </a:t>
            </a:r>
            <a:r>
              <a:rPr lang="en-US" sz="2000" b="0" dirty="0" smtClean="0">
                <a:latin typeface="Century Gothic" pitchFamily="34" charset="0"/>
              </a:rPr>
              <a:t>view</a:t>
            </a:r>
            <a:endParaRPr lang="en-US" sz="2000" b="0" dirty="0">
              <a:latin typeface="Century Gothic" pitchFamily="34" charset="0"/>
            </a:endParaRPr>
          </a:p>
          <a:p>
            <a:pPr marL="117475" indent="-117475" algn="l">
              <a:spcBef>
                <a:spcPts val="500"/>
              </a:spcBef>
              <a:buClr>
                <a:srgbClr val="FF3B3B"/>
              </a:buClr>
              <a:buFontTx/>
              <a:buChar char="•"/>
              <a:defRPr/>
            </a:pPr>
            <a:r>
              <a:rPr lang="en-US" sz="2000" b="0" dirty="0">
                <a:latin typeface="Century Gothic" pitchFamily="34" charset="0"/>
              </a:rPr>
              <a:t>Improved forecast accuracy &amp; sales </a:t>
            </a:r>
            <a:r>
              <a:rPr lang="en-US" sz="2000" b="0" dirty="0" smtClean="0">
                <a:latin typeface="Century Gothic" pitchFamily="34" charset="0"/>
              </a:rPr>
              <a:t>closure</a:t>
            </a:r>
            <a:endParaRPr lang="en-US" sz="2000" b="0" dirty="0">
              <a:latin typeface="Century Gothic" pitchFamily="34" charset="0"/>
            </a:endParaRPr>
          </a:p>
          <a:p>
            <a:pPr marL="117475" indent="-117475" algn="l">
              <a:spcBef>
                <a:spcPts val="500"/>
              </a:spcBef>
              <a:buClr>
                <a:srgbClr val="FF3B3B"/>
              </a:buClr>
              <a:buFontTx/>
              <a:buChar char="•"/>
              <a:defRPr/>
            </a:pPr>
            <a:r>
              <a:rPr lang="en-US" sz="2000" b="0" dirty="0">
                <a:latin typeface="Century Gothic" pitchFamily="34" charset="0"/>
              </a:rPr>
              <a:t>Achieved </a:t>
            </a:r>
            <a:r>
              <a:rPr lang="en-US" sz="2000" b="1" dirty="0">
                <a:latin typeface="Century Gothic" pitchFamily="34" charset="0"/>
              </a:rPr>
              <a:t>330% ROI </a:t>
            </a:r>
            <a:r>
              <a:rPr lang="en-US" sz="2000" b="0" dirty="0">
                <a:latin typeface="Century Gothic" pitchFamily="34" charset="0"/>
              </a:rPr>
              <a:t>with payback in only </a:t>
            </a:r>
            <a:r>
              <a:rPr lang="en-US" sz="2000" b="0" dirty="0" smtClean="0">
                <a:latin typeface="Century Gothic" pitchFamily="34" charset="0"/>
              </a:rPr>
              <a:t>5.3 </a:t>
            </a:r>
            <a:r>
              <a:rPr lang="en-US" sz="2000" b="0" dirty="0">
                <a:latin typeface="Century Gothic" pitchFamily="34" charset="0"/>
              </a:rPr>
              <a:t>Mos.</a:t>
            </a:r>
          </a:p>
          <a:p>
            <a:pPr marL="171450" indent="-171450">
              <a:spcBef>
                <a:spcPts val="500"/>
              </a:spcBef>
              <a:buFontTx/>
              <a:buChar char="•"/>
              <a:defRPr/>
            </a:pPr>
            <a:endParaRPr lang="en-US" sz="2000" b="0" dirty="0"/>
          </a:p>
        </p:txBody>
      </p:sp>
      <p:pic>
        <p:nvPicPr>
          <p:cNvPr id="16390" name="Picture 10" descr="masthead-1"/>
          <p:cNvPicPr>
            <a:picLocks noChangeAspect="1" noChangeArrowheads="1"/>
          </p:cNvPicPr>
          <p:nvPr/>
        </p:nvPicPr>
        <p:blipFill>
          <a:blip r:embed="rId3" cstate="print">
            <a:clrChange>
              <a:clrFrom>
                <a:srgbClr val="FFFFFF"/>
              </a:clrFrom>
              <a:clrTo>
                <a:srgbClr val="FFFFFF">
                  <a:alpha val="0"/>
                </a:srgbClr>
              </a:clrTo>
            </a:clrChange>
          </a:blip>
          <a:srcRect l="1129" t="2823" b="2823"/>
          <a:stretch>
            <a:fillRect/>
          </a:stretch>
        </p:blipFill>
        <p:spPr bwMode="auto">
          <a:xfrm>
            <a:off x="5776056" y="1035050"/>
            <a:ext cx="2094769" cy="793750"/>
          </a:xfrm>
          <a:prstGeom prst="rect">
            <a:avLst/>
          </a:prstGeom>
          <a:solidFill>
            <a:schemeClr val="bg1"/>
          </a:solidFill>
          <a:ln w="9525">
            <a:noFill/>
            <a:miter lim="800000"/>
            <a:headEnd/>
            <a:tailEnd/>
          </a:ln>
        </p:spPr>
      </p:pic>
      <p:cxnSp>
        <p:nvCxnSpPr>
          <p:cNvPr id="16391" name="Straight Connector 24"/>
          <p:cNvCxnSpPr>
            <a:cxnSpLocks noChangeShapeType="1"/>
          </p:cNvCxnSpPr>
          <p:nvPr/>
        </p:nvCxnSpPr>
        <p:spPr bwMode="auto">
          <a:xfrm rot="5400000">
            <a:off x="2211387" y="4138700"/>
            <a:ext cx="4418013" cy="1588"/>
          </a:xfrm>
          <a:prstGeom prst="line">
            <a:avLst/>
          </a:prstGeom>
          <a:noFill/>
          <a:ln w="38100" algn="ctr">
            <a:solidFill>
              <a:srgbClr val="FF0000"/>
            </a:solidFill>
            <a:round/>
            <a:headEnd/>
            <a:tailEnd/>
          </a:ln>
        </p:spPr>
      </p:cxnSp>
      <p:sp>
        <p:nvSpPr>
          <p:cNvPr id="16392" name="Rectangle 28"/>
          <p:cNvSpPr>
            <a:spLocks noChangeArrowheads="1"/>
          </p:cNvSpPr>
          <p:nvPr/>
        </p:nvSpPr>
        <p:spPr bwMode="auto">
          <a:xfrm>
            <a:off x="0" y="1930487"/>
            <a:ext cx="4267200" cy="1015663"/>
          </a:xfrm>
          <a:prstGeom prst="rect">
            <a:avLst/>
          </a:prstGeom>
          <a:noFill/>
          <a:ln w="9525">
            <a:noFill/>
            <a:miter lim="800000"/>
            <a:headEnd/>
            <a:tailEnd/>
          </a:ln>
        </p:spPr>
        <p:txBody>
          <a:bodyPr wrap="square">
            <a:spAutoFit/>
          </a:bodyPr>
          <a:lstStyle/>
          <a:p>
            <a:pPr algn="ctr"/>
            <a:r>
              <a:rPr lang="en-US" sz="2000" b="1" dirty="0">
                <a:solidFill>
                  <a:schemeClr val="tx1">
                    <a:lumMod val="75000"/>
                    <a:lumOff val="25000"/>
                  </a:schemeClr>
                </a:solidFill>
                <a:latin typeface="Century Gothic" pitchFamily="34" charset="0"/>
              </a:rPr>
              <a:t>Challenges: Comprehensive visibility into leads, opportunities and sales forecast</a:t>
            </a:r>
          </a:p>
        </p:txBody>
      </p:sp>
      <p:sp>
        <p:nvSpPr>
          <p:cNvPr id="16393" name="Rectangle 31"/>
          <p:cNvSpPr>
            <a:spLocks noChangeArrowheads="1"/>
          </p:cNvSpPr>
          <p:nvPr/>
        </p:nvSpPr>
        <p:spPr bwMode="auto">
          <a:xfrm>
            <a:off x="4724400" y="2006687"/>
            <a:ext cx="4038600" cy="707886"/>
          </a:xfrm>
          <a:prstGeom prst="rect">
            <a:avLst/>
          </a:prstGeom>
          <a:noFill/>
          <a:ln w="9525">
            <a:noFill/>
            <a:miter lim="800000"/>
            <a:headEnd/>
            <a:tailEnd/>
          </a:ln>
        </p:spPr>
        <p:txBody>
          <a:bodyPr>
            <a:spAutoFit/>
          </a:bodyPr>
          <a:lstStyle/>
          <a:p>
            <a:pPr algn="ctr"/>
            <a:r>
              <a:rPr lang="en-US" sz="2000" b="1" dirty="0">
                <a:solidFill>
                  <a:schemeClr val="tx1">
                    <a:lumMod val="75000"/>
                    <a:lumOff val="25000"/>
                  </a:schemeClr>
                </a:solidFill>
                <a:latin typeface="Century Gothic" pitchFamily="34" charset="0"/>
              </a:rPr>
              <a:t>Results: Increased sales efficiency; better data quality</a:t>
            </a:r>
          </a:p>
        </p:txBody>
      </p:sp>
      <p:pic>
        <p:nvPicPr>
          <p:cNvPr id="16394" name="Picture 9" descr="snap_9633.jpg"/>
          <p:cNvPicPr>
            <a:picLocks noChangeAspect="1"/>
          </p:cNvPicPr>
          <p:nvPr/>
        </p:nvPicPr>
        <p:blipFill>
          <a:blip r:embed="rId4" cstate="print"/>
          <a:srcRect/>
          <a:stretch>
            <a:fillRect/>
          </a:stretch>
        </p:blipFill>
        <p:spPr bwMode="auto">
          <a:xfrm>
            <a:off x="7959691" y="990600"/>
            <a:ext cx="879510" cy="728060"/>
          </a:xfrm>
          <a:prstGeom prst="rect">
            <a:avLst/>
          </a:prstGeom>
          <a:noFill/>
          <a:ln w="9525">
            <a:noFill/>
            <a:miter lim="800000"/>
            <a:headEnd/>
            <a:tailEnd/>
          </a:ln>
        </p:spPr>
      </p:pic>
      <p:sp>
        <p:nvSpPr>
          <p:cNvPr id="16395" name="TextBox 10"/>
          <p:cNvSpPr txBox="1">
            <a:spLocks noChangeArrowheads="1"/>
          </p:cNvSpPr>
          <p:nvPr/>
        </p:nvSpPr>
        <p:spPr bwMode="auto">
          <a:xfrm>
            <a:off x="7751682" y="914400"/>
            <a:ext cx="381081" cy="646331"/>
          </a:xfrm>
          <a:prstGeom prst="rect">
            <a:avLst/>
          </a:prstGeom>
          <a:noFill/>
          <a:ln w="9525">
            <a:noFill/>
            <a:miter lim="800000"/>
            <a:headEnd/>
            <a:tailEnd/>
          </a:ln>
        </p:spPr>
        <p:txBody>
          <a:bodyPr wrap="square">
            <a:spAutoFit/>
          </a:bodyPr>
          <a:lstStyle/>
          <a:p>
            <a:r>
              <a:rPr lang="en-US" sz="3600" dirty="0">
                <a:solidFill>
                  <a:srgbClr val="0070C0"/>
                </a:solidFill>
              </a:rPr>
              <a:t>/</a:t>
            </a:r>
          </a:p>
        </p:txBody>
      </p:sp>
    </p:spTree>
  </p:cSld>
  <p:clrMapOvr>
    <a:masterClrMapping/>
  </p:clrMapOvr>
  <p:transition>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9" name="Rectangle 3"/>
          <p:cNvSpPr>
            <a:spLocks noChangeArrowheads="1"/>
          </p:cNvSpPr>
          <p:nvPr/>
        </p:nvSpPr>
        <p:spPr bwMode="gray">
          <a:xfrm>
            <a:off x="0" y="1524000"/>
            <a:ext cx="9144000" cy="3810000"/>
          </a:xfrm>
          <a:prstGeom prst="rect">
            <a:avLst/>
          </a:prstGeom>
          <a:solidFill>
            <a:srgbClr val="C00000"/>
          </a:solidFill>
          <a:ln w="9525">
            <a:noFill/>
            <a:miter lim="800000"/>
            <a:headEnd/>
            <a:tailEnd/>
          </a:ln>
          <a:effectLst/>
        </p:spPr>
        <p:txBody>
          <a:bodyPr wrap="none" anchor="ctr"/>
          <a:lstStyle/>
          <a:p>
            <a:pPr eaLnBrk="0" hangingPunct="0">
              <a:lnSpc>
                <a:spcPct val="100000"/>
              </a:lnSpc>
              <a:spcBef>
                <a:spcPct val="0"/>
              </a:spcBef>
              <a:buClrTx/>
            </a:pPr>
            <a:endParaRPr lang="en-US" sz="1200" dirty="0"/>
          </a:p>
        </p:txBody>
      </p:sp>
      <p:sp>
        <p:nvSpPr>
          <p:cNvPr id="536584" name="Rectangle 8"/>
          <p:cNvSpPr>
            <a:spLocks noChangeArrowheads="1"/>
          </p:cNvSpPr>
          <p:nvPr/>
        </p:nvSpPr>
        <p:spPr bwMode="auto">
          <a:xfrm>
            <a:off x="0" y="0"/>
            <a:ext cx="762000" cy="762000"/>
          </a:xfrm>
          <a:prstGeom prst="rect">
            <a:avLst/>
          </a:prstGeom>
          <a:solidFill>
            <a:schemeClr val="bg1"/>
          </a:solidFill>
          <a:ln w="9525" algn="ctr">
            <a:noFill/>
            <a:miter lim="800000"/>
            <a:headEnd/>
            <a:tailEnd/>
          </a:ln>
          <a:effectLst/>
        </p:spPr>
        <p:txBody>
          <a:bodyPr wrap="none" lIns="92075" tIns="46038" rIns="92075" bIns="46038" anchor="ctr">
            <a:spAutoFit/>
          </a:bodyPr>
          <a:lstStyle/>
          <a:p>
            <a:endParaRPr lang="en-US"/>
          </a:p>
        </p:txBody>
      </p:sp>
      <p:sp>
        <p:nvSpPr>
          <p:cNvPr id="536586" name="Rectangle 10"/>
          <p:cNvSpPr>
            <a:spLocks noGrp="1" noChangeArrowheads="1"/>
          </p:cNvSpPr>
          <p:nvPr>
            <p:ph type="body" idx="1"/>
          </p:nvPr>
        </p:nvSpPr>
        <p:spPr bwMode="gray">
          <a:xfrm>
            <a:off x="0" y="2438400"/>
            <a:ext cx="9144000" cy="2438400"/>
          </a:xfrm>
          <a:noFill/>
          <a:ln/>
        </p:spPr>
        <p:txBody>
          <a:bodyPr>
            <a:noAutofit/>
          </a:bodyPr>
          <a:lstStyle/>
          <a:p>
            <a:pPr>
              <a:buNone/>
            </a:pPr>
            <a:r>
              <a:rPr lang="en-US" sz="2000" dirty="0" smtClean="0">
                <a:sym typeface="Wingdings" pitchFamily="2" charset="2"/>
              </a:rPr>
              <a:t>	</a:t>
            </a:r>
            <a:r>
              <a:rPr lang="en-US" sz="2800" dirty="0" smtClean="0">
                <a:solidFill>
                  <a:schemeClr val="bg1"/>
                </a:solidFill>
                <a:latin typeface="Century Gothic" pitchFamily="34" charset="0"/>
                <a:sym typeface="Wingdings" pitchFamily="2" charset="2"/>
              </a:rPr>
              <a:t> With AIA, we have a single vendor solution to connect</a:t>
            </a:r>
            <a:r>
              <a:rPr lang="en-US" sz="2800" dirty="0" smtClean="0">
                <a:solidFill>
                  <a:schemeClr val="bg1"/>
                </a:solidFill>
                <a:latin typeface="Century Gothic" pitchFamily="34" charset="0"/>
              </a:rPr>
              <a:t> Oracle CRM and Oracle EBS. This allows for </a:t>
            </a:r>
            <a:r>
              <a:rPr lang="en-US" sz="2800" b="1" dirty="0" smtClean="0">
                <a:solidFill>
                  <a:schemeClr val="bg1"/>
                </a:solidFill>
                <a:latin typeface="Century Gothic" pitchFamily="34" charset="0"/>
              </a:rPr>
              <a:t>improved user adoption, better pipeline visibility, one view into customers and orders, and reduced IT costs.</a:t>
            </a:r>
            <a:r>
              <a:rPr lang="en-US" sz="2800" dirty="0" smtClean="0">
                <a:solidFill>
                  <a:schemeClr val="bg1"/>
                </a:solidFill>
                <a:latin typeface="Century Gothic" pitchFamily="34" charset="0"/>
                <a:sym typeface="Wingdings" pitchFamily="2" charset="2"/>
              </a:rPr>
              <a:t></a:t>
            </a:r>
          </a:p>
          <a:p>
            <a:endParaRPr lang="en-US" sz="1100" dirty="0" smtClean="0"/>
          </a:p>
          <a:p>
            <a:pPr algn="r">
              <a:buNone/>
            </a:pPr>
            <a:r>
              <a:rPr lang="en-US" sz="1800" dirty="0" smtClean="0"/>
              <a:t>	</a:t>
            </a:r>
            <a:endParaRPr lang="en-US" sz="2000" dirty="0">
              <a:solidFill>
                <a:schemeClr val="bg1"/>
              </a:solidFill>
              <a:latin typeface="Century Gothic" pitchFamily="34" charset="0"/>
              <a:cs typeface="Arial" charset="0"/>
            </a:endParaRPr>
          </a:p>
        </p:txBody>
      </p:sp>
      <p:sp>
        <p:nvSpPr>
          <p:cNvPr id="536587" name="Text Box 11"/>
          <p:cNvSpPr txBox="1">
            <a:spLocks noChangeArrowheads="1"/>
          </p:cNvSpPr>
          <p:nvPr/>
        </p:nvSpPr>
        <p:spPr bwMode="gray">
          <a:xfrm>
            <a:off x="1219200" y="1600200"/>
            <a:ext cx="7772400" cy="430887"/>
          </a:xfrm>
          <a:prstGeom prst="rect">
            <a:avLst/>
          </a:prstGeom>
          <a:noFill/>
          <a:ln w="19050">
            <a:noFill/>
            <a:miter lim="800000"/>
            <a:headEnd/>
            <a:tailEnd/>
          </a:ln>
          <a:effectLst/>
        </p:spPr>
        <p:txBody>
          <a:bodyPr lIns="0" tIns="0" rIns="0" bIns="0" anchor="ctr">
            <a:spAutoFit/>
          </a:bodyPr>
          <a:lstStyle/>
          <a:p>
            <a:pPr algn="r">
              <a:lnSpc>
                <a:spcPct val="100000"/>
              </a:lnSpc>
              <a:spcBef>
                <a:spcPct val="10000"/>
              </a:spcBef>
              <a:buClr>
                <a:srgbClr val="FF0000"/>
              </a:buClr>
              <a:buSzPct val="100000"/>
            </a:pPr>
            <a:r>
              <a:rPr lang="en-US" sz="2800" b="1" dirty="0">
                <a:solidFill>
                  <a:schemeClr val="bg1"/>
                </a:solidFill>
                <a:latin typeface="Century Gothic" pitchFamily="34" charset="0"/>
              </a:rPr>
              <a:t>What </a:t>
            </a:r>
            <a:r>
              <a:rPr lang="en-US" sz="2800" b="1" dirty="0" err="1" smtClean="0">
                <a:solidFill>
                  <a:schemeClr val="bg1"/>
                </a:solidFill>
                <a:latin typeface="Century Gothic" pitchFamily="34" charset="0"/>
              </a:rPr>
              <a:t>Rackable</a:t>
            </a:r>
            <a:r>
              <a:rPr lang="en-US" sz="2800" b="1" dirty="0" smtClean="0">
                <a:solidFill>
                  <a:schemeClr val="bg1"/>
                </a:solidFill>
                <a:latin typeface="Century Gothic" pitchFamily="34" charset="0"/>
              </a:rPr>
              <a:t> / SGI Is </a:t>
            </a:r>
            <a:r>
              <a:rPr lang="en-US" sz="2800" b="1" dirty="0">
                <a:solidFill>
                  <a:schemeClr val="bg1"/>
                </a:solidFill>
                <a:latin typeface="Century Gothic" pitchFamily="34" charset="0"/>
              </a:rPr>
              <a:t>Saying</a:t>
            </a:r>
          </a:p>
        </p:txBody>
      </p:sp>
      <p:sp>
        <p:nvSpPr>
          <p:cNvPr id="6" name="Rectangle 5"/>
          <p:cNvSpPr/>
          <p:nvPr/>
        </p:nvSpPr>
        <p:spPr>
          <a:xfrm>
            <a:off x="4410670" y="4419600"/>
            <a:ext cx="3877985" cy="523220"/>
          </a:xfrm>
          <a:prstGeom prst="rect">
            <a:avLst/>
          </a:prstGeom>
        </p:spPr>
        <p:txBody>
          <a:bodyPr wrap="none">
            <a:spAutoFit/>
          </a:bodyPr>
          <a:lstStyle/>
          <a:p>
            <a:pPr algn="r">
              <a:buNone/>
            </a:pPr>
            <a:r>
              <a:rPr lang="en-US" sz="2400" dirty="0" smtClean="0">
                <a:solidFill>
                  <a:schemeClr val="bg1"/>
                </a:solidFill>
                <a:latin typeface="Century Gothic" pitchFamily="34" charset="0"/>
              </a:rPr>
              <a:t>Dominic </a:t>
            </a:r>
            <a:r>
              <a:rPr lang="en-US" sz="2400" dirty="0" err="1" smtClean="0">
                <a:solidFill>
                  <a:schemeClr val="bg1"/>
                </a:solidFill>
                <a:latin typeface="Century Gothic" pitchFamily="34" charset="0"/>
              </a:rPr>
              <a:t>Martinelli</a:t>
            </a:r>
            <a:r>
              <a:rPr lang="en-US" sz="2400" dirty="0" smtClean="0">
                <a:solidFill>
                  <a:schemeClr val="bg1"/>
                </a:solidFill>
                <a:latin typeface="Century Gothic" pitchFamily="34" charset="0"/>
              </a:rPr>
              <a:t>, CIO </a:t>
            </a:r>
            <a:r>
              <a:rPr lang="en-US" sz="2800" dirty="0" smtClean="0">
                <a:solidFill>
                  <a:schemeClr val="bg1"/>
                </a:solidFill>
                <a:latin typeface="Century Gothic" pitchFamily="34" charset="0"/>
                <a:cs typeface="Arial" charset="0"/>
              </a:rPr>
              <a:t>	</a:t>
            </a:r>
            <a:endParaRPr lang="en-US" sz="2800" dirty="0">
              <a:solidFill>
                <a:schemeClr val="bg1"/>
              </a:solidFill>
              <a:latin typeface="Century Gothic" pitchFamily="34" charset="0"/>
              <a:cs typeface="Arial" charset="0"/>
            </a:endParaRPr>
          </a:p>
        </p:txBody>
      </p:sp>
    </p:spTree>
  </p:cSld>
  <p:clrMapOvr>
    <a:masterClrMapping/>
  </p:clrMapOvr>
  <p:transition>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400" y="0"/>
            <a:ext cx="8229600" cy="1143000"/>
          </a:xfrm>
        </p:spPr>
        <p:txBody>
          <a:bodyPr/>
          <a:lstStyle/>
          <a:p>
            <a:pPr algn="l"/>
            <a:r>
              <a:rPr lang="en-US" b="0" dirty="0" smtClean="0">
                <a:latin typeface="Century Gothic" pitchFamily="34" charset="0"/>
              </a:rPr>
              <a:t>Contact Information:</a:t>
            </a:r>
            <a:endParaRPr lang="en-US" b="0" dirty="0">
              <a:latin typeface="Century Gothic" pitchFamily="34" charset="0"/>
            </a:endParaRPr>
          </a:p>
        </p:txBody>
      </p:sp>
      <p:sp>
        <p:nvSpPr>
          <p:cNvPr id="5" name="TextBox 4"/>
          <p:cNvSpPr txBox="1"/>
          <p:nvPr/>
        </p:nvSpPr>
        <p:spPr>
          <a:xfrm>
            <a:off x="1549400" y="827306"/>
            <a:ext cx="5943600" cy="5675400"/>
          </a:xfrm>
          <a:prstGeom prst="rect">
            <a:avLst/>
          </a:prstGeom>
          <a:noFill/>
        </p:spPr>
        <p:txBody>
          <a:bodyPr wrap="square" rtlCol="0">
            <a:spAutoFit/>
          </a:bodyPr>
          <a:lstStyle/>
          <a:p>
            <a:r>
              <a:rPr lang="en-US" sz="3600" b="1" dirty="0" smtClean="0">
                <a:latin typeface="Century Gothic" pitchFamily="34" charset="0"/>
              </a:rPr>
              <a:t>TK Kesler</a:t>
            </a:r>
          </a:p>
          <a:p>
            <a:r>
              <a:rPr lang="en-US" sz="1600" b="1" dirty="0" smtClean="0">
                <a:latin typeface="Century Gothic" pitchFamily="34" charset="0"/>
              </a:rPr>
              <a:t>CRM On Demand Specialist</a:t>
            </a:r>
          </a:p>
          <a:p>
            <a:r>
              <a:rPr lang="en-US" sz="2800" dirty="0" smtClean="0">
                <a:latin typeface="Century Gothic" pitchFamily="34" charset="0"/>
              </a:rPr>
              <a:t>(415) 305-9274</a:t>
            </a:r>
          </a:p>
          <a:p>
            <a:r>
              <a:rPr lang="en-US" sz="2800" dirty="0" smtClean="0">
                <a:latin typeface="Century Gothic" pitchFamily="34" charset="0"/>
                <a:hlinkClick r:id="rId2"/>
              </a:rPr>
              <a:t>Tk.Kesler@Oracle.com</a:t>
            </a:r>
            <a:endParaRPr lang="en-US" sz="2800" dirty="0" smtClean="0">
              <a:latin typeface="Century Gothic" pitchFamily="34" charset="0"/>
            </a:endParaRPr>
          </a:p>
          <a:p>
            <a:endParaRPr lang="en-US" sz="2800" dirty="0" smtClean="0">
              <a:latin typeface="Century Gothic" pitchFamily="34" charset="0"/>
            </a:endParaRPr>
          </a:p>
          <a:p>
            <a:r>
              <a:rPr lang="en-US" sz="3600" b="1" dirty="0" smtClean="0">
                <a:latin typeface="Century Gothic" pitchFamily="34" charset="0"/>
              </a:rPr>
              <a:t>Ryan Cavanagh</a:t>
            </a:r>
          </a:p>
          <a:p>
            <a:r>
              <a:rPr lang="en-US" sz="1600" b="1" dirty="0" smtClean="0">
                <a:latin typeface="Century Gothic" pitchFamily="34" charset="0"/>
              </a:rPr>
              <a:t>CRM On Demand Specialist</a:t>
            </a:r>
          </a:p>
          <a:p>
            <a:r>
              <a:rPr lang="en-US" sz="2800" dirty="0" smtClean="0">
                <a:latin typeface="Century Gothic" pitchFamily="34" charset="0"/>
              </a:rPr>
              <a:t>(</a:t>
            </a:r>
            <a:r>
              <a:rPr lang="en-US" sz="2800" dirty="0" smtClean="0"/>
              <a:t>408) 616-9010 </a:t>
            </a:r>
            <a:endParaRPr lang="en-US" sz="2800" dirty="0" smtClean="0">
              <a:latin typeface="Century Gothic" pitchFamily="34" charset="0"/>
            </a:endParaRPr>
          </a:p>
          <a:p>
            <a:r>
              <a:rPr lang="en-US" sz="2800" dirty="0" smtClean="0">
                <a:latin typeface="Century Gothic" pitchFamily="34" charset="0"/>
                <a:hlinkClick r:id="rId3"/>
              </a:rPr>
              <a:t>Ryan.Cavanagh@Oracle.com</a:t>
            </a:r>
            <a:endParaRPr lang="en-US" sz="2800" dirty="0" smtClean="0">
              <a:latin typeface="Century Gothic" pitchFamily="34" charset="0"/>
            </a:endParaRPr>
          </a:p>
          <a:p>
            <a:endParaRPr lang="en-US" sz="2800" dirty="0" smtClean="0">
              <a:latin typeface="Century Gothic" pitchFamily="34" charset="0"/>
            </a:endParaRPr>
          </a:p>
        </p:txBody>
      </p:sp>
    </p:spTree>
  </p:cSld>
  <p:clrMapOvr>
    <a:masterClrMapping/>
  </p:clrMapOvr>
  <p:transition>
    <p:wipe dir="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3"/>
          <p:cNvPicPr>
            <a:picLocks noChangeAspect="1" noChangeArrowheads="1"/>
          </p:cNvPicPr>
          <p:nvPr/>
        </p:nvPicPr>
        <p:blipFill>
          <a:blip r:embed="rId3" cstate="print"/>
          <a:srcRect b="8756"/>
          <a:stretch>
            <a:fillRect/>
          </a:stretch>
        </p:blipFill>
        <p:spPr bwMode="auto">
          <a:xfrm>
            <a:off x="1143000" y="1331913"/>
            <a:ext cx="6826250" cy="4764087"/>
          </a:xfrm>
          <a:prstGeom prst="rect">
            <a:avLst/>
          </a:prstGeom>
          <a:noFill/>
          <a:ln w="9525" algn="ctr">
            <a:noFill/>
            <a:miter lim="800000"/>
            <a:headEnd/>
            <a:tailEnd/>
          </a:ln>
        </p:spPr>
      </p:pic>
      <p:sp>
        <p:nvSpPr>
          <p:cNvPr id="32771" name="Rectangle 2"/>
          <p:cNvSpPr>
            <a:spLocks noGrp="1" noChangeArrowheads="1"/>
          </p:cNvSpPr>
          <p:nvPr>
            <p:ph type="title" idx="4294967295"/>
          </p:nvPr>
        </p:nvSpPr>
        <p:spPr>
          <a:xfrm>
            <a:off x="711200" y="190500"/>
            <a:ext cx="7391400" cy="639762"/>
          </a:xfrm>
        </p:spPr>
        <p:txBody>
          <a:bodyPr>
            <a:normAutofit/>
          </a:bodyPr>
          <a:lstStyle/>
          <a:p>
            <a:pPr eaLnBrk="1" hangingPunct="1"/>
            <a:r>
              <a:rPr lang="en-GB" b="0" dirty="0" smtClean="0">
                <a:latin typeface="Century Gothic" pitchFamily="34" charset="0"/>
              </a:rPr>
              <a:t>Questions</a:t>
            </a:r>
            <a:r>
              <a:rPr lang="en-GB" b="0" dirty="0" smtClean="0">
                <a:latin typeface="Arial" pitchFamily="34" charset="0"/>
                <a:cs typeface="Arial" pitchFamily="34" charset="0"/>
              </a:rPr>
              <a:t>?</a:t>
            </a:r>
          </a:p>
        </p:txBody>
      </p:sp>
    </p:spTree>
  </p:cSld>
  <p:clrMapOvr>
    <a:masterClrMapping/>
  </p:clrMapOvr>
  <p:transition>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Rectangle 33793"/>
          <p:cNvPicPr>
            <a:picLocks noChangeAspect="1" noChangeArrowheads="1"/>
          </p:cNvPicPr>
          <p:nvPr/>
        </p:nvPicPr>
        <p:blipFill>
          <a:blip r:embed="rId3" cstate="print"/>
          <a:srcRect/>
          <a:stretch>
            <a:fillRect/>
          </a:stretch>
        </p:blipFill>
        <p:spPr bwMode="auto">
          <a:xfrm>
            <a:off x="965200" y="2463800"/>
            <a:ext cx="7162800" cy="1630363"/>
          </a:xfrm>
          <a:prstGeom prst="rect">
            <a:avLst/>
          </a:prstGeom>
          <a:noFill/>
          <a:ln w="9525">
            <a:noFill/>
            <a:miter lim="800000"/>
            <a:headEnd/>
            <a:tailEnd/>
          </a:ln>
        </p:spPr>
      </p:pic>
      <p:sp>
        <p:nvSpPr>
          <p:cNvPr id="1417220" name="TextBox 33794"/>
          <p:cNvSpPr txBox="1">
            <a:spLocks noChangeArrowheads="1"/>
          </p:cNvSpPr>
          <p:nvPr/>
        </p:nvSpPr>
        <p:spPr bwMode="blackWhite">
          <a:xfrm>
            <a:off x="7793038" y="5654675"/>
            <a:ext cx="1000125" cy="457200"/>
          </a:xfrm>
          <a:prstGeom prst="rect">
            <a:avLst/>
          </a:prstGeom>
          <a:solidFill>
            <a:schemeClr val="bg1"/>
          </a:solidFill>
          <a:ln w="9525">
            <a:noFill/>
            <a:miter lim="800000"/>
            <a:headEnd/>
            <a:tailEnd/>
          </a:ln>
        </p:spPr>
        <p:txBody>
          <a:bodyPr>
            <a:spAutoFit/>
          </a:bodyPr>
          <a:lstStyle/>
          <a:p>
            <a:pPr>
              <a:spcBef>
                <a:spcPct val="50000"/>
              </a:spcBef>
              <a:defRPr/>
            </a:pPr>
            <a:endParaRPr lang="en-US" sz="2400" b="1">
              <a:effectLst>
                <a:outerShdw blurRad="38100" dist="38100" dir="2700000" algn="tl">
                  <a:srgbClr val="C0C0C0"/>
                </a:outerShdw>
              </a:effectLst>
              <a:latin typeface="Arial" charset="0"/>
            </a:endParaRPr>
          </a:p>
        </p:txBody>
      </p:sp>
    </p:spTree>
  </p:cSld>
  <p:clrMapOvr>
    <a:masterClrMapping/>
  </p:clrMapOvr>
  <p:transition>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0882" name="AutoShape 2"/>
          <p:cNvSpPr>
            <a:spLocks noChangeArrowheads="1"/>
          </p:cNvSpPr>
          <p:nvPr/>
        </p:nvSpPr>
        <p:spPr bwMode="auto">
          <a:xfrm>
            <a:off x="4953000" y="4114800"/>
            <a:ext cx="4106862" cy="914400"/>
          </a:xfrm>
          <a:prstGeom prst="roundRect">
            <a:avLst>
              <a:gd name="adj" fmla="val 16667"/>
            </a:avLst>
          </a:prstGeom>
          <a:solidFill>
            <a:schemeClr val="bg1"/>
          </a:solidFill>
          <a:ln w="19050" algn="ctr">
            <a:solidFill>
              <a:schemeClr val="bg1">
                <a:lumMod val="85000"/>
              </a:schemeClr>
            </a:solidFill>
            <a:round/>
            <a:headEnd/>
            <a:tailEnd/>
          </a:ln>
          <a:effectLst>
            <a:outerShdw dist="107763" dir="2700000" algn="ctr" rotWithShape="0">
              <a:srgbClr val="808080">
                <a:alpha val="50000"/>
              </a:srgbClr>
            </a:outerShdw>
          </a:effectLst>
        </p:spPr>
        <p:txBody>
          <a:bodyPr wrap="none" anchor="ctr"/>
          <a:lstStyle/>
          <a:p>
            <a:pPr>
              <a:defRPr/>
            </a:pPr>
            <a:endParaRPr lang="en-US"/>
          </a:p>
        </p:txBody>
      </p:sp>
      <p:sp>
        <p:nvSpPr>
          <p:cNvPr id="250883" name="AutoShape 3"/>
          <p:cNvSpPr>
            <a:spLocks noChangeArrowheads="1"/>
          </p:cNvSpPr>
          <p:nvPr/>
        </p:nvSpPr>
        <p:spPr bwMode="auto">
          <a:xfrm>
            <a:off x="4953000" y="3200400"/>
            <a:ext cx="4106862" cy="685800"/>
          </a:xfrm>
          <a:prstGeom prst="roundRect">
            <a:avLst>
              <a:gd name="adj" fmla="val 16667"/>
            </a:avLst>
          </a:prstGeom>
          <a:solidFill>
            <a:schemeClr val="bg1"/>
          </a:solidFill>
          <a:ln w="19050" algn="ctr">
            <a:solidFill>
              <a:schemeClr val="bg1">
                <a:lumMod val="85000"/>
              </a:schemeClr>
            </a:solidFill>
            <a:round/>
            <a:headEnd/>
            <a:tailEnd/>
          </a:ln>
          <a:effectLst>
            <a:outerShdw dist="107763" dir="2700000" algn="ctr" rotWithShape="0">
              <a:srgbClr val="808080">
                <a:alpha val="50000"/>
              </a:srgbClr>
            </a:outerShdw>
          </a:effectLst>
        </p:spPr>
        <p:txBody>
          <a:bodyPr wrap="none" anchor="ctr"/>
          <a:lstStyle/>
          <a:p>
            <a:pPr>
              <a:defRPr/>
            </a:pPr>
            <a:endParaRPr lang="en-US"/>
          </a:p>
        </p:txBody>
      </p:sp>
      <p:sp>
        <p:nvSpPr>
          <p:cNvPr id="250884" name="AutoShape 4"/>
          <p:cNvSpPr>
            <a:spLocks noChangeArrowheads="1"/>
          </p:cNvSpPr>
          <p:nvPr/>
        </p:nvSpPr>
        <p:spPr bwMode="auto">
          <a:xfrm>
            <a:off x="4953000" y="1981200"/>
            <a:ext cx="4106862" cy="990600"/>
          </a:xfrm>
          <a:prstGeom prst="roundRect">
            <a:avLst>
              <a:gd name="adj" fmla="val 16667"/>
            </a:avLst>
          </a:prstGeom>
          <a:solidFill>
            <a:schemeClr val="bg1"/>
          </a:solidFill>
          <a:ln w="19050" algn="ctr">
            <a:solidFill>
              <a:schemeClr val="bg1">
                <a:lumMod val="85000"/>
              </a:schemeClr>
            </a:solidFill>
            <a:round/>
            <a:headEnd/>
            <a:tailEnd/>
          </a:ln>
          <a:effectLst>
            <a:outerShdw dist="107763" dir="2700000" algn="ctr" rotWithShape="0">
              <a:srgbClr val="808080">
                <a:alpha val="50000"/>
              </a:srgbClr>
            </a:outerShdw>
          </a:effectLst>
        </p:spPr>
        <p:txBody>
          <a:bodyPr wrap="none" anchor="ctr"/>
          <a:lstStyle/>
          <a:p>
            <a:pPr>
              <a:defRPr/>
            </a:pPr>
            <a:endParaRPr lang="en-US"/>
          </a:p>
        </p:txBody>
      </p:sp>
      <p:sp>
        <p:nvSpPr>
          <p:cNvPr id="250885" name="Rectangle 5"/>
          <p:cNvSpPr>
            <a:spLocks noGrp="1" noChangeArrowheads="1"/>
          </p:cNvSpPr>
          <p:nvPr>
            <p:ph type="title"/>
          </p:nvPr>
        </p:nvSpPr>
        <p:spPr>
          <a:xfrm>
            <a:off x="0" y="227013"/>
            <a:ext cx="9144000" cy="611187"/>
          </a:xfrm>
        </p:spPr>
        <p:txBody>
          <a:bodyPr>
            <a:normAutofit fontScale="90000"/>
          </a:bodyPr>
          <a:lstStyle/>
          <a:p>
            <a:pPr>
              <a:defRPr/>
            </a:pPr>
            <a:r>
              <a:rPr lang="en-US" sz="3600" b="1" dirty="0" smtClean="0">
                <a:solidFill>
                  <a:srgbClr val="FF0000"/>
                </a:solidFill>
                <a:latin typeface="Arial" pitchFamily="34" charset="0"/>
                <a:cs typeface="Arial" pitchFamily="34" charset="0"/>
              </a:rPr>
              <a:t>ORACLE </a:t>
            </a:r>
            <a:r>
              <a:rPr lang="en-US" sz="3600" b="1" dirty="0" smtClean="0">
                <a:latin typeface="Century Gothic" pitchFamily="34" charset="0"/>
              </a:rPr>
              <a:t>Application Integration Architecture </a:t>
            </a:r>
            <a:r>
              <a:rPr lang="en-US" dirty="0" smtClean="0"/>
              <a:t/>
            </a:r>
            <a:br>
              <a:rPr lang="en-US" dirty="0" smtClean="0"/>
            </a:br>
            <a:endParaRPr lang="en-US" sz="1900" b="1" i="1" dirty="0" smtClean="0">
              <a:solidFill>
                <a:schemeClr val="tx2"/>
              </a:solidFill>
              <a:latin typeface="Century Gothic" pitchFamily="34" charset="0"/>
            </a:endParaRPr>
          </a:p>
        </p:txBody>
      </p:sp>
      <p:sp>
        <p:nvSpPr>
          <p:cNvPr id="12294" name="AutoShape 6"/>
          <p:cNvSpPr>
            <a:spLocks noChangeArrowheads="1"/>
          </p:cNvSpPr>
          <p:nvPr/>
        </p:nvSpPr>
        <p:spPr bwMode="auto">
          <a:xfrm>
            <a:off x="1147763" y="763588"/>
            <a:ext cx="6708775" cy="776383"/>
          </a:xfrm>
          <a:prstGeom prst="roundRect">
            <a:avLst>
              <a:gd name="adj" fmla="val 16667"/>
            </a:avLst>
          </a:prstGeom>
          <a:noFill/>
          <a:ln w="9525" algn="ctr">
            <a:noFill/>
            <a:round/>
            <a:headEnd/>
            <a:tailEnd/>
          </a:ln>
        </p:spPr>
        <p:txBody>
          <a:bodyPr>
            <a:spAutoFit/>
          </a:bodyPr>
          <a:lstStyle/>
          <a:p>
            <a:pPr algn="ctr">
              <a:lnSpc>
                <a:spcPct val="110000"/>
              </a:lnSpc>
              <a:spcBef>
                <a:spcPct val="15000"/>
              </a:spcBef>
              <a:buClr>
                <a:schemeClr val="accent1"/>
              </a:buClr>
              <a:buSzTx/>
            </a:pPr>
            <a:r>
              <a:rPr lang="en-US" sz="1800" b="0" dirty="0">
                <a:solidFill>
                  <a:schemeClr val="tx1"/>
                </a:solidFill>
                <a:latin typeface="Century Gothic" pitchFamily="34" charset="0"/>
              </a:rPr>
              <a:t>A comprehensive, open, standards-based integration platform that process-enables the entire value chain</a:t>
            </a:r>
          </a:p>
        </p:txBody>
      </p:sp>
      <p:sp>
        <p:nvSpPr>
          <p:cNvPr id="250887" name="AutoShape 7"/>
          <p:cNvSpPr>
            <a:spLocks noChangeArrowheads="1"/>
          </p:cNvSpPr>
          <p:nvPr/>
        </p:nvSpPr>
        <p:spPr bwMode="auto">
          <a:xfrm>
            <a:off x="236538" y="1676400"/>
            <a:ext cx="3975100" cy="3810000"/>
          </a:xfrm>
          <a:prstGeom prst="roundRect">
            <a:avLst>
              <a:gd name="adj" fmla="val 12319"/>
            </a:avLst>
          </a:prstGeom>
          <a:solidFill>
            <a:schemeClr val="bg1"/>
          </a:solidFill>
          <a:ln w="28575" algn="ctr">
            <a:solidFill>
              <a:srgbClr val="FF0000"/>
            </a:solidFill>
            <a:round/>
            <a:headEnd/>
            <a:tailEnd/>
          </a:ln>
          <a:effectLst>
            <a:outerShdw dist="107763" dir="2700000" algn="ctr" rotWithShape="0">
              <a:schemeClr val="bg2">
                <a:alpha val="50000"/>
              </a:schemeClr>
            </a:outerShdw>
          </a:effectLst>
        </p:spPr>
        <p:txBody>
          <a:bodyPr lIns="92075" tIns="46038" rIns="92075" bIns="46038" anchor="ctr">
            <a:spAutoFit/>
          </a:bodyPr>
          <a:lstStyle/>
          <a:p>
            <a:pPr>
              <a:defRPr/>
            </a:pPr>
            <a:endParaRPr lang="en-US"/>
          </a:p>
        </p:txBody>
      </p:sp>
      <p:grpSp>
        <p:nvGrpSpPr>
          <p:cNvPr id="2" name="Group 27"/>
          <p:cNvGrpSpPr>
            <a:grpSpLocks/>
          </p:cNvGrpSpPr>
          <p:nvPr/>
        </p:nvGrpSpPr>
        <p:grpSpPr bwMode="auto">
          <a:xfrm>
            <a:off x="331788" y="2057400"/>
            <a:ext cx="3810000" cy="1306513"/>
            <a:chOff x="576" y="1248"/>
            <a:chExt cx="2400" cy="823"/>
          </a:xfrm>
        </p:grpSpPr>
        <p:sp>
          <p:nvSpPr>
            <p:cNvPr id="12321" name="AutoShape 28"/>
            <p:cNvSpPr>
              <a:spLocks noChangeArrowheads="1"/>
            </p:cNvSpPr>
            <p:nvPr/>
          </p:nvSpPr>
          <p:spPr bwMode="auto">
            <a:xfrm>
              <a:off x="576" y="1476"/>
              <a:ext cx="2400" cy="595"/>
            </a:xfrm>
            <a:prstGeom prst="roundRect">
              <a:avLst>
                <a:gd name="adj" fmla="val 9894"/>
              </a:avLst>
            </a:prstGeom>
            <a:solidFill>
              <a:srgbClr val="808080">
                <a:alpha val="70195"/>
              </a:srgbClr>
            </a:solidFill>
            <a:ln w="9525" algn="ctr">
              <a:solidFill>
                <a:srgbClr val="DDDDDD"/>
              </a:solidFill>
              <a:round/>
              <a:headEnd/>
              <a:tailEnd/>
            </a:ln>
          </p:spPr>
          <p:txBody>
            <a:bodyPr lIns="92075" tIns="46038" rIns="92075" bIns="46038" anchor="ctr"/>
            <a:lstStyle/>
            <a:p>
              <a:pPr>
                <a:lnSpc>
                  <a:spcPct val="95000"/>
                </a:lnSpc>
                <a:spcBef>
                  <a:spcPct val="20000"/>
                </a:spcBef>
                <a:buClr>
                  <a:schemeClr val="accent1"/>
                </a:buClr>
                <a:buSzTx/>
              </a:pPr>
              <a:endParaRPr lang="en-CA" sz="2400" b="0" i="1">
                <a:solidFill>
                  <a:schemeClr val="tx1"/>
                </a:solidFill>
              </a:endParaRPr>
            </a:p>
          </p:txBody>
        </p:sp>
        <p:sp>
          <p:nvSpPr>
            <p:cNvPr id="12322" name="AutoShape 29"/>
            <p:cNvSpPr>
              <a:spLocks noChangeArrowheads="1"/>
            </p:cNvSpPr>
            <p:nvPr/>
          </p:nvSpPr>
          <p:spPr bwMode="auto">
            <a:xfrm>
              <a:off x="1488" y="1540"/>
              <a:ext cx="472" cy="212"/>
            </a:xfrm>
            <a:prstGeom prst="roundRect">
              <a:avLst>
                <a:gd name="adj" fmla="val 16667"/>
              </a:avLst>
            </a:prstGeom>
            <a:solidFill>
              <a:schemeClr val="bg1"/>
            </a:solidFill>
            <a:ln w="9525" algn="ctr">
              <a:noFill/>
              <a:round/>
              <a:headEnd/>
              <a:tailEnd/>
            </a:ln>
          </p:spPr>
          <p:txBody>
            <a:bodyPr lIns="0" tIns="0" rIns="0" bIns="0" anchor="ctr"/>
            <a:lstStyle/>
            <a:p>
              <a:pPr algn="ctr">
                <a:lnSpc>
                  <a:spcPct val="90000"/>
                </a:lnSpc>
                <a:buClr>
                  <a:schemeClr val="accent1"/>
                </a:buClr>
                <a:buSzTx/>
              </a:pPr>
              <a:r>
                <a:rPr lang="en-US" sz="1200" dirty="0">
                  <a:solidFill>
                    <a:srgbClr val="4D4D4D"/>
                  </a:solidFill>
                  <a:latin typeface="Century Gothic" pitchFamily="34" charset="0"/>
                  <a:cs typeface="Times New Roman" charset="0"/>
                </a:rPr>
                <a:t>Custom</a:t>
              </a:r>
            </a:p>
          </p:txBody>
        </p:sp>
        <p:sp>
          <p:nvSpPr>
            <p:cNvPr id="12323" name="AutoShape 30"/>
            <p:cNvSpPr>
              <a:spLocks noChangeArrowheads="1"/>
            </p:cNvSpPr>
            <p:nvPr/>
          </p:nvSpPr>
          <p:spPr bwMode="auto">
            <a:xfrm>
              <a:off x="2016" y="1540"/>
              <a:ext cx="472" cy="212"/>
            </a:xfrm>
            <a:prstGeom prst="roundRect">
              <a:avLst>
                <a:gd name="adj" fmla="val 16667"/>
              </a:avLst>
            </a:prstGeom>
            <a:solidFill>
              <a:schemeClr val="bg1"/>
            </a:solidFill>
            <a:ln w="9525" algn="ctr">
              <a:noFill/>
              <a:round/>
              <a:headEnd/>
              <a:tailEnd/>
            </a:ln>
          </p:spPr>
          <p:txBody>
            <a:bodyPr lIns="0" tIns="0" rIns="0" bIns="0" anchor="ctr"/>
            <a:lstStyle/>
            <a:p>
              <a:pPr algn="ctr">
                <a:lnSpc>
                  <a:spcPct val="90000"/>
                </a:lnSpc>
                <a:buClr>
                  <a:schemeClr val="accent1"/>
                </a:buClr>
                <a:buSzTx/>
              </a:pPr>
              <a:r>
                <a:rPr lang="en-US" sz="1200" dirty="0">
                  <a:solidFill>
                    <a:srgbClr val="4D4D4D"/>
                  </a:solidFill>
                  <a:latin typeface="Century Gothic" pitchFamily="34" charset="0"/>
                  <a:cs typeface="Times New Roman" charset="0"/>
                </a:rPr>
                <a:t>Hosted</a:t>
              </a:r>
            </a:p>
          </p:txBody>
        </p:sp>
        <p:sp>
          <p:nvSpPr>
            <p:cNvPr id="12324" name="AutoShape 31"/>
            <p:cNvSpPr>
              <a:spLocks noChangeArrowheads="1"/>
            </p:cNvSpPr>
            <p:nvPr/>
          </p:nvSpPr>
          <p:spPr bwMode="auto">
            <a:xfrm>
              <a:off x="1248" y="1812"/>
              <a:ext cx="472" cy="212"/>
            </a:xfrm>
            <a:prstGeom prst="roundRect">
              <a:avLst>
                <a:gd name="adj" fmla="val 16667"/>
              </a:avLst>
            </a:prstGeom>
            <a:solidFill>
              <a:schemeClr val="bg1"/>
            </a:solidFill>
            <a:ln w="9525" algn="ctr">
              <a:noFill/>
              <a:round/>
              <a:headEnd/>
              <a:tailEnd/>
            </a:ln>
          </p:spPr>
          <p:txBody>
            <a:bodyPr lIns="0" tIns="0" rIns="0" bIns="0" anchor="ctr"/>
            <a:lstStyle/>
            <a:p>
              <a:pPr algn="ctr">
                <a:lnSpc>
                  <a:spcPct val="90000"/>
                </a:lnSpc>
                <a:buClr>
                  <a:schemeClr val="accent1"/>
                </a:buClr>
                <a:buSzTx/>
              </a:pPr>
              <a:r>
                <a:rPr lang="en-US" sz="1200">
                  <a:solidFill>
                    <a:srgbClr val="4D4D4D"/>
                  </a:solidFill>
                  <a:latin typeface="Century Gothic" pitchFamily="34" charset="0"/>
                  <a:cs typeface="Times New Roman" charset="0"/>
                </a:rPr>
                <a:t>Portals</a:t>
              </a:r>
            </a:p>
          </p:txBody>
        </p:sp>
        <p:sp>
          <p:nvSpPr>
            <p:cNvPr id="12325" name="AutoShape 32"/>
            <p:cNvSpPr>
              <a:spLocks noChangeArrowheads="1"/>
            </p:cNvSpPr>
            <p:nvPr/>
          </p:nvSpPr>
          <p:spPr bwMode="auto">
            <a:xfrm>
              <a:off x="720" y="1812"/>
              <a:ext cx="472" cy="212"/>
            </a:xfrm>
            <a:prstGeom prst="roundRect">
              <a:avLst>
                <a:gd name="adj" fmla="val 16667"/>
              </a:avLst>
            </a:prstGeom>
            <a:solidFill>
              <a:schemeClr val="bg1"/>
            </a:solidFill>
            <a:ln w="9525" algn="ctr">
              <a:noFill/>
              <a:round/>
              <a:headEnd/>
              <a:tailEnd/>
            </a:ln>
          </p:spPr>
          <p:txBody>
            <a:bodyPr lIns="0" tIns="0" rIns="0" bIns="0" anchor="ctr"/>
            <a:lstStyle/>
            <a:p>
              <a:pPr algn="ctr">
                <a:lnSpc>
                  <a:spcPct val="90000"/>
                </a:lnSpc>
                <a:buClr>
                  <a:schemeClr val="accent1"/>
                </a:buClr>
                <a:buSzTx/>
              </a:pPr>
              <a:r>
                <a:rPr lang="en-US" sz="1200" dirty="0" err="1">
                  <a:solidFill>
                    <a:srgbClr val="4D4D4D"/>
                  </a:solidFill>
                  <a:latin typeface="Century Gothic" pitchFamily="34" charset="0"/>
                  <a:cs typeface="Times New Roman" charset="0"/>
                </a:rPr>
                <a:t>eStore</a:t>
              </a:r>
              <a:endParaRPr lang="en-US" sz="1200" dirty="0">
                <a:solidFill>
                  <a:srgbClr val="4D4D4D"/>
                </a:solidFill>
                <a:latin typeface="Century Gothic" pitchFamily="34" charset="0"/>
                <a:cs typeface="Times New Roman" charset="0"/>
              </a:endParaRPr>
            </a:p>
          </p:txBody>
        </p:sp>
        <p:sp>
          <p:nvSpPr>
            <p:cNvPr id="12326" name="AutoShape 33"/>
            <p:cNvSpPr>
              <a:spLocks noChangeArrowheads="1"/>
            </p:cNvSpPr>
            <p:nvPr/>
          </p:nvSpPr>
          <p:spPr bwMode="auto">
            <a:xfrm>
              <a:off x="952" y="1540"/>
              <a:ext cx="472" cy="212"/>
            </a:xfrm>
            <a:prstGeom prst="roundRect">
              <a:avLst>
                <a:gd name="adj" fmla="val 16667"/>
              </a:avLst>
            </a:prstGeom>
            <a:solidFill>
              <a:schemeClr val="bg1"/>
            </a:solidFill>
            <a:ln w="9525" algn="ctr">
              <a:noFill/>
              <a:round/>
              <a:headEnd/>
              <a:tailEnd/>
            </a:ln>
          </p:spPr>
          <p:txBody>
            <a:bodyPr lIns="0" tIns="0" rIns="0" bIns="0" anchor="ctr"/>
            <a:lstStyle/>
            <a:p>
              <a:pPr algn="ctr">
                <a:lnSpc>
                  <a:spcPct val="90000"/>
                </a:lnSpc>
                <a:buClr>
                  <a:schemeClr val="accent1"/>
                </a:buClr>
                <a:buSzTx/>
              </a:pPr>
              <a:r>
                <a:rPr lang="en-US" sz="1200" dirty="0">
                  <a:solidFill>
                    <a:srgbClr val="4D4D4D"/>
                  </a:solidFill>
                  <a:latin typeface="Century Gothic" pitchFamily="34" charset="0"/>
                  <a:cs typeface="Times New Roman" charset="0"/>
                </a:rPr>
                <a:t>CRM</a:t>
              </a:r>
            </a:p>
          </p:txBody>
        </p:sp>
        <p:sp>
          <p:nvSpPr>
            <p:cNvPr id="12327" name="AutoShape 34"/>
            <p:cNvSpPr>
              <a:spLocks noChangeArrowheads="1"/>
            </p:cNvSpPr>
            <p:nvPr/>
          </p:nvSpPr>
          <p:spPr bwMode="auto">
            <a:xfrm>
              <a:off x="1768" y="1813"/>
              <a:ext cx="479" cy="212"/>
            </a:xfrm>
            <a:prstGeom prst="roundRect">
              <a:avLst>
                <a:gd name="adj" fmla="val 16667"/>
              </a:avLst>
            </a:prstGeom>
            <a:solidFill>
              <a:schemeClr val="bg1"/>
            </a:solidFill>
            <a:ln w="9525" algn="ctr">
              <a:noFill/>
              <a:round/>
              <a:headEnd/>
              <a:tailEnd/>
            </a:ln>
          </p:spPr>
          <p:txBody>
            <a:bodyPr lIns="0" tIns="0" rIns="0" bIns="0" anchor="ctr"/>
            <a:lstStyle/>
            <a:p>
              <a:pPr algn="ctr">
                <a:lnSpc>
                  <a:spcPct val="90000"/>
                </a:lnSpc>
                <a:buClr>
                  <a:schemeClr val="accent1"/>
                </a:buClr>
                <a:buSzTx/>
              </a:pPr>
              <a:r>
                <a:rPr lang="en-US" sz="1200">
                  <a:solidFill>
                    <a:srgbClr val="4D4D4D"/>
                  </a:solidFill>
                  <a:latin typeface="Century Gothic" pitchFamily="34" charset="0"/>
                  <a:cs typeface="Times New Roman" charset="0"/>
                </a:rPr>
                <a:t>Self Service</a:t>
              </a:r>
            </a:p>
          </p:txBody>
        </p:sp>
        <p:sp>
          <p:nvSpPr>
            <p:cNvPr id="12328" name="AutoShape 35"/>
            <p:cNvSpPr>
              <a:spLocks noChangeArrowheads="1"/>
            </p:cNvSpPr>
            <p:nvPr/>
          </p:nvSpPr>
          <p:spPr bwMode="auto">
            <a:xfrm>
              <a:off x="2296" y="1813"/>
              <a:ext cx="479" cy="212"/>
            </a:xfrm>
            <a:prstGeom prst="roundRect">
              <a:avLst>
                <a:gd name="adj" fmla="val 16667"/>
              </a:avLst>
            </a:prstGeom>
            <a:solidFill>
              <a:schemeClr val="bg1"/>
            </a:solidFill>
            <a:ln w="9525" algn="ctr">
              <a:noFill/>
              <a:round/>
              <a:headEnd/>
              <a:tailEnd/>
            </a:ln>
          </p:spPr>
          <p:txBody>
            <a:bodyPr lIns="0" tIns="0" rIns="0" bIns="0" anchor="ctr"/>
            <a:lstStyle/>
            <a:p>
              <a:pPr algn="ctr">
                <a:lnSpc>
                  <a:spcPct val="90000"/>
                </a:lnSpc>
                <a:buClr>
                  <a:schemeClr val="accent1"/>
                </a:buClr>
                <a:buSzTx/>
              </a:pPr>
              <a:r>
                <a:rPr lang="en-US" sz="1200">
                  <a:solidFill>
                    <a:srgbClr val="4D4D4D"/>
                  </a:solidFill>
                  <a:latin typeface="Century Gothic" pitchFamily="34" charset="0"/>
                  <a:cs typeface="Times New Roman" charset="0"/>
                </a:rPr>
                <a:t>Other</a:t>
              </a:r>
            </a:p>
          </p:txBody>
        </p:sp>
        <p:sp>
          <p:nvSpPr>
            <p:cNvPr id="12329" name="Text Box 36"/>
            <p:cNvSpPr txBox="1">
              <a:spLocks noChangeArrowheads="1"/>
            </p:cNvSpPr>
            <p:nvPr/>
          </p:nvSpPr>
          <p:spPr bwMode="auto">
            <a:xfrm>
              <a:off x="768" y="1248"/>
              <a:ext cx="1941" cy="224"/>
            </a:xfrm>
            <a:prstGeom prst="rect">
              <a:avLst/>
            </a:prstGeom>
            <a:noFill/>
            <a:ln w="9525" algn="ctr">
              <a:noFill/>
              <a:miter lim="800000"/>
              <a:headEnd/>
              <a:tailEnd/>
            </a:ln>
          </p:spPr>
          <p:txBody>
            <a:bodyPr lIns="92075" tIns="46038" rIns="92075" bIns="46038">
              <a:spAutoFit/>
            </a:bodyPr>
            <a:lstStyle/>
            <a:p>
              <a:pPr algn="ctr">
                <a:lnSpc>
                  <a:spcPct val="95000"/>
                </a:lnSpc>
                <a:spcBef>
                  <a:spcPct val="20000"/>
                </a:spcBef>
                <a:buClr>
                  <a:schemeClr val="accent1"/>
                </a:buClr>
                <a:buSzTx/>
              </a:pPr>
              <a:r>
                <a:rPr lang="en-US" dirty="0">
                  <a:solidFill>
                    <a:srgbClr val="FF0000"/>
                  </a:solidFill>
                  <a:latin typeface="Century Gothic" pitchFamily="34" charset="0"/>
                </a:rPr>
                <a:t>Front Office Applications</a:t>
              </a:r>
            </a:p>
          </p:txBody>
        </p:sp>
      </p:grpSp>
      <p:sp>
        <p:nvSpPr>
          <p:cNvPr id="250917" name="AutoShape 37"/>
          <p:cNvSpPr>
            <a:spLocks noChangeArrowheads="1"/>
          </p:cNvSpPr>
          <p:nvPr/>
        </p:nvSpPr>
        <p:spPr bwMode="auto">
          <a:xfrm>
            <a:off x="4351338" y="2057400"/>
            <a:ext cx="533400" cy="2713038"/>
          </a:xfrm>
          <a:custGeom>
            <a:avLst/>
            <a:gdLst>
              <a:gd name="G0" fmla="+- 12664 0 0"/>
              <a:gd name="G1" fmla="+- 5398 0 0"/>
              <a:gd name="G2" fmla="+- 21600 0 5398"/>
              <a:gd name="G3" fmla="+- 10800 0 5398"/>
              <a:gd name="G4" fmla="+- 21600 0 12664"/>
              <a:gd name="G5" fmla="*/ G4 G3 10800"/>
              <a:gd name="G6" fmla="+- 21600 0 G5"/>
              <a:gd name="T0" fmla="*/ 12664 w 21600"/>
              <a:gd name="T1" fmla="*/ 0 h 21600"/>
              <a:gd name="T2" fmla="*/ 0 w 21600"/>
              <a:gd name="T3" fmla="*/ 10800 h 21600"/>
              <a:gd name="T4" fmla="*/ 12664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2664" y="0"/>
                </a:moveTo>
                <a:lnTo>
                  <a:pt x="12664" y="5398"/>
                </a:lnTo>
                <a:lnTo>
                  <a:pt x="3375" y="5398"/>
                </a:lnTo>
                <a:lnTo>
                  <a:pt x="3375" y="16202"/>
                </a:lnTo>
                <a:lnTo>
                  <a:pt x="12664" y="16202"/>
                </a:lnTo>
                <a:lnTo>
                  <a:pt x="12664" y="21600"/>
                </a:lnTo>
                <a:lnTo>
                  <a:pt x="21600" y="10800"/>
                </a:lnTo>
                <a:close/>
              </a:path>
              <a:path w="21600" h="21600">
                <a:moveTo>
                  <a:pt x="1350" y="5398"/>
                </a:moveTo>
                <a:lnTo>
                  <a:pt x="1350" y="16202"/>
                </a:lnTo>
                <a:lnTo>
                  <a:pt x="2700" y="16202"/>
                </a:lnTo>
                <a:lnTo>
                  <a:pt x="2700" y="5398"/>
                </a:lnTo>
                <a:close/>
              </a:path>
              <a:path w="21600" h="21600">
                <a:moveTo>
                  <a:pt x="0" y="5398"/>
                </a:moveTo>
                <a:lnTo>
                  <a:pt x="0" y="16202"/>
                </a:lnTo>
                <a:lnTo>
                  <a:pt x="675" y="16202"/>
                </a:lnTo>
                <a:lnTo>
                  <a:pt x="675" y="5398"/>
                </a:lnTo>
                <a:close/>
              </a:path>
            </a:pathLst>
          </a:custGeom>
          <a:gradFill rotWithShape="1">
            <a:gsLst>
              <a:gs pos="0">
                <a:srgbClr val="FF0000"/>
              </a:gs>
              <a:gs pos="100000">
                <a:srgbClr val="C00000"/>
              </a:gs>
            </a:gsLst>
            <a:lin ang="0" scaled="1"/>
          </a:gradFill>
          <a:ln w="9525" algn="ctr">
            <a:noFill/>
            <a:miter lim="800000"/>
            <a:headEnd/>
            <a:tailEnd/>
          </a:ln>
          <a:effectLst/>
        </p:spPr>
        <p:txBody>
          <a:bodyPr lIns="92075" tIns="46038" rIns="92075" bIns="46038" anchor="ctr">
            <a:spAutoFit/>
          </a:bodyPr>
          <a:lstStyle/>
          <a:p>
            <a:pPr>
              <a:defRPr/>
            </a:pPr>
            <a:endParaRPr lang="en-US"/>
          </a:p>
        </p:txBody>
      </p:sp>
      <p:sp>
        <p:nvSpPr>
          <p:cNvPr id="250918" name="Rectangle 38"/>
          <p:cNvSpPr>
            <a:spLocks noChangeArrowheads="1"/>
          </p:cNvSpPr>
          <p:nvPr/>
        </p:nvSpPr>
        <p:spPr bwMode="auto">
          <a:xfrm>
            <a:off x="5113338" y="2057400"/>
            <a:ext cx="3878262" cy="685800"/>
          </a:xfrm>
          <a:prstGeom prst="rect">
            <a:avLst/>
          </a:prstGeom>
          <a:noFill/>
          <a:ln w="9525">
            <a:noFill/>
            <a:miter lim="800000"/>
            <a:headEnd/>
            <a:tailEnd/>
          </a:ln>
        </p:spPr>
        <p:txBody>
          <a:bodyPr lIns="0" tIns="0" rIns="0" bIns="0"/>
          <a:lstStyle/>
          <a:p>
            <a:pPr marL="228600" indent="-228600" algn="l">
              <a:buFont typeface="Wingdings" pitchFamily="2" charset="2"/>
              <a:buChar char="ü"/>
            </a:pPr>
            <a:r>
              <a:rPr lang="en-US" sz="2000" b="1" dirty="0">
                <a:solidFill>
                  <a:srgbClr val="FF0000"/>
                </a:solidFill>
                <a:latin typeface="Century Gothic" pitchFamily="34" charset="0"/>
              </a:rPr>
              <a:t>Faster, cheaper, easier </a:t>
            </a:r>
            <a:r>
              <a:rPr lang="en-US" sz="2000" b="0" dirty="0">
                <a:solidFill>
                  <a:schemeClr val="tx1"/>
                </a:solidFill>
                <a:latin typeface="Century Gothic" pitchFamily="34" charset="0"/>
              </a:rPr>
              <a:t>integration of </a:t>
            </a:r>
            <a:r>
              <a:rPr lang="en-US" sz="2000" b="0" dirty="0" smtClean="0">
                <a:solidFill>
                  <a:schemeClr val="tx1"/>
                </a:solidFill>
                <a:latin typeface="Century Gothic" pitchFamily="34" charset="0"/>
              </a:rPr>
              <a:t>core processes</a:t>
            </a:r>
            <a:endParaRPr lang="en-US" sz="2000" b="0" dirty="0">
              <a:solidFill>
                <a:schemeClr val="tx1"/>
              </a:solidFill>
              <a:latin typeface="Century Gothic" pitchFamily="34" charset="0"/>
            </a:endParaRPr>
          </a:p>
        </p:txBody>
      </p:sp>
      <p:grpSp>
        <p:nvGrpSpPr>
          <p:cNvPr id="3" name="Group 39"/>
          <p:cNvGrpSpPr>
            <a:grpSpLocks/>
          </p:cNvGrpSpPr>
          <p:nvPr/>
        </p:nvGrpSpPr>
        <p:grpSpPr bwMode="auto">
          <a:xfrm>
            <a:off x="331788" y="3790952"/>
            <a:ext cx="3722687" cy="1328738"/>
            <a:chOff x="631" y="2909"/>
            <a:chExt cx="2345" cy="837"/>
          </a:xfrm>
        </p:grpSpPr>
        <p:sp>
          <p:nvSpPr>
            <p:cNvPr id="12312" name="Text Box 40"/>
            <p:cNvSpPr txBox="1">
              <a:spLocks noChangeArrowheads="1"/>
            </p:cNvSpPr>
            <p:nvPr/>
          </p:nvSpPr>
          <p:spPr bwMode="auto">
            <a:xfrm>
              <a:off x="816" y="3522"/>
              <a:ext cx="1941" cy="224"/>
            </a:xfrm>
            <a:prstGeom prst="rect">
              <a:avLst/>
            </a:prstGeom>
            <a:noFill/>
            <a:ln w="9525" algn="ctr">
              <a:noFill/>
              <a:miter lim="800000"/>
              <a:headEnd/>
              <a:tailEnd/>
            </a:ln>
          </p:spPr>
          <p:txBody>
            <a:bodyPr lIns="92075" tIns="46038" rIns="92075" bIns="46038">
              <a:spAutoFit/>
            </a:bodyPr>
            <a:lstStyle/>
            <a:p>
              <a:pPr algn="ctr">
                <a:lnSpc>
                  <a:spcPct val="95000"/>
                </a:lnSpc>
                <a:spcBef>
                  <a:spcPct val="20000"/>
                </a:spcBef>
                <a:buClr>
                  <a:schemeClr val="accent1"/>
                </a:buClr>
                <a:buSzTx/>
              </a:pPr>
              <a:r>
                <a:rPr lang="en-US" dirty="0">
                  <a:solidFill>
                    <a:srgbClr val="FF0000"/>
                  </a:solidFill>
                  <a:latin typeface="Century Gothic" pitchFamily="34" charset="0"/>
                </a:rPr>
                <a:t>Back Office Applications</a:t>
              </a:r>
            </a:p>
          </p:txBody>
        </p:sp>
        <p:sp>
          <p:nvSpPr>
            <p:cNvPr id="12313" name="AutoShape 41"/>
            <p:cNvSpPr>
              <a:spLocks noChangeArrowheads="1"/>
            </p:cNvSpPr>
            <p:nvPr/>
          </p:nvSpPr>
          <p:spPr bwMode="auto">
            <a:xfrm>
              <a:off x="631" y="2909"/>
              <a:ext cx="2345" cy="595"/>
            </a:xfrm>
            <a:prstGeom prst="roundRect">
              <a:avLst>
                <a:gd name="adj" fmla="val 9894"/>
              </a:avLst>
            </a:prstGeom>
            <a:solidFill>
              <a:schemeClr val="bg1">
                <a:lumMod val="50000"/>
                <a:alpha val="62000"/>
              </a:schemeClr>
            </a:solidFill>
            <a:ln w="9525" algn="ctr">
              <a:solidFill>
                <a:srgbClr val="DDDDDD"/>
              </a:solidFill>
              <a:round/>
              <a:headEnd/>
              <a:tailEnd/>
            </a:ln>
          </p:spPr>
          <p:txBody>
            <a:bodyPr lIns="92075" tIns="46038" rIns="92075" bIns="46038" anchor="ctr">
              <a:spAutoFit/>
            </a:bodyPr>
            <a:lstStyle/>
            <a:p>
              <a:endParaRPr lang="en-US"/>
            </a:p>
          </p:txBody>
        </p:sp>
        <p:sp>
          <p:nvSpPr>
            <p:cNvPr id="12314" name="AutoShape 42"/>
            <p:cNvSpPr>
              <a:spLocks noChangeArrowheads="1"/>
            </p:cNvSpPr>
            <p:nvPr/>
          </p:nvSpPr>
          <p:spPr bwMode="auto">
            <a:xfrm>
              <a:off x="2352" y="2968"/>
              <a:ext cx="470" cy="212"/>
            </a:xfrm>
            <a:prstGeom prst="roundRect">
              <a:avLst>
                <a:gd name="adj" fmla="val 16667"/>
              </a:avLst>
            </a:prstGeom>
            <a:solidFill>
              <a:srgbClr val="4D4D4D">
                <a:alpha val="83920"/>
              </a:srgbClr>
            </a:solidFill>
            <a:ln w="9525" algn="ctr">
              <a:noFill/>
              <a:round/>
              <a:headEnd/>
              <a:tailEnd/>
            </a:ln>
          </p:spPr>
          <p:txBody>
            <a:bodyPr wrap="none" anchor="ctr" anchorCtr="1"/>
            <a:lstStyle/>
            <a:p>
              <a:pPr algn="ctr">
                <a:lnSpc>
                  <a:spcPct val="85000"/>
                </a:lnSpc>
                <a:spcBef>
                  <a:spcPct val="0"/>
                </a:spcBef>
                <a:buClrTx/>
                <a:buSzTx/>
              </a:pPr>
              <a:r>
                <a:rPr lang="en-US" sz="1200">
                  <a:solidFill>
                    <a:schemeClr val="bg1"/>
                  </a:solidFill>
                  <a:cs typeface="Times New Roman" charset="0"/>
                </a:rPr>
                <a:t>Custom</a:t>
              </a:r>
            </a:p>
          </p:txBody>
        </p:sp>
        <p:sp>
          <p:nvSpPr>
            <p:cNvPr id="12315" name="AutoShape 43"/>
            <p:cNvSpPr>
              <a:spLocks noChangeArrowheads="1"/>
            </p:cNvSpPr>
            <p:nvPr/>
          </p:nvSpPr>
          <p:spPr bwMode="auto">
            <a:xfrm>
              <a:off x="1440" y="3229"/>
              <a:ext cx="470" cy="212"/>
            </a:xfrm>
            <a:prstGeom prst="roundRect">
              <a:avLst>
                <a:gd name="adj" fmla="val 16667"/>
              </a:avLst>
            </a:prstGeom>
            <a:solidFill>
              <a:srgbClr val="4D4D4D">
                <a:alpha val="83920"/>
              </a:srgbClr>
            </a:solidFill>
            <a:ln w="9525" algn="ctr">
              <a:noFill/>
              <a:round/>
              <a:headEnd/>
              <a:tailEnd/>
            </a:ln>
          </p:spPr>
          <p:txBody>
            <a:bodyPr wrap="none" anchor="ctr" anchorCtr="1"/>
            <a:lstStyle/>
            <a:p>
              <a:pPr algn="ctr">
                <a:lnSpc>
                  <a:spcPct val="85000"/>
                </a:lnSpc>
                <a:spcBef>
                  <a:spcPct val="0"/>
                </a:spcBef>
                <a:buClrTx/>
                <a:buSzTx/>
              </a:pPr>
              <a:r>
                <a:rPr lang="en-US" sz="1200">
                  <a:solidFill>
                    <a:schemeClr val="bg1"/>
                  </a:solidFill>
                  <a:cs typeface="Times New Roman" charset="0"/>
                </a:rPr>
                <a:t>Analytics</a:t>
              </a:r>
            </a:p>
          </p:txBody>
        </p:sp>
        <p:sp>
          <p:nvSpPr>
            <p:cNvPr id="12316" name="AutoShape 44"/>
            <p:cNvSpPr>
              <a:spLocks noChangeArrowheads="1"/>
            </p:cNvSpPr>
            <p:nvPr/>
          </p:nvSpPr>
          <p:spPr bwMode="auto">
            <a:xfrm>
              <a:off x="1978" y="3229"/>
              <a:ext cx="470" cy="212"/>
            </a:xfrm>
            <a:prstGeom prst="roundRect">
              <a:avLst>
                <a:gd name="adj" fmla="val 16667"/>
              </a:avLst>
            </a:prstGeom>
            <a:solidFill>
              <a:srgbClr val="4D4D4D">
                <a:alpha val="83920"/>
              </a:srgbClr>
            </a:solidFill>
            <a:ln w="9525" algn="ctr">
              <a:noFill/>
              <a:round/>
              <a:headEnd/>
              <a:tailEnd/>
            </a:ln>
          </p:spPr>
          <p:txBody>
            <a:bodyPr wrap="none" anchor="ctr" anchorCtr="1"/>
            <a:lstStyle/>
            <a:p>
              <a:pPr algn="ctr">
                <a:lnSpc>
                  <a:spcPct val="85000"/>
                </a:lnSpc>
                <a:spcBef>
                  <a:spcPct val="0"/>
                </a:spcBef>
                <a:buClrTx/>
                <a:buSzTx/>
              </a:pPr>
              <a:r>
                <a:rPr lang="en-US" sz="1200">
                  <a:solidFill>
                    <a:schemeClr val="bg1"/>
                  </a:solidFill>
                  <a:cs typeface="Times New Roman" charset="0"/>
                </a:rPr>
                <a:t>Service</a:t>
              </a:r>
            </a:p>
            <a:p>
              <a:pPr algn="ctr">
                <a:lnSpc>
                  <a:spcPct val="85000"/>
                </a:lnSpc>
                <a:spcBef>
                  <a:spcPct val="0"/>
                </a:spcBef>
                <a:buClrTx/>
                <a:buSzTx/>
              </a:pPr>
              <a:r>
                <a:rPr lang="en-US" sz="1200">
                  <a:solidFill>
                    <a:schemeClr val="bg1"/>
                  </a:solidFill>
                  <a:cs typeface="Times New Roman" charset="0"/>
                </a:rPr>
                <a:t>Providers</a:t>
              </a:r>
            </a:p>
          </p:txBody>
        </p:sp>
        <p:sp>
          <p:nvSpPr>
            <p:cNvPr id="12317" name="AutoShape 45"/>
            <p:cNvSpPr>
              <a:spLocks noChangeArrowheads="1"/>
            </p:cNvSpPr>
            <p:nvPr/>
          </p:nvSpPr>
          <p:spPr bwMode="auto">
            <a:xfrm>
              <a:off x="1824" y="2968"/>
              <a:ext cx="470" cy="212"/>
            </a:xfrm>
            <a:prstGeom prst="roundRect">
              <a:avLst>
                <a:gd name="adj" fmla="val 16667"/>
              </a:avLst>
            </a:prstGeom>
            <a:solidFill>
              <a:srgbClr val="4D4D4D">
                <a:alpha val="83920"/>
              </a:srgbClr>
            </a:solidFill>
            <a:ln w="9525" algn="ctr">
              <a:noFill/>
              <a:round/>
              <a:headEnd/>
              <a:tailEnd/>
            </a:ln>
          </p:spPr>
          <p:txBody>
            <a:bodyPr wrap="none" anchor="ctr" anchorCtr="1"/>
            <a:lstStyle/>
            <a:p>
              <a:pPr algn="ctr">
                <a:lnSpc>
                  <a:spcPct val="85000"/>
                </a:lnSpc>
                <a:spcBef>
                  <a:spcPct val="0"/>
                </a:spcBef>
                <a:buClrTx/>
                <a:buSzTx/>
              </a:pPr>
              <a:r>
                <a:rPr lang="en-US" sz="1200">
                  <a:solidFill>
                    <a:schemeClr val="bg1"/>
                  </a:solidFill>
                  <a:cs typeface="Times New Roman" charset="0"/>
                </a:rPr>
                <a:t>B2B</a:t>
              </a:r>
            </a:p>
          </p:txBody>
        </p:sp>
        <p:sp>
          <p:nvSpPr>
            <p:cNvPr id="12318" name="AutoShape 46"/>
            <p:cNvSpPr>
              <a:spLocks noChangeArrowheads="1"/>
            </p:cNvSpPr>
            <p:nvPr/>
          </p:nvSpPr>
          <p:spPr bwMode="auto">
            <a:xfrm>
              <a:off x="730" y="2968"/>
              <a:ext cx="470" cy="212"/>
            </a:xfrm>
            <a:prstGeom prst="roundRect">
              <a:avLst>
                <a:gd name="adj" fmla="val 16667"/>
              </a:avLst>
            </a:prstGeom>
            <a:solidFill>
              <a:srgbClr val="4D4D4D">
                <a:alpha val="83920"/>
              </a:srgbClr>
            </a:solidFill>
            <a:ln w="9525" algn="ctr">
              <a:noFill/>
              <a:round/>
              <a:headEnd/>
              <a:tailEnd/>
            </a:ln>
          </p:spPr>
          <p:txBody>
            <a:bodyPr wrap="none" anchor="ctr" anchorCtr="1"/>
            <a:lstStyle/>
            <a:p>
              <a:pPr algn="ctr">
                <a:lnSpc>
                  <a:spcPct val="85000"/>
                </a:lnSpc>
                <a:spcBef>
                  <a:spcPct val="0"/>
                </a:spcBef>
                <a:buClrTx/>
                <a:buSzTx/>
              </a:pPr>
              <a:r>
                <a:rPr lang="en-US" sz="1200" dirty="0" smtClean="0">
                  <a:solidFill>
                    <a:schemeClr val="bg1"/>
                  </a:solidFill>
                  <a:cs typeface="Times New Roman" charset="0"/>
                </a:rPr>
                <a:t>Legacy</a:t>
              </a:r>
              <a:endParaRPr lang="en-US" sz="1200" dirty="0">
                <a:solidFill>
                  <a:schemeClr val="bg1"/>
                </a:solidFill>
                <a:cs typeface="Times New Roman" charset="0"/>
              </a:endParaRPr>
            </a:p>
          </p:txBody>
        </p:sp>
        <p:sp>
          <p:nvSpPr>
            <p:cNvPr id="12319" name="AutoShape 47"/>
            <p:cNvSpPr>
              <a:spLocks noChangeArrowheads="1"/>
            </p:cNvSpPr>
            <p:nvPr/>
          </p:nvSpPr>
          <p:spPr bwMode="auto">
            <a:xfrm>
              <a:off x="912" y="3229"/>
              <a:ext cx="470" cy="212"/>
            </a:xfrm>
            <a:prstGeom prst="roundRect">
              <a:avLst>
                <a:gd name="adj" fmla="val 16667"/>
              </a:avLst>
            </a:prstGeom>
            <a:solidFill>
              <a:srgbClr val="4D4D4D">
                <a:alpha val="83920"/>
              </a:srgbClr>
            </a:solidFill>
            <a:ln w="9525" algn="ctr">
              <a:noFill/>
              <a:round/>
              <a:headEnd/>
              <a:tailEnd/>
            </a:ln>
          </p:spPr>
          <p:txBody>
            <a:bodyPr wrap="none" anchor="ctr" anchorCtr="1"/>
            <a:lstStyle/>
            <a:p>
              <a:pPr algn="ctr">
                <a:lnSpc>
                  <a:spcPct val="85000"/>
                </a:lnSpc>
                <a:spcBef>
                  <a:spcPct val="0"/>
                </a:spcBef>
                <a:buClrTx/>
                <a:buSzTx/>
              </a:pPr>
              <a:r>
                <a:rPr lang="en-US" sz="1200" dirty="0" smtClean="0">
                  <a:solidFill>
                    <a:schemeClr val="bg1"/>
                  </a:solidFill>
                  <a:cs typeface="Times New Roman" charset="0"/>
                </a:rPr>
                <a:t>ERP</a:t>
              </a:r>
              <a:endParaRPr lang="en-US" sz="1200" dirty="0">
                <a:solidFill>
                  <a:schemeClr val="bg1"/>
                </a:solidFill>
                <a:cs typeface="Times New Roman" charset="0"/>
              </a:endParaRPr>
            </a:p>
          </p:txBody>
        </p:sp>
        <p:sp>
          <p:nvSpPr>
            <p:cNvPr id="12320" name="AutoShape 48"/>
            <p:cNvSpPr>
              <a:spLocks noChangeArrowheads="1"/>
            </p:cNvSpPr>
            <p:nvPr/>
          </p:nvSpPr>
          <p:spPr bwMode="auto">
            <a:xfrm>
              <a:off x="1296" y="2968"/>
              <a:ext cx="470" cy="212"/>
            </a:xfrm>
            <a:prstGeom prst="roundRect">
              <a:avLst>
                <a:gd name="adj" fmla="val 16667"/>
              </a:avLst>
            </a:prstGeom>
            <a:solidFill>
              <a:srgbClr val="4D4D4D">
                <a:alpha val="83920"/>
              </a:srgbClr>
            </a:solidFill>
            <a:ln w="9525" algn="ctr">
              <a:noFill/>
              <a:round/>
              <a:headEnd/>
              <a:tailEnd/>
            </a:ln>
          </p:spPr>
          <p:txBody>
            <a:bodyPr wrap="none" anchor="ctr" anchorCtr="1"/>
            <a:lstStyle/>
            <a:p>
              <a:pPr algn="ctr">
                <a:lnSpc>
                  <a:spcPct val="85000"/>
                </a:lnSpc>
                <a:spcBef>
                  <a:spcPct val="0"/>
                </a:spcBef>
                <a:buClrTx/>
                <a:buSzTx/>
              </a:pPr>
              <a:r>
                <a:rPr lang="en-US" sz="1200">
                  <a:solidFill>
                    <a:schemeClr val="bg1"/>
                  </a:solidFill>
                  <a:cs typeface="Times New Roman" charset="0"/>
                </a:rPr>
                <a:t>Supply</a:t>
              </a:r>
            </a:p>
            <a:p>
              <a:pPr algn="ctr">
                <a:lnSpc>
                  <a:spcPct val="85000"/>
                </a:lnSpc>
                <a:spcBef>
                  <a:spcPct val="0"/>
                </a:spcBef>
                <a:buClrTx/>
                <a:buSzTx/>
              </a:pPr>
              <a:r>
                <a:rPr lang="en-US" sz="1200">
                  <a:solidFill>
                    <a:schemeClr val="bg1"/>
                  </a:solidFill>
                  <a:cs typeface="Times New Roman" charset="0"/>
                </a:rPr>
                <a:t>Chain</a:t>
              </a:r>
            </a:p>
          </p:txBody>
        </p:sp>
      </p:grpSp>
      <p:grpSp>
        <p:nvGrpSpPr>
          <p:cNvPr id="4" name="Group 49"/>
          <p:cNvGrpSpPr>
            <a:grpSpLocks/>
          </p:cNvGrpSpPr>
          <p:nvPr/>
        </p:nvGrpSpPr>
        <p:grpSpPr bwMode="auto">
          <a:xfrm>
            <a:off x="325437" y="2895600"/>
            <a:ext cx="3789363" cy="1350963"/>
            <a:chOff x="187" y="2047"/>
            <a:chExt cx="2387" cy="822"/>
          </a:xfrm>
        </p:grpSpPr>
        <p:sp>
          <p:nvSpPr>
            <p:cNvPr id="12302" name="AutoShape 50"/>
            <p:cNvSpPr>
              <a:spLocks noChangeArrowheads="1"/>
            </p:cNvSpPr>
            <p:nvPr/>
          </p:nvSpPr>
          <p:spPr bwMode="auto">
            <a:xfrm>
              <a:off x="203" y="2047"/>
              <a:ext cx="2371" cy="822"/>
            </a:xfrm>
            <a:prstGeom prst="roundRect">
              <a:avLst>
                <a:gd name="adj" fmla="val 12319"/>
              </a:avLst>
            </a:prstGeom>
            <a:solidFill>
              <a:schemeClr val="bg1"/>
            </a:solidFill>
            <a:ln w="9525" algn="ctr">
              <a:noFill/>
              <a:round/>
              <a:headEnd/>
              <a:tailEnd/>
            </a:ln>
          </p:spPr>
          <p:txBody>
            <a:bodyPr lIns="92075" tIns="46038" rIns="92075" bIns="46038" anchor="ctr">
              <a:spAutoFit/>
            </a:bodyPr>
            <a:lstStyle/>
            <a:p>
              <a:endParaRPr lang="en-US"/>
            </a:p>
          </p:txBody>
        </p:sp>
        <p:pic>
          <p:nvPicPr>
            <p:cNvPr id="12303" name="Picture 51" descr="Oracle_AppsIntegArch_clr"/>
            <p:cNvPicPr>
              <a:picLocks noChangeAspect="1" noChangeArrowheads="1"/>
            </p:cNvPicPr>
            <p:nvPr/>
          </p:nvPicPr>
          <p:blipFill>
            <a:blip r:embed="rId3" cstate="print"/>
            <a:srcRect/>
            <a:stretch>
              <a:fillRect/>
            </a:stretch>
          </p:blipFill>
          <p:spPr bwMode="auto">
            <a:xfrm>
              <a:off x="243" y="2060"/>
              <a:ext cx="2258" cy="292"/>
            </a:xfrm>
            <a:prstGeom prst="rect">
              <a:avLst/>
            </a:prstGeom>
            <a:noFill/>
            <a:ln w="9525">
              <a:noFill/>
              <a:miter lim="800000"/>
              <a:headEnd/>
              <a:tailEnd/>
            </a:ln>
          </p:spPr>
        </p:pic>
        <p:sp>
          <p:nvSpPr>
            <p:cNvPr id="12304" name="AutoShape 52"/>
            <p:cNvSpPr>
              <a:spLocks noChangeArrowheads="1"/>
            </p:cNvSpPr>
            <p:nvPr/>
          </p:nvSpPr>
          <p:spPr bwMode="auto">
            <a:xfrm>
              <a:off x="263" y="2427"/>
              <a:ext cx="572" cy="295"/>
            </a:xfrm>
            <a:prstGeom prst="roundRect">
              <a:avLst>
                <a:gd name="adj" fmla="val 9616"/>
              </a:avLst>
            </a:prstGeom>
            <a:gradFill rotWithShape="1">
              <a:gsLst>
                <a:gs pos="0">
                  <a:srgbClr val="FF3C3C"/>
                </a:gs>
                <a:gs pos="100000">
                  <a:srgbClr val="FF0000"/>
                </a:gs>
              </a:gsLst>
              <a:lin ang="5400000" scaled="1"/>
            </a:gradFill>
            <a:ln w="22225" algn="ctr">
              <a:solidFill>
                <a:srgbClr val="C70A0B"/>
              </a:solidFill>
              <a:round/>
              <a:headEnd/>
              <a:tailEnd/>
            </a:ln>
          </p:spPr>
          <p:txBody>
            <a:bodyPr wrap="none" anchor="ctr"/>
            <a:lstStyle/>
            <a:p>
              <a:pPr>
                <a:lnSpc>
                  <a:spcPct val="90000"/>
                </a:lnSpc>
                <a:spcBef>
                  <a:spcPct val="35000"/>
                </a:spcBef>
                <a:spcAft>
                  <a:spcPct val="15000"/>
                </a:spcAft>
                <a:buClrTx/>
                <a:buSzPct val="65000"/>
              </a:pPr>
              <a:r>
                <a:rPr lang="en-US" sz="1200">
                  <a:solidFill>
                    <a:schemeClr val="bg1"/>
                  </a:solidFill>
                  <a:ea typeface="MS PGothic" pitchFamily="34" charset="-128"/>
                </a:rPr>
                <a:t>People</a:t>
              </a:r>
            </a:p>
          </p:txBody>
        </p:sp>
        <p:sp>
          <p:nvSpPr>
            <p:cNvPr id="12305" name="AutoShape 53"/>
            <p:cNvSpPr>
              <a:spLocks noChangeArrowheads="1"/>
            </p:cNvSpPr>
            <p:nvPr/>
          </p:nvSpPr>
          <p:spPr bwMode="auto">
            <a:xfrm>
              <a:off x="1100" y="2427"/>
              <a:ext cx="573" cy="295"/>
            </a:xfrm>
            <a:prstGeom prst="roundRect">
              <a:avLst>
                <a:gd name="adj" fmla="val 9616"/>
              </a:avLst>
            </a:prstGeom>
            <a:gradFill rotWithShape="1">
              <a:gsLst>
                <a:gs pos="0">
                  <a:srgbClr val="FF3C3C"/>
                </a:gs>
                <a:gs pos="100000">
                  <a:srgbClr val="FF0000"/>
                </a:gs>
              </a:gsLst>
              <a:lin ang="5400000" scaled="1"/>
            </a:gradFill>
            <a:ln w="22225" algn="ctr">
              <a:solidFill>
                <a:srgbClr val="C70A0B"/>
              </a:solidFill>
              <a:round/>
              <a:headEnd/>
              <a:tailEnd/>
            </a:ln>
          </p:spPr>
          <p:txBody>
            <a:bodyPr wrap="none" anchor="ctr"/>
            <a:lstStyle/>
            <a:p>
              <a:pPr>
                <a:lnSpc>
                  <a:spcPct val="90000"/>
                </a:lnSpc>
                <a:spcBef>
                  <a:spcPct val="35000"/>
                </a:spcBef>
                <a:spcAft>
                  <a:spcPct val="15000"/>
                </a:spcAft>
                <a:buClrTx/>
                <a:buSzPct val="65000"/>
              </a:pPr>
              <a:r>
                <a:rPr lang="en-US" sz="1200">
                  <a:solidFill>
                    <a:schemeClr val="bg1"/>
                  </a:solidFill>
                  <a:ea typeface="MS PGothic" pitchFamily="34" charset="-128"/>
                </a:rPr>
                <a:t>Business</a:t>
              </a:r>
              <a:br>
                <a:rPr lang="en-US" sz="1200">
                  <a:solidFill>
                    <a:schemeClr val="bg1"/>
                  </a:solidFill>
                  <a:ea typeface="MS PGothic" pitchFamily="34" charset="-128"/>
                </a:rPr>
              </a:br>
              <a:r>
                <a:rPr lang="en-US" sz="1200">
                  <a:solidFill>
                    <a:schemeClr val="bg1"/>
                  </a:solidFill>
                  <a:ea typeface="MS PGothic" pitchFamily="34" charset="-128"/>
                </a:rPr>
                <a:t>Processes</a:t>
              </a:r>
            </a:p>
          </p:txBody>
        </p:sp>
        <p:sp>
          <p:nvSpPr>
            <p:cNvPr id="12306" name="AutoShape 54"/>
            <p:cNvSpPr>
              <a:spLocks noChangeArrowheads="1"/>
            </p:cNvSpPr>
            <p:nvPr/>
          </p:nvSpPr>
          <p:spPr bwMode="auto">
            <a:xfrm>
              <a:off x="1934" y="2427"/>
              <a:ext cx="572" cy="295"/>
            </a:xfrm>
            <a:prstGeom prst="roundRect">
              <a:avLst>
                <a:gd name="adj" fmla="val 9616"/>
              </a:avLst>
            </a:prstGeom>
            <a:gradFill rotWithShape="1">
              <a:gsLst>
                <a:gs pos="0">
                  <a:srgbClr val="FF3C3C"/>
                </a:gs>
                <a:gs pos="100000">
                  <a:srgbClr val="FF0000"/>
                </a:gs>
              </a:gsLst>
              <a:lin ang="5400000" scaled="1"/>
            </a:gradFill>
            <a:ln w="22225" algn="ctr">
              <a:solidFill>
                <a:srgbClr val="C70A0B"/>
              </a:solidFill>
              <a:round/>
              <a:headEnd/>
              <a:tailEnd/>
            </a:ln>
          </p:spPr>
          <p:txBody>
            <a:bodyPr wrap="none" anchor="ctr"/>
            <a:lstStyle/>
            <a:p>
              <a:pPr>
                <a:lnSpc>
                  <a:spcPct val="90000"/>
                </a:lnSpc>
                <a:spcBef>
                  <a:spcPct val="35000"/>
                </a:spcBef>
                <a:spcAft>
                  <a:spcPct val="15000"/>
                </a:spcAft>
                <a:buClrTx/>
                <a:buSzPct val="65000"/>
              </a:pPr>
              <a:r>
                <a:rPr lang="en-US" sz="1200">
                  <a:solidFill>
                    <a:schemeClr val="bg1"/>
                  </a:solidFill>
                  <a:ea typeface="MS PGothic" pitchFamily="34" charset="-128"/>
                </a:rPr>
                <a:t>Information</a:t>
              </a:r>
            </a:p>
          </p:txBody>
        </p:sp>
        <p:sp>
          <p:nvSpPr>
            <p:cNvPr id="12307" name="AutoShape 55"/>
            <p:cNvSpPr>
              <a:spLocks noChangeArrowheads="1"/>
            </p:cNvSpPr>
            <p:nvPr/>
          </p:nvSpPr>
          <p:spPr bwMode="auto">
            <a:xfrm>
              <a:off x="851" y="2522"/>
              <a:ext cx="225" cy="123"/>
            </a:xfrm>
            <a:prstGeom prst="leftRightArrow">
              <a:avLst>
                <a:gd name="adj1" fmla="val 43944"/>
                <a:gd name="adj2" fmla="val 48213"/>
              </a:avLst>
            </a:prstGeom>
            <a:solidFill>
              <a:schemeClr val="bg1"/>
            </a:solidFill>
            <a:ln w="12700" algn="ctr">
              <a:solidFill>
                <a:schemeClr val="accent1"/>
              </a:solidFill>
              <a:miter lim="800000"/>
              <a:headEnd/>
              <a:tailEnd/>
            </a:ln>
          </p:spPr>
          <p:txBody>
            <a:bodyPr anchor="ctr">
              <a:spAutoFit/>
            </a:bodyPr>
            <a:lstStyle/>
            <a:p>
              <a:endParaRPr lang="en-US"/>
            </a:p>
          </p:txBody>
        </p:sp>
        <p:sp>
          <p:nvSpPr>
            <p:cNvPr id="12308" name="AutoShape 56"/>
            <p:cNvSpPr>
              <a:spLocks noChangeArrowheads="1"/>
            </p:cNvSpPr>
            <p:nvPr/>
          </p:nvSpPr>
          <p:spPr bwMode="auto">
            <a:xfrm>
              <a:off x="1689" y="2521"/>
              <a:ext cx="225" cy="123"/>
            </a:xfrm>
            <a:prstGeom prst="leftRightArrow">
              <a:avLst>
                <a:gd name="adj1" fmla="val 43944"/>
                <a:gd name="adj2" fmla="val 48213"/>
              </a:avLst>
            </a:prstGeom>
            <a:solidFill>
              <a:schemeClr val="bg1"/>
            </a:solidFill>
            <a:ln w="12700" algn="ctr">
              <a:solidFill>
                <a:schemeClr val="accent1"/>
              </a:solidFill>
              <a:miter lim="800000"/>
              <a:headEnd/>
              <a:tailEnd/>
            </a:ln>
          </p:spPr>
          <p:txBody>
            <a:bodyPr anchor="ctr">
              <a:spAutoFit/>
            </a:bodyPr>
            <a:lstStyle/>
            <a:p>
              <a:endParaRPr lang="en-US"/>
            </a:p>
          </p:txBody>
        </p:sp>
        <p:sp>
          <p:nvSpPr>
            <p:cNvPr id="12309" name="Rectangle 57"/>
            <p:cNvSpPr>
              <a:spLocks noChangeArrowheads="1"/>
            </p:cNvSpPr>
            <p:nvPr/>
          </p:nvSpPr>
          <p:spPr bwMode="auto">
            <a:xfrm>
              <a:off x="187" y="2676"/>
              <a:ext cx="717" cy="160"/>
            </a:xfrm>
            <a:prstGeom prst="rect">
              <a:avLst/>
            </a:prstGeom>
            <a:gradFill rotWithShape="1">
              <a:gsLst>
                <a:gs pos="0">
                  <a:schemeClr val="tx1">
                    <a:alpha val="50000"/>
                  </a:schemeClr>
                </a:gs>
                <a:gs pos="100000">
                  <a:schemeClr val="bg1">
                    <a:alpha val="0"/>
                  </a:schemeClr>
                </a:gs>
              </a:gsLst>
              <a:path path="shape">
                <a:fillToRect l="50000" t="50000" r="50000" b="50000"/>
              </a:path>
            </a:gradFill>
            <a:ln w="9525">
              <a:noFill/>
              <a:miter lim="800000"/>
              <a:headEnd/>
              <a:tailEnd/>
            </a:ln>
          </p:spPr>
          <p:txBody>
            <a:bodyPr wrap="none" anchor="ctr"/>
            <a:lstStyle/>
            <a:p>
              <a:endParaRPr lang="en-US"/>
            </a:p>
          </p:txBody>
        </p:sp>
        <p:sp>
          <p:nvSpPr>
            <p:cNvPr id="12310" name="Rectangle 58"/>
            <p:cNvSpPr>
              <a:spLocks noChangeArrowheads="1"/>
            </p:cNvSpPr>
            <p:nvPr/>
          </p:nvSpPr>
          <p:spPr bwMode="auto">
            <a:xfrm>
              <a:off x="1015" y="2676"/>
              <a:ext cx="717" cy="160"/>
            </a:xfrm>
            <a:prstGeom prst="rect">
              <a:avLst/>
            </a:prstGeom>
            <a:gradFill rotWithShape="1">
              <a:gsLst>
                <a:gs pos="0">
                  <a:schemeClr val="tx1">
                    <a:alpha val="50000"/>
                  </a:schemeClr>
                </a:gs>
                <a:gs pos="100000">
                  <a:schemeClr val="bg1">
                    <a:alpha val="0"/>
                  </a:schemeClr>
                </a:gs>
              </a:gsLst>
              <a:path path="shape">
                <a:fillToRect l="50000" t="50000" r="50000" b="50000"/>
              </a:path>
            </a:gradFill>
            <a:ln w="9525">
              <a:noFill/>
              <a:miter lim="800000"/>
              <a:headEnd/>
              <a:tailEnd/>
            </a:ln>
          </p:spPr>
          <p:txBody>
            <a:bodyPr wrap="none" anchor="ctr"/>
            <a:lstStyle/>
            <a:p>
              <a:endParaRPr lang="en-US"/>
            </a:p>
          </p:txBody>
        </p:sp>
        <p:sp>
          <p:nvSpPr>
            <p:cNvPr id="12311" name="Rectangle 59"/>
            <p:cNvSpPr>
              <a:spLocks noChangeArrowheads="1"/>
            </p:cNvSpPr>
            <p:nvPr/>
          </p:nvSpPr>
          <p:spPr bwMode="auto">
            <a:xfrm>
              <a:off x="1847" y="2676"/>
              <a:ext cx="717" cy="160"/>
            </a:xfrm>
            <a:prstGeom prst="rect">
              <a:avLst/>
            </a:prstGeom>
            <a:gradFill rotWithShape="1">
              <a:gsLst>
                <a:gs pos="0">
                  <a:schemeClr val="tx1">
                    <a:alpha val="50000"/>
                  </a:schemeClr>
                </a:gs>
                <a:gs pos="100000">
                  <a:schemeClr val="bg1">
                    <a:alpha val="0"/>
                  </a:schemeClr>
                </a:gs>
              </a:gsLst>
              <a:path path="shape">
                <a:fillToRect l="50000" t="50000" r="50000" b="50000"/>
              </a:path>
            </a:gradFill>
            <a:ln w="9525">
              <a:noFill/>
              <a:miter lim="800000"/>
              <a:headEnd/>
              <a:tailEnd/>
            </a:ln>
          </p:spPr>
          <p:txBody>
            <a:bodyPr wrap="none" anchor="ctr"/>
            <a:lstStyle/>
            <a:p>
              <a:endParaRPr lang="en-US"/>
            </a:p>
          </p:txBody>
        </p:sp>
      </p:grpSp>
      <p:sp>
        <p:nvSpPr>
          <p:cNvPr id="60" name="Rectangle 59"/>
          <p:cNvSpPr/>
          <p:nvPr/>
        </p:nvSpPr>
        <p:spPr>
          <a:xfrm>
            <a:off x="5032262" y="3276600"/>
            <a:ext cx="3425938" cy="400110"/>
          </a:xfrm>
          <a:prstGeom prst="rect">
            <a:avLst/>
          </a:prstGeom>
        </p:spPr>
        <p:txBody>
          <a:bodyPr wrap="none">
            <a:spAutoFit/>
          </a:bodyPr>
          <a:lstStyle/>
          <a:p>
            <a:pPr marL="228600" indent="-228600">
              <a:buFont typeface="Wingdings" pitchFamily="2" charset="2"/>
              <a:buChar char="ü"/>
            </a:pPr>
            <a:r>
              <a:rPr lang="en-US" sz="2000" b="1" dirty="0" smtClean="0">
                <a:solidFill>
                  <a:srgbClr val="FF0000"/>
                </a:solidFill>
                <a:latin typeface="Century Gothic" pitchFamily="34" charset="0"/>
              </a:rPr>
              <a:t>Reduced</a:t>
            </a:r>
            <a:r>
              <a:rPr lang="en-US" sz="2000" dirty="0" smtClean="0">
                <a:latin typeface="Century Gothic" pitchFamily="34" charset="0"/>
              </a:rPr>
              <a:t> integration risk</a:t>
            </a:r>
            <a:endParaRPr lang="en-US" sz="2000" dirty="0">
              <a:latin typeface="Century Gothic" pitchFamily="34" charset="0"/>
            </a:endParaRPr>
          </a:p>
        </p:txBody>
      </p:sp>
      <p:sp>
        <p:nvSpPr>
          <p:cNvPr id="61" name="Rectangle 60"/>
          <p:cNvSpPr/>
          <p:nvPr/>
        </p:nvSpPr>
        <p:spPr>
          <a:xfrm>
            <a:off x="5105400" y="4267200"/>
            <a:ext cx="3810000" cy="707886"/>
          </a:xfrm>
          <a:prstGeom prst="rect">
            <a:avLst/>
          </a:prstGeom>
        </p:spPr>
        <p:txBody>
          <a:bodyPr wrap="square">
            <a:spAutoFit/>
          </a:bodyPr>
          <a:lstStyle/>
          <a:p>
            <a:pPr marL="228600" indent="-228600">
              <a:buFont typeface="Wingdings" pitchFamily="2" charset="2"/>
              <a:buChar char="ü"/>
            </a:pPr>
            <a:r>
              <a:rPr lang="en-US" sz="2000" b="1" dirty="0" smtClean="0">
                <a:solidFill>
                  <a:srgbClr val="FF0000"/>
                </a:solidFill>
                <a:latin typeface="Century Gothic" pitchFamily="34" charset="0"/>
              </a:rPr>
              <a:t>Improved adaptability </a:t>
            </a:r>
            <a:r>
              <a:rPr lang="en-US" sz="2000" dirty="0" smtClean="0">
                <a:latin typeface="Century Gothic" pitchFamily="34" charset="0"/>
              </a:rPr>
              <a:t>of business processes</a:t>
            </a:r>
            <a:endParaRPr lang="en-US" sz="2000" dirty="0">
              <a:latin typeface="Century Gothic" pitchFamily="34" charset="0"/>
            </a:endParaRPr>
          </a:p>
        </p:txBody>
      </p:sp>
      <p:sp>
        <p:nvSpPr>
          <p:cNvPr id="62" name="Rectangle 61"/>
          <p:cNvSpPr/>
          <p:nvPr/>
        </p:nvSpPr>
        <p:spPr>
          <a:xfrm>
            <a:off x="228600" y="5562600"/>
            <a:ext cx="7772400" cy="369332"/>
          </a:xfrm>
          <a:prstGeom prst="rect">
            <a:avLst/>
          </a:prstGeom>
        </p:spPr>
        <p:txBody>
          <a:bodyPr wrap="square">
            <a:spAutoFit/>
          </a:bodyPr>
          <a:lstStyle/>
          <a:p>
            <a:r>
              <a:rPr lang="en-US" b="1" i="1" dirty="0" smtClean="0">
                <a:solidFill>
                  <a:schemeClr val="tx1">
                    <a:lumMod val="65000"/>
                    <a:lumOff val="35000"/>
                  </a:schemeClr>
                </a:solidFill>
                <a:latin typeface="Century Gothic" pitchFamily="34" charset="0"/>
              </a:rPr>
              <a:t>Connecting People, Processes &amp; Information across the Enterprise</a:t>
            </a:r>
            <a:endParaRPr lang="en-US" dirty="0">
              <a:solidFill>
                <a:schemeClr val="tx1">
                  <a:lumMod val="65000"/>
                  <a:lumOff val="35000"/>
                </a:schemeClr>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3.33333E-6 -2.65896E-6 L -3.33333E-6 -0.05803 " pathEditMode="relative" rAng="0" ptsTypes="AA">
                                      <p:cBhvr>
                                        <p:cTn id="6" dur="2000" fill="hold"/>
                                        <p:tgtEl>
                                          <p:spTgt spid="2"/>
                                        </p:tgtEl>
                                        <p:attrNameLst>
                                          <p:attrName>ppt_x</p:attrName>
                                          <p:attrName>ppt_y</p:attrName>
                                        </p:attrNameLst>
                                      </p:cBhvr>
                                      <p:rCtr x="0" y="-29"/>
                                    </p:animMotion>
                                  </p:childTnLst>
                                </p:cTn>
                              </p:par>
                              <p:par>
                                <p:cTn id="7" presetID="42" presetClass="path" presetSubtype="0" accel="50000" decel="50000" fill="hold" nodeType="withEffect">
                                  <p:stCondLst>
                                    <p:cond delay="0"/>
                                  </p:stCondLst>
                                  <p:childTnLst>
                                    <p:animMotion origin="layout" path="M 1.11111E-6 2.22222E-6 L 1.11111E-6 0.05486 " pathEditMode="relative" rAng="0" ptsTypes="AA">
                                      <p:cBhvr>
                                        <p:cTn id="8" dur="2000" fill="hold"/>
                                        <p:tgtEl>
                                          <p:spTgt spid="3"/>
                                        </p:tgtEl>
                                        <p:attrNameLst>
                                          <p:attrName>ppt_x</p:attrName>
                                          <p:attrName>ppt_y</p:attrName>
                                        </p:attrNameLst>
                                      </p:cBhvr>
                                      <p:rCtr x="0" y="27"/>
                                    </p:animMotion>
                                  </p:childTnLst>
                                </p:cTn>
                              </p:par>
                              <p:par>
                                <p:cTn id="9" presetID="5" presetClass="entr" presetSubtype="10" fill="hold" nodeType="withEffect">
                                  <p:stCondLst>
                                    <p:cond delay="0"/>
                                  </p:stCondLst>
                                  <p:childTnLst>
                                    <p:set>
                                      <p:cBhvr>
                                        <p:cTn id="10" dur="1" fill="hold">
                                          <p:stCondLst>
                                            <p:cond delay="0"/>
                                          </p:stCondLst>
                                        </p:cTn>
                                        <p:tgtEl>
                                          <p:spTgt spid="250917"/>
                                        </p:tgtEl>
                                        <p:attrNameLst>
                                          <p:attrName>style.visibility</p:attrName>
                                        </p:attrNameLst>
                                      </p:cBhvr>
                                      <p:to>
                                        <p:strVal val="visible"/>
                                      </p:to>
                                    </p:set>
                                    <p:animEffect transition="in" filter="checkerboard(across)">
                                      <p:cBhvr>
                                        <p:cTn id="11" dur="500"/>
                                        <p:tgtEl>
                                          <p:spTgt spid="250917"/>
                                        </p:tgtEl>
                                      </p:cBhvr>
                                    </p:animEffect>
                                  </p:childTnLst>
                                </p:cTn>
                              </p:par>
                            </p:childTnLst>
                          </p:cTn>
                        </p:par>
                        <p:par>
                          <p:cTn id="12" fill="hold">
                            <p:stCondLst>
                              <p:cond delay="2000"/>
                            </p:stCondLst>
                            <p:childTnLst>
                              <p:par>
                                <p:cTn id="13" presetID="9" presetClass="entr" presetSubtype="0" fill="hold" grpId="0" nodeType="afterEffect">
                                  <p:stCondLst>
                                    <p:cond delay="0"/>
                                  </p:stCondLst>
                                  <p:childTnLst>
                                    <p:set>
                                      <p:cBhvr>
                                        <p:cTn id="14" dur="1" fill="hold">
                                          <p:stCondLst>
                                            <p:cond delay="0"/>
                                          </p:stCondLst>
                                        </p:cTn>
                                        <p:tgtEl>
                                          <p:spTgt spid="250887"/>
                                        </p:tgtEl>
                                        <p:attrNameLst>
                                          <p:attrName>style.visibility</p:attrName>
                                        </p:attrNameLst>
                                      </p:cBhvr>
                                      <p:to>
                                        <p:strVal val="visible"/>
                                      </p:to>
                                    </p:set>
                                    <p:animEffect transition="in" filter="dissolve">
                                      <p:cBhvr>
                                        <p:cTn id="15" dur="500"/>
                                        <p:tgtEl>
                                          <p:spTgt spid="250887"/>
                                        </p:tgtEl>
                                      </p:cBhvr>
                                    </p:animEffect>
                                  </p:childTnLst>
                                </p:cTn>
                              </p:par>
                            </p:childTnLst>
                          </p:cTn>
                        </p:par>
                        <p:par>
                          <p:cTn id="16" fill="hold">
                            <p:stCondLst>
                              <p:cond delay="2500"/>
                            </p:stCondLst>
                            <p:childTnLst>
                              <p:par>
                                <p:cTn id="17" presetID="1" presetClass="entr" presetSubtype="0" fill="hold" grpId="0" nodeType="afterEffect">
                                  <p:stCondLst>
                                    <p:cond delay="0"/>
                                  </p:stCondLst>
                                  <p:childTnLst>
                                    <p:set>
                                      <p:cBhvr>
                                        <p:cTn id="18" dur="1" fill="hold">
                                          <p:stCondLst>
                                            <p:cond delay="0"/>
                                          </p:stCondLst>
                                        </p:cTn>
                                        <p:tgtEl>
                                          <p:spTgt spid="25088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088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088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09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2" grpId="0" animBg="1"/>
      <p:bldP spid="250883" grpId="0" animBg="1"/>
      <p:bldP spid="250884" grpId="0" animBg="1"/>
      <p:bldP spid="250887" grpId="0" animBg="1"/>
      <p:bldP spid="2509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752600"/>
            <a:ext cx="8229600" cy="1143000"/>
          </a:xfrm>
        </p:spPr>
        <p:txBody>
          <a:bodyPr>
            <a:noAutofit/>
          </a:bodyPr>
          <a:lstStyle/>
          <a:p>
            <a:r>
              <a:rPr lang="en-US" sz="7200" dirty="0" smtClean="0">
                <a:latin typeface="Century Gothic" pitchFamily="34" charset="0"/>
              </a:rPr>
              <a:t>Sales</a:t>
            </a:r>
            <a:endParaRPr lang="en-US" sz="7200" dirty="0">
              <a:latin typeface="Century Gothic" pitchFamily="34" charset="0"/>
            </a:endParaRP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2" name="Picture 4" descr="http://www.istockphoto.com/file_thumbview_approve/4658714/2/istockphoto_4658714-light-bulb-on-white-isolated.jpg"/>
          <p:cNvPicPr>
            <a:picLocks noChangeAspect="1" noChangeArrowheads="1"/>
          </p:cNvPicPr>
          <p:nvPr/>
        </p:nvPicPr>
        <p:blipFill>
          <a:blip r:embed="rId3" cstate="print"/>
          <a:srcRect l="13146" r="14554"/>
          <a:stretch>
            <a:fillRect/>
          </a:stretch>
        </p:blipFill>
        <p:spPr bwMode="auto">
          <a:xfrm>
            <a:off x="6400800" y="990601"/>
            <a:ext cx="2743200" cy="4572000"/>
          </a:xfrm>
          <a:prstGeom prst="rect">
            <a:avLst/>
          </a:prstGeom>
          <a:noFill/>
        </p:spPr>
      </p:pic>
      <p:sp>
        <p:nvSpPr>
          <p:cNvPr id="4" name="Content Placeholder 2"/>
          <p:cNvSpPr>
            <a:spLocks noGrp="1"/>
          </p:cNvSpPr>
          <p:nvPr>
            <p:ph idx="1"/>
          </p:nvPr>
        </p:nvSpPr>
        <p:spPr>
          <a:xfrm>
            <a:off x="304800" y="1676400"/>
            <a:ext cx="5998027" cy="2971800"/>
          </a:xfrm>
        </p:spPr>
        <p:txBody>
          <a:bodyPr>
            <a:normAutofit/>
          </a:bodyPr>
          <a:lstStyle/>
          <a:p>
            <a:pPr>
              <a:spcBef>
                <a:spcPts val="1200"/>
              </a:spcBef>
              <a:buNone/>
              <a:defRPr/>
            </a:pPr>
            <a:r>
              <a:rPr lang="en-US" sz="3600" dirty="0" smtClean="0">
                <a:latin typeface="Century Gothic" pitchFamily="34" charset="0"/>
              </a:rPr>
              <a:t>Get </a:t>
            </a:r>
            <a:r>
              <a:rPr lang="en-US" sz="3600" b="1" dirty="0" smtClean="0">
                <a:solidFill>
                  <a:srgbClr val="FF0000"/>
                </a:solidFill>
                <a:latin typeface="Century Gothic" pitchFamily="34" charset="0"/>
              </a:rPr>
              <a:t>Smarter</a:t>
            </a:r>
          </a:p>
          <a:p>
            <a:pPr>
              <a:spcBef>
                <a:spcPts val="1200"/>
              </a:spcBef>
              <a:buNone/>
              <a:defRPr/>
            </a:pPr>
            <a:endParaRPr lang="en-US" sz="900" dirty="0" smtClean="0">
              <a:latin typeface="Century Gothic" pitchFamily="34" charset="0"/>
            </a:endParaRPr>
          </a:p>
          <a:p>
            <a:pPr marL="342900" indent="-342900">
              <a:spcBef>
                <a:spcPts val="1200"/>
              </a:spcBef>
              <a:buFont typeface="Wingdings" pitchFamily="2" charset="2"/>
              <a:buChar char="ü"/>
              <a:defRPr/>
            </a:pPr>
            <a:r>
              <a:rPr lang="en-US" sz="2400" dirty="0" smtClean="0">
                <a:latin typeface="Century Gothic" pitchFamily="34" charset="0"/>
              </a:rPr>
              <a:t>Increase sales execution &amp; account penetration</a:t>
            </a:r>
          </a:p>
          <a:p>
            <a:pPr marL="342900" indent="-342900">
              <a:spcBef>
                <a:spcPts val="1200"/>
              </a:spcBef>
              <a:buNone/>
              <a:defRPr/>
            </a:pPr>
            <a:endParaRPr lang="en-US" sz="800" dirty="0" smtClean="0">
              <a:solidFill>
                <a:srgbClr val="000000"/>
              </a:solidFill>
              <a:latin typeface="Century Gothic" pitchFamily="34" charset="0"/>
            </a:endParaRPr>
          </a:p>
          <a:p>
            <a:pPr marL="342900" indent="-342900">
              <a:spcBef>
                <a:spcPts val="1200"/>
              </a:spcBef>
              <a:buFont typeface="Wingdings" pitchFamily="2" charset="2"/>
              <a:buChar char="ü"/>
              <a:defRPr/>
            </a:pPr>
            <a:r>
              <a:rPr lang="en-US" sz="2400" dirty="0" smtClean="0">
                <a:solidFill>
                  <a:srgbClr val="000000"/>
                </a:solidFill>
                <a:latin typeface="Century Gothic" pitchFamily="34" charset="0"/>
              </a:rPr>
              <a:t>Rapid access to the business information you need</a:t>
            </a:r>
          </a:p>
          <a:p>
            <a:pPr>
              <a:spcBef>
                <a:spcPts val="1200"/>
              </a:spcBef>
              <a:buNone/>
              <a:defRPr/>
            </a:pPr>
            <a:endParaRPr lang="en-US" dirty="0" smtClean="0"/>
          </a:p>
          <a:p>
            <a:pPr>
              <a:spcBef>
                <a:spcPts val="1200"/>
              </a:spcBef>
              <a:buFont typeface="Wingdings" pitchFamily="2" charset="2"/>
              <a:buChar char="ü"/>
              <a:defRPr/>
            </a:pPr>
            <a:endParaRPr lang="en-US" dirty="0" smtClean="0"/>
          </a:p>
          <a:p>
            <a:pPr>
              <a:spcBef>
                <a:spcPts val="1200"/>
              </a:spcBef>
              <a:buFont typeface="Wingdings" pitchFamily="2" charset="2"/>
              <a:buChar char="ü"/>
              <a:defRPr/>
            </a:pPr>
            <a:endParaRPr lang="en-US" dirty="0"/>
          </a:p>
        </p:txBody>
      </p:sp>
      <p:sp>
        <p:nvSpPr>
          <p:cNvPr id="7" name="Rectangle 5"/>
          <p:cNvSpPr txBox="1">
            <a:spLocks noChangeArrowheads="1"/>
          </p:cNvSpPr>
          <p:nvPr/>
        </p:nvSpPr>
        <p:spPr bwMode="auto">
          <a:xfrm>
            <a:off x="876820" y="159635"/>
            <a:ext cx="7305155" cy="847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0" lang="en-US" sz="3600" b="0" i="0" u="none" strike="noStrike" kern="0" cap="none" spc="0" normalizeH="0" baseline="0" noProof="0" dirty="0" smtClean="0">
                <a:ln>
                  <a:noFill/>
                </a:ln>
                <a:solidFill>
                  <a:schemeClr val="tx1"/>
                </a:solidFill>
                <a:effectLst/>
                <a:uLnTx/>
                <a:uFillTx/>
                <a:latin typeface="Century Gothic" pitchFamily="34" charset="0"/>
                <a:ea typeface="+mj-ea"/>
                <a:cs typeface="+mj-cs"/>
              </a:rPr>
              <a:t>CRM On Demand: Sales</a:t>
            </a:r>
            <a:endParaRPr kumimoji="0" lang="en-US" sz="3600" b="0" i="0" u="none" strike="noStrike" kern="0" cap="none" spc="0" normalizeH="0" baseline="0" noProof="0" dirty="0">
              <a:ln>
                <a:noFill/>
              </a:ln>
              <a:solidFill>
                <a:schemeClr val="tx1"/>
              </a:solidFill>
              <a:effectLst/>
              <a:uLnTx/>
              <a:uFillTx/>
              <a:latin typeface="Century Gothic" pitchFamily="34" charset="0"/>
              <a:ea typeface="+mj-ea"/>
              <a:cs typeface="+mj-cs"/>
            </a:endParaRP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3" name="Picture 5" descr="http://blog.maia-intelligence.com/wp-content/uploads/2009/05/crm_ondemand.jpg"/>
          <p:cNvPicPr>
            <a:picLocks noChangeAspect="1" noChangeArrowheads="1"/>
          </p:cNvPicPr>
          <p:nvPr/>
        </p:nvPicPr>
        <p:blipFill>
          <a:blip r:embed="rId3" cstate="print"/>
          <a:srcRect/>
          <a:stretch>
            <a:fillRect/>
          </a:stretch>
        </p:blipFill>
        <p:spPr bwMode="auto">
          <a:xfrm>
            <a:off x="381000" y="1676400"/>
            <a:ext cx="6417823" cy="3590925"/>
          </a:xfrm>
          <a:prstGeom prst="rect">
            <a:avLst/>
          </a:prstGeom>
          <a:noFill/>
        </p:spPr>
      </p:pic>
      <p:sp>
        <p:nvSpPr>
          <p:cNvPr id="7" name="Rectangle 6"/>
          <p:cNvSpPr/>
          <p:nvPr/>
        </p:nvSpPr>
        <p:spPr>
          <a:xfrm>
            <a:off x="6019800" y="1143000"/>
            <a:ext cx="2797561" cy="2308324"/>
          </a:xfrm>
          <a:prstGeom prst="rect">
            <a:avLst/>
          </a:prstGeom>
        </p:spPr>
        <p:txBody>
          <a:bodyPr wrap="none">
            <a:spAutoFit/>
          </a:bodyPr>
          <a:lstStyle/>
          <a:p>
            <a:pPr algn="ctr"/>
            <a:r>
              <a:rPr lang="en-US" sz="3600" b="1" dirty="0" smtClean="0">
                <a:solidFill>
                  <a:srgbClr val="FF0000"/>
                </a:solidFill>
                <a:latin typeface="Arial" pitchFamily="34" charset="0"/>
                <a:cs typeface="Arial" pitchFamily="34" charset="0"/>
              </a:rPr>
              <a:t>ORACLE</a:t>
            </a:r>
          </a:p>
          <a:p>
            <a:pPr algn="ctr"/>
            <a:r>
              <a:rPr lang="en-US" sz="3600" dirty="0" smtClean="0">
                <a:latin typeface="Century Gothic" pitchFamily="34" charset="0"/>
              </a:rPr>
              <a:t> Business </a:t>
            </a:r>
          </a:p>
          <a:p>
            <a:pPr algn="ctr"/>
            <a:r>
              <a:rPr lang="en-US" sz="3600" dirty="0" smtClean="0">
                <a:latin typeface="Century Gothic" pitchFamily="34" charset="0"/>
              </a:rPr>
              <a:t>Intelligence</a:t>
            </a:r>
          </a:p>
          <a:p>
            <a:pPr algn="ctr"/>
            <a:r>
              <a:rPr lang="en-US" sz="3600" dirty="0" smtClean="0">
                <a:latin typeface="Century Gothic" pitchFamily="34" charset="0"/>
              </a:rPr>
              <a:t>Engine</a:t>
            </a:r>
            <a:endParaRPr lang="en-US" sz="3600" dirty="0">
              <a:latin typeface="Century Gothic" pitchFamily="34" charset="0"/>
            </a:endParaRP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spAutoFit/>
      </a:bodyPr>
      <a:lstStyle>
        <a:defPPr marL="119063" marR="0" indent="-119063" algn="ctr" defTabSz="914400" rtl="0" eaLnBrk="1" fontAlgn="base" latinLnBrk="0" hangingPunct="1">
          <a:lnSpc>
            <a:spcPct val="90000"/>
          </a:lnSpc>
          <a:spcBef>
            <a:spcPct val="50000"/>
          </a:spcBef>
          <a:spcAft>
            <a:spcPct val="0"/>
          </a:spcAft>
          <a:buClr>
            <a:schemeClr val="accent1"/>
          </a:buClr>
          <a:buSzTx/>
          <a:buFontTx/>
          <a:buNone/>
          <a:tabLst/>
          <a:defRPr kumimoji="0" lang="en-US"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spAutoFit/>
      </a:bodyPr>
      <a:lstStyle>
        <a:defPPr marL="119063" marR="0" indent="-119063" algn="ctr" defTabSz="914400" rtl="0" eaLnBrk="1" fontAlgn="base" latinLnBrk="0" hangingPunct="1">
          <a:lnSpc>
            <a:spcPct val="90000"/>
          </a:lnSpc>
          <a:spcBef>
            <a:spcPct val="50000"/>
          </a:spcBef>
          <a:spcAft>
            <a:spcPct val="0"/>
          </a:spcAft>
          <a:buClr>
            <a:schemeClr val="accent1"/>
          </a:buClr>
          <a:buSzTx/>
          <a:buFontTx/>
          <a:buNone/>
          <a:tabLst/>
          <a:defRPr kumimoji="0" lang="en-US" sz="2000" b="1"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6448</TotalTime>
  <Words>6243</Words>
  <Application>Microsoft Office PowerPoint</Application>
  <PresentationFormat>On-screen Show (4:3)</PresentationFormat>
  <Paragraphs>725</Paragraphs>
  <Slides>67</Slides>
  <Notes>58</Notes>
  <HiddenSlides>1</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67</vt:i4>
      </vt:variant>
    </vt:vector>
  </HeadingPairs>
  <TitlesOfParts>
    <vt:vector size="70" baseType="lpstr">
      <vt:lpstr>Blank Presentation</vt:lpstr>
      <vt:lpstr>Bitmap Image</vt:lpstr>
      <vt:lpstr>Image Document</vt:lpstr>
      <vt:lpstr>Slide 1</vt:lpstr>
      <vt:lpstr>Slide 2</vt:lpstr>
      <vt:lpstr>Slide 3</vt:lpstr>
      <vt:lpstr>Value Proposition:</vt:lpstr>
      <vt:lpstr>Slide 5</vt:lpstr>
      <vt:lpstr>Slide 6</vt:lpstr>
      <vt:lpstr>Sales</vt:lpstr>
      <vt:lpstr>Slide 8</vt:lpstr>
      <vt:lpstr>Slide 9</vt:lpstr>
      <vt:lpstr>Historical Trending &amp; Whitespace</vt:lpstr>
      <vt:lpstr>Slide 11</vt:lpstr>
      <vt:lpstr>Drag &amp; Drop Report Building</vt:lpstr>
      <vt:lpstr>Slide 13</vt:lpstr>
      <vt:lpstr>Slide 14</vt:lpstr>
      <vt:lpstr>Social CRM</vt:lpstr>
      <vt:lpstr>Slide 16</vt:lpstr>
      <vt:lpstr>Get The Best Value, Period</vt:lpstr>
      <vt:lpstr>Slide 18</vt:lpstr>
      <vt:lpstr>Social CRM</vt:lpstr>
      <vt:lpstr>Slide 20</vt:lpstr>
      <vt:lpstr>Marketing</vt:lpstr>
      <vt:lpstr>Slide 22</vt:lpstr>
      <vt:lpstr>CRM On Demand: Marketing</vt:lpstr>
      <vt:lpstr>Slide 24</vt:lpstr>
      <vt:lpstr>Slide 25</vt:lpstr>
      <vt:lpstr>Slide 26</vt:lpstr>
      <vt:lpstr>Slide 27</vt:lpstr>
      <vt:lpstr>Slide 28</vt:lpstr>
      <vt:lpstr>Slide 29</vt:lpstr>
      <vt:lpstr>Service</vt:lpstr>
      <vt:lpstr>Slide 31</vt:lpstr>
      <vt:lpstr>Slide 32</vt:lpstr>
      <vt:lpstr>Slide 33</vt:lpstr>
      <vt:lpstr>CRM On Demand </vt:lpstr>
      <vt:lpstr>Slide 35</vt:lpstr>
      <vt:lpstr>Slide 36</vt:lpstr>
      <vt:lpstr>Slide 37</vt:lpstr>
      <vt:lpstr>Slide 38</vt:lpstr>
      <vt:lpstr>Slide 39</vt:lpstr>
      <vt:lpstr>The Business Value of Integration</vt:lpstr>
      <vt:lpstr>The Business Value of Integration</vt:lpstr>
      <vt:lpstr>The Business Value of Integration</vt:lpstr>
      <vt:lpstr>Slide 43</vt:lpstr>
      <vt:lpstr>Slide 44</vt:lpstr>
      <vt:lpstr>Slide 45</vt:lpstr>
      <vt:lpstr>Slide 46</vt:lpstr>
      <vt:lpstr>Slide 47</vt:lpstr>
      <vt:lpstr>Slide 48</vt:lpstr>
      <vt:lpstr>Slide 49</vt:lpstr>
      <vt:lpstr>Application Integration Architecture</vt:lpstr>
      <vt:lpstr>CRM On Demand &amp; E-Business Suite</vt:lpstr>
      <vt:lpstr>Slide 52</vt:lpstr>
      <vt:lpstr>Slide 53</vt:lpstr>
      <vt:lpstr>Slide 54</vt:lpstr>
      <vt:lpstr>The ORACLE  Advantage</vt:lpstr>
      <vt:lpstr>The ORACLE  Advantage</vt:lpstr>
      <vt:lpstr>Products Built to Work Together</vt:lpstr>
      <vt:lpstr>Only ORACLE:</vt:lpstr>
      <vt:lpstr>CRM On Demand Customers</vt:lpstr>
      <vt:lpstr>Organizations of All Types &amp; Sizes Choose ORACLE CRM On Demand</vt:lpstr>
      <vt:lpstr>Sample CRM  Semiconductor Customers</vt:lpstr>
      <vt:lpstr>Rackable Systems Achieves 330% ROI from  Oracle CRM On Demand, E-Business Suite &amp; AIA  </vt:lpstr>
      <vt:lpstr>Slide 63</vt:lpstr>
      <vt:lpstr>Contact Information:</vt:lpstr>
      <vt:lpstr>Questions?</vt:lpstr>
      <vt:lpstr>Slide 66</vt:lpstr>
      <vt:lpstr>ORACLE Application Integration Architecture  </vt:lpstr>
    </vt:vector>
  </TitlesOfParts>
  <Company>Oracle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description>This presentation contains information proprietary to Oracle Corporation</dc:description>
  <cp:lastModifiedBy>Nicole Smayling</cp:lastModifiedBy>
  <cp:revision>1375</cp:revision>
  <cp:lastPrinted>2007-02-09T18:34:32Z</cp:lastPrinted>
  <dcterms:created xsi:type="dcterms:W3CDTF">2004-09-08T23:34:22Z</dcterms:created>
  <dcterms:modified xsi:type="dcterms:W3CDTF">2011-01-12T00:21:37Z</dcterms:modified>
</cp:coreProperties>
</file>