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  <p:sldMasterId id="2147483693" r:id="rId3"/>
  </p:sldMasterIdLst>
  <p:notesMasterIdLst>
    <p:notesMasterId r:id="rId39"/>
  </p:notesMasterIdLst>
  <p:handoutMasterIdLst>
    <p:handoutMasterId r:id="rId40"/>
  </p:handoutMasterIdLst>
  <p:sldIdLst>
    <p:sldId id="318" r:id="rId4"/>
    <p:sldId id="258" r:id="rId5"/>
    <p:sldId id="319" r:id="rId6"/>
    <p:sldId id="331" r:id="rId7"/>
    <p:sldId id="332" r:id="rId8"/>
    <p:sldId id="334" r:id="rId9"/>
    <p:sldId id="335" r:id="rId10"/>
    <p:sldId id="320" r:id="rId11"/>
    <p:sldId id="294" r:id="rId12"/>
    <p:sldId id="295" r:id="rId13"/>
    <p:sldId id="296" r:id="rId14"/>
    <p:sldId id="297" r:id="rId15"/>
    <p:sldId id="298" r:id="rId16"/>
    <p:sldId id="336" r:id="rId17"/>
    <p:sldId id="337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4F0"/>
    <a:srgbClr val="B0753A"/>
    <a:srgbClr val="996633"/>
    <a:srgbClr val="C28446"/>
    <a:srgbClr val="75BAD9"/>
    <a:srgbClr val="0558FF"/>
    <a:srgbClr val="D2E8F2"/>
    <a:srgbClr val="007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70" autoAdjust="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5543E-6849-4E5D-832A-4293989A3CA3}" type="datetimeFigureOut">
              <a:rPr lang="en-US" smtClean="0"/>
              <a:pPr/>
              <a:t>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D3429-C4E0-41DE-862E-3939075BC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199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2C06D-B1E0-4B45-8BC4-D69FDA32ECAE}" type="datetimeFigureOut">
              <a:rPr lang="en-US" smtClean="0"/>
              <a:pPr/>
              <a:t>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FD9CA-76A3-48F3-9D19-728EC4BDA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414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71F84-1AE6-4AFB-8A67-C113C1458E92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800100" y="4800600"/>
            <a:ext cx="525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>
              <a:spcBef>
                <a:spcPts val="400"/>
              </a:spcBef>
              <a:buClr>
                <a:srgbClr val="006699"/>
              </a:buClr>
              <a:defRPr/>
            </a:pPr>
            <a:r>
              <a:rPr lang="en-US" sz="1400" kern="0" dirty="0"/>
              <a:t>The leading provider of comprehensive IT services to the SMB market for Enterprise Business &amp; Technology solutions.</a:t>
            </a:r>
          </a:p>
        </p:txBody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our Safe Harbor Statement.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994060-A4DD-497E-98DC-B07736E4E4C6}" type="slidenum">
              <a:rPr lang="en-US" smtClean="0">
                <a:latin typeface="Times"/>
              </a:rPr>
              <a:pPr>
                <a:defRPr/>
              </a:pPr>
              <a:t>33</a:t>
            </a:fld>
            <a:endParaRPr lang="en-US" dirty="0" smtClean="0">
              <a:latin typeface="Time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5825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6"/>
            <a:ext cx="5028579" cy="4116049"/>
          </a:xfrm>
          <a:noFill/>
          <a:ln/>
        </p:spPr>
        <p:txBody>
          <a:bodyPr lIns="92030" tIns="46016" rIns="92030" bIns="46016"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579" y="8864497"/>
            <a:ext cx="2972421" cy="288872"/>
          </a:xfrm>
          <a:noFill/>
        </p:spPr>
        <p:txBody>
          <a:bodyPr/>
          <a:lstStyle/>
          <a:p>
            <a:pPr defTabSz="909681"/>
            <a:fld id="{DD233C21-2FF7-4A66-949B-925D5C259E4E}" type="slidenum">
              <a:rPr lang="en-US" smtClean="0">
                <a:cs typeface="Arial" charset="0"/>
              </a:rPr>
              <a:pPr defTabSz="909681"/>
              <a:t>34</a:t>
            </a:fld>
            <a:endParaRPr lang="en-US" dirty="0" smtClean="0"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9" y="4973301"/>
            <a:ext cx="5031685" cy="3914618"/>
          </a:xfrm>
          <a:noFill/>
          <a:ln/>
        </p:spPr>
        <p:txBody>
          <a:bodyPr/>
          <a:lstStyle/>
          <a:p>
            <a:pPr defTabSz="911240"/>
            <a:r>
              <a:rPr lang="en-US" b="0" dirty="0" smtClean="0"/>
              <a:t>Thank you for joining us, if you’re not able to stay for the Q&amp;A, or would like to arrange a customized demonstration or have any unanswered questions, please contact me and I will make sure you’re taken care of.</a:t>
            </a:r>
          </a:p>
          <a:p>
            <a:pPr defTabSz="911240"/>
            <a:endParaRPr lang="en-US" b="0" dirty="0" smtClean="0"/>
          </a:p>
          <a:p>
            <a:pPr defTabSz="911240"/>
            <a:r>
              <a:rPr lang="en-US" b="0" dirty="0" smtClean="0"/>
              <a:t>Jade Global brings years of Oracle HRMS functional and technical experience and our reusable solutions to our engagements</a:t>
            </a:r>
          </a:p>
          <a:p>
            <a:pPr defTabSz="911240"/>
            <a:endParaRPr lang="en-US" b="0" dirty="0" smtClean="0"/>
          </a:p>
          <a:p>
            <a:pPr defTabSz="911240"/>
            <a:r>
              <a:rPr lang="en-US" b="0" dirty="0" smtClean="0"/>
              <a:t>For more information such as;</a:t>
            </a:r>
          </a:p>
          <a:p>
            <a:pPr defTabSz="911240"/>
            <a:r>
              <a:rPr lang="en-US" b="0" dirty="0" smtClean="0"/>
              <a:t>White papers</a:t>
            </a:r>
          </a:p>
          <a:p>
            <a:pPr defTabSz="911240"/>
            <a:r>
              <a:rPr lang="en-US" b="0" dirty="0" smtClean="0"/>
              <a:t>Case Studies</a:t>
            </a:r>
          </a:p>
          <a:p>
            <a:pPr defTabSz="911240"/>
            <a:r>
              <a:rPr lang="en-US" b="0" dirty="0" smtClean="0"/>
              <a:t>Customer references</a:t>
            </a:r>
          </a:p>
          <a:p>
            <a:pPr defTabSz="911240"/>
            <a:r>
              <a:rPr lang="en-US" b="0" dirty="0" smtClean="0"/>
              <a:t>Other Jade Global Solutions and services</a:t>
            </a:r>
          </a:p>
          <a:p>
            <a:pPr defTabSz="911240"/>
            <a:r>
              <a:rPr lang="en-US" b="0" dirty="0" smtClean="0"/>
              <a:t>Please Contact me and I will be happy to help.</a:t>
            </a:r>
          </a:p>
          <a:p>
            <a:pPr defTabSz="911240"/>
            <a:endParaRPr lang="en-US" b="0" dirty="0" smtClean="0"/>
          </a:p>
          <a:p>
            <a:pPr defTabSz="911240"/>
            <a:endParaRPr lang="en-US" b="0" dirty="0" smtClean="0"/>
          </a:p>
          <a:p>
            <a:pPr defTabSz="911240"/>
            <a:r>
              <a:rPr lang="en-US" b="0" dirty="0" smtClean="0"/>
              <a:t>Thank you for attending this session and I am hopeful that you would reach out to us for any clarifications or questions.  We would also like to offer to you a free assessment on your systems and propose a recommended path, and please refer to this presentation when you contact us.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F9FEA7-F50A-46DB-BED2-EFF2225817B5}" type="slidenum">
              <a:rPr lang="en-US" smtClean="0"/>
              <a:pPr>
                <a:defRPr/>
              </a:pPr>
              <a:t>35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5825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92036" tIns="46019" rIns="92036" bIns="46019"/>
          <a:lstStyle/>
          <a:p>
            <a:endParaRPr lang="nl-N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lobe_25_percent.jpg"/>
          <p:cNvPicPr>
            <a:picLocks noChangeAspect="1"/>
          </p:cNvPicPr>
          <p:nvPr userDrawn="1"/>
        </p:nvPicPr>
        <p:blipFill>
          <a:blip r:embed="rId2" cstate="print">
            <a:lum brigh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1">
              <a:alpha val="73000"/>
            </a:schemeClr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  <a:solidFill>
            <a:schemeClr val="accent1"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7" descr="Accelerate Logo_New2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845" y="6234955"/>
            <a:ext cx="1393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O_PlatinumPartner_clr.bmp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2" y="6172200"/>
            <a:ext cx="17859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jadeglobal-logo-400x1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304800"/>
            <a:ext cx="2438400" cy="112166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67000" y="304800"/>
            <a:ext cx="6477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200" y="909935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rade Gothic LT Std Extended" pitchFamily="34" charset="0"/>
              </a:rPr>
              <a:t>Our IT Expertise. Your Success</a:t>
            </a:r>
            <a:r>
              <a:rPr lang="en-US" sz="2800" dirty="0" smtClean="0">
                <a:solidFill>
                  <a:schemeClr val="bg1"/>
                </a:solidFill>
                <a:latin typeface="Trade Gothic LT Std Extended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Trade Gothic LT Std Extended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685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2967782"/>
            <a:ext cx="91440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/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1"/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O_PlatinumPartner_clr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659" y="6443281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3"/>
          <p:cNvSpPr>
            <a:spLocks noGrp="1"/>
          </p:cNvSpPr>
          <p:nvPr>
            <p:ph type="dt" sz="half" idx="13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79216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jadeglobal-logo-300x13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67600" y="304800"/>
            <a:ext cx="1490870" cy="685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_PlatinumPartner_clr.bmp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caloaug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mailto:Kranti.atluri@jadeglobal.com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4.emf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Oracle Payables: Implementing Internal Controls for Electronic Payments (EFT)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rgbClr val="006699"/>
              </a:buClr>
            </a:pPr>
            <a:r>
              <a:rPr lang="en-US" sz="2400" dirty="0" smtClean="0"/>
              <a:t>Daisy H. Dabandan and </a:t>
            </a:r>
            <a:br>
              <a:rPr lang="en-US" sz="2400" dirty="0" smtClean="0"/>
            </a:br>
            <a:r>
              <a:rPr lang="en-US" sz="2400" dirty="0" smtClean="0"/>
              <a:t>Vinayak Jindam</a:t>
            </a:r>
          </a:p>
          <a:p>
            <a:pPr>
              <a:buClr>
                <a:srgbClr val="006699"/>
              </a:buClr>
            </a:pPr>
            <a:r>
              <a:rPr lang="en-US" sz="2000" dirty="0" smtClean="0"/>
              <a:t>January 13, 2010</a:t>
            </a:r>
          </a:p>
          <a:p>
            <a:endParaRPr lang="en-US" dirty="0"/>
          </a:p>
        </p:txBody>
      </p:sp>
      <p:pic>
        <p:nvPicPr>
          <p:cNvPr id="4" name="Picture 2" descr="http://www.norcaloaug.com/norcaloaug_new_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038600"/>
            <a:ext cx="1800225" cy="70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4839"/>
          <a:stretch>
            <a:fillRect/>
          </a:stretch>
        </p:blipFill>
        <p:spPr bwMode="auto">
          <a:xfrm>
            <a:off x="341199" y="1219200"/>
            <a:ext cx="58310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5"/>
          <p:cNvSpPr>
            <a:spLocks/>
          </p:cNvSpPr>
          <p:nvPr/>
        </p:nvSpPr>
        <p:spPr bwMode="auto">
          <a:xfrm>
            <a:off x="6248400" y="4572000"/>
            <a:ext cx="2438400" cy="381000"/>
          </a:xfrm>
          <a:prstGeom prst="borderCallout2">
            <a:avLst>
              <a:gd name="adj1" fmla="val 30000"/>
              <a:gd name="adj2" fmla="val -3125"/>
              <a:gd name="adj3" fmla="val 30000"/>
              <a:gd name="adj4" fmla="val -88088"/>
              <a:gd name="adj5" fmla="val -258967"/>
              <a:gd name="adj6" fmla="val -173389"/>
            </a:avLst>
          </a:prstGeom>
          <a:solidFill>
            <a:srgbClr val="AEC5E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Click on Bank (Menu)</a:t>
            </a:r>
            <a:r>
              <a:rPr lang="en-US" sz="1400">
                <a:latin typeface="Calibri" pitchFamily="34" charset="0"/>
              </a:rPr>
              <a:t>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Bank Account Creation and Supplier Site Assignment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12093" r="60001" b="34222"/>
          <a:stretch>
            <a:fillRect/>
          </a:stretch>
        </p:blipFill>
        <p:spPr bwMode="auto">
          <a:xfrm>
            <a:off x="152400" y="1219200"/>
            <a:ext cx="54864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4" cstate="print"/>
          <a:srcRect t="11221" r="47223" b="34723"/>
          <a:stretch>
            <a:fillRect/>
          </a:stretch>
        </p:blipFill>
        <p:spPr bwMode="auto">
          <a:xfrm>
            <a:off x="800100" y="2209800"/>
            <a:ext cx="6438900" cy="41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239000" y="1295400"/>
            <a:ext cx="925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000" b="1" dirty="0">
                <a:latin typeface="Calibri" pitchFamily="34" charset="0"/>
              </a:rPr>
              <a:t>Mandatory</a:t>
            </a:r>
          </a:p>
          <a:p>
            <a:r>
              <a:rPr lang="en-US" sz="1000" b="1" dirty="0">
                <a:latin typeface="Calibri" pitchFamily="34" charset="0"/>
                <a:sym typeface="Wingdings" pitchFamily="2" charset="2"/>
              </a:rPr>
              <a:t> Required 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7086600" y="13112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086600" y="1509712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7543800" y="1828800"/>
            <a:ext cx="1447800" cy="381000"/>
          </a:xfrm>
          <a:prstGeom prst="borderCallout2">
            <a:avLst>
              <a:gd name="adj1" fmla="val 30000"/>
              <a:gd name="adj2" fmla="val -3593"/>
              <a:gd name="adj3" fmla="val 30000"/>
              <a:gd name="adj4" fmla="val -80690"/>
              <a:gd name="adj5" fmla="val 189542"/>
              <a:gd name="adj6" fmla="val -258423"/>
            </a:avLst>
          </a:prstGeom>
          <a:solidFill>
            <a:srgbClr val="AEC5E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Enter Bank Name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4" name="AutoShape 11"/>
          <p:cNvSpPr>
            <a:spLocks/>
          </p:cNvSpPr>
          <p:nvPr/>
        </p:nvSpPr>
        <p:spPr bwMode="auto">
          <a:xfrm>
            <a:off x="7543800" y="2667000"/>
            <a:ext cx="1435100" cy="381000"/>
          </a:xfrm>
          <a:prstGeom prst="borderCallout2">
            <a:avLst>
              <a:gd name="adj1" fmla="val 30000"/>
              <a:gd name="adj2" fmla="val -3593"/>
              <a:gd name="adj3" fmla="val 30000"/>
              <a:gd name="adj4" fmla="val -16093"/>
              <a:gd name="adj5" fmla="val -21620"/>
              <a:gd name="adj6" fmla="val -45406"/>
            </a:avLst>
          </a:prstGeom>
          <a:solidFill>
            <a:srgbClr val="AEC5E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Enter Branch Name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>
            <a:off x="7543800" y="4343400"/>
            <a:ext cx="1435100" cy="685800"/>
          </a:xfrm>
          <a:prstGeom prst="borderCallout2">
            <a:avLst>
              <a:gd name="adj1" fmla="val 18750"/>
              <a:gd name="adj2" fmla="val -3616"/>
              <a:gd name="adj3" fmla="val 19634"/>
              <a:gd name="adj4" fmla="val -54255"/>
              <a:gd name="adj5" fmla="val -201730"/>
              <a:gd name="adj6" fmla="val -272358"/>
            </a:avLst>
          </a:prstGeom>
          <a:solidFill>
            <a:srgbClr val="AEC5E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76213" indent="-176213"/>
            <a:r>
              <a:rPr lang="en-US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    9 Digit Bank Routing Number for US Banks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>
            <a:off x="7543800" y="3429000"/>
            <a:ext cx="1435100" cy="533400"/>
          </a:xfrm>
          <a:prstGeom prst="borderCallout2">
            <a:avLst>
              <a:gd name="adj1" fmla="val 21431"/>
              <a:gd name="adj2" fmla="val -3593"/>
              <a:gd name="adj3" fmla="val 21431"/>
              <a:gd name="adj4" fmla="val -20731"/>
              <a:gd name="adj5" fmla="val -53785"/>
              <a:gd name="adj6" fmla="val -68676"/>
            </a:avLst>
          </a:prstGeom>
          <a:solidFill>
            <a:srgbClr val="AEC5E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Select Type as ‘ABA’  for US Banks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>
            <a:off x="7543800" y="5181600"/>
            <a:ext cx="1435100" cy="533400"/>
          </a:xfrm>
          <a:prstGeom prst="borderCallout2">
            <a:avLst>
              <a:gd name="adj1" fmla="val 21431"/>
              <a:gd name="adj2" fmla="val -3593"/>
              <a:gd name="adj3" fmla="val 21431"/>
              <a:gd name="adj4" fmla="val -16319"/>
              <a:gd name="adj5" fmla="val 157834"/>
              <a:gd name="adj6" fmla="val -50326"/>
            </a:avLst>
          </a:prstGeom>
          <a:solidFill>
            <a:srgbClr val="AEC5E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Save and Click on Bank Accounts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8" name="AutoShape 15"/>
          <p:cNvSpPr>
            <a:spLocks/>
          </p:cNvSpPr>
          <p:nvPr/>
        </p:nvSpPr>
        <p:spPr bwMode="auto">
          <a:xfrm>
            <a:off x="152400" y="5257800"/>
            <a:ext cx="1828800" cy="533400"/>
          </a:xfrm>
          <a:prstGeom prst="borderCallout2">
            <a:avLst>
              <a:gd name="adj1" fmla="val 21431"/>
              <a:gd name="adj2" fmla="val 103847"/>
              <a:gd name="adj3" fmla="val 21431"/>
              <a:gd name="adj4" fmla="val 127486"/>
              <a:gd name="adj5" fmla="val -148147"/>
              <a:gd name="adj6" fmla="val 138237"/>
            </a:avLst>
          </a:prstGeom>
          <a:solidFill>
            <a:srgbClr val="AEC5E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Select Supplier Country and Address with City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1847850" y="25336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5153025" y="25336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5238750" y="31908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1181100" y="45815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51054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Bank Account Creation and Supplier Site Assignment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12445" r="60001" b="34222"/>
          <a:stretch>
            <a:fillRect/>
          </a:stretch>
        </p:blipFill>
        <p:spPr bwMode="auto">
          <a:xfrm>
            <a:off x="152400" y="12954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t="11555" r="47778" b="36000"/>
          <a:stretch>
            <a:fillRect/>
          </a:stretch>
        </p:blipFill>
        <p:spPr bwMode="auto">
          <a:xfrm>
            <a:off x="533400" y="1905000"/>
            <a:ext cx="716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l="2222" t="14689" r="45555" b="31555"/>
          <a:stretch>
            <a:fillRect/>
          </a:stretch>
        </p:blipFill>
        <p:spPr bwMode="auto">
          <a:xfrm>
            <a:off x="2209800" y="2209800"/>
            <a:ext cx="60960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utoShape 6"/>
          <p:cNvSpPr>
            <a:spLocks/>
          </p:cNvSpPr>
          <p:nvPr/>
        </p:nvSpPr>
        <p:spPr bwMode="auto">
          <a:xfrm>
            <a:off x="152400" y="5867400"/>
            <a:ext cx="1981200" cy="457200"/>
          </a:xfrm>
          <a:prstGeom prst="borderCallout2">
            <a:avLst>
              <a:gd name="adj1" fmla="val 25000"/>
              <a:gd name="adj2" fmla="val 103847"/>
              <a:gd name="adj3" fmla="val 25000"/>
              <a:gd name="adj4" fmla="val 115306"/>
              <a:gd name="adj5" fmla="val -202431"/>
              <a:gd name="adj6" fmla="val 127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/>
              <a:t>Before Saving</a:t>
            </a: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>
            <a:off x="7086600" y="1828800"/>
            <a:ext cx="1901824" cy="381000"/>
          </a:xfrm>
          <a:prstGeom prst="borderCallout2">
            <a:avLst>
              <a:gd name="adj1" fmla="val 33478"/>
              <a:gd name="adj2" fmla="val -13181"/>
              <a:gd name="adj3" fmla="val 30000"/>
              <a:gd name="adj4" fmla="val -47986"/>
              <a:gd name="adj5" fmla="val 278522"/>
              <a:gd name="adj6" fmla="val -150800"/>
            </a:avLst>
          </a:prstGeom>
          <a:solidFill>
            <a:srgbClr val="AEC5E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Enter Bank Account Name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" name="AutoShape 9"/>
          <p:cNvSpPr>
            <a:spLocks/>
          </p:cNvSpPr>
          <p:nvPr/>
        </p:nvSpPr>
        <p:spPr bwMode="auto">
          <a:xfrm>
            <a:off x="7086599" y="2381250"/>
            <a:ext cx="1901825" cy="514350"/>
          </a:xfrm>
          <a:prstGeom prst="borderCallout2">
            <a:avLst>
              <a:gd name="adj1" fmla="val 20000"/>
              <a:gd name="adj2" fmla="val -3333"/>
              <a:gd name="adj3" fmla="val 20000"/>
              <a:gd name="adj4" fmla="val -45347"/>
              <a:gd name="adj5" fmla="val 135461"/>
              <a:gd name="adj6" fmla="val -137150"/>
            </a:avLst>
          </a:prstGeom>
          <a:solidFill>
            <a:srgbClr val="AEC5E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Select Account Use as ‘Supplier’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>
            <a:off x="7086599" y="3505200"/>
            <a:ext cx="1901825" cy="381000"/>
          </a:xfrm>
          <a:prstGeom prst="borderCallout2">
            <a:avLst>
              <a:gd name="adj1" fmla="val 30000"/>
              <a:gd name="adj2" fmla="val -3333"/>
              <a:gd name="adj3" fmla="val 30000"/>
              <a:gd name="adj4" fmla="val -42778"/>
              <a:gd name="adj5" fmla="val -41533"/>
              <a:gd name="adj6" fmla="val -142701"/>
            </a:avLst>
          </a:prstGeom>
          <a:solidFill>
            <a:srgbClr val="AEC5E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Enter Account Number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669088" y="1279525"/>
            <a:ext cx="925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000" b="1">
                <a:latin typeface="Calibri" pitchFamily="34" charset="0"/>
              </a:rPr>
              <a:t>Mandatory</a:t>
            </a:r>
          </a:p>
          <a:p>
            <a:r>
              <a:rPr lang="en-US" sz="1000" b="1">
                <a:latin typeface="Calibri" pitchFamily="34" charset="0"/>
                <a:sym typeface="Wingdings" pitchFamily="2" charset="2"/>
              </a:rPr>
              <a:t> Required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6516688" y="132556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516688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2590800" y="27622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2590800" y="32194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362200" y="29908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8"/>
          <p:cNvSpPr>
            <a:spLocks/>
          </p:cNvSpPr>
          <p:nvPr/>
        </p:nvSpPr>
        <p:spPr bwMode="auto">
          <a:xfrm>
            <a:off x="7086599" y="3962400"/>
            <a:ext cx="1901825" cy="533400"/>
          </a:xfrm>
          <a:prstGeom prst="borderCallout2">
            <a:avLst>
              <a:gd name="adj1" fmla="val 21431"/>
              <a:gd name="adj2" fmla="val -3384"/>
              <a:gd name="adj3" fmla="val 21431"/>
              <a:gd name="adj4" fmla="val -42426"/>
              <a:gd name="adj5" fmla="val 141762"/>
              <a:gd name="adj6" fmla="val -133066"/>
            </a:avLst>
          </a:prstGeom>
          <a:solidFill>
            <a:srgbClr val="AEC5E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Supplier Site Required When Supplier is Selected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1816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Bank Account Creation and Supplier Site Assignment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t="12445" r="60001" b="34222"/>
          <a:stretch>
            <a:fillRect/>
          </a:stretch>
        </p:blipFill>
        <p:spPr bwMode="auto">
          <a:xfrm>
            <a:off x="152400" y="12954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t="11555" r="47778" b="36000"/>
          <a:stretch>
            <a:fillRect/>
          </a:stretch>
        </p:blipFill>
        <p:spPr bwMode="auto">
          <a:xfrm>
            <a:off x="1371600" y="1981200"/>
            <a:ext cx="716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l="2222" t="14538" r="46111" b="32445"/>
          <a:stretch>
            <a:fillRect/>
          </a:stretch>
        </p:blipFill>
        <p:spPr bwMode="auto">
          <a:xfrm>
            <a:off x="2438400" y="2743200"/>
            <a:ext cx="5715000" cy="36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6"/>
          <p:cNvSpPr>
            <a:spLocks/>
          </p:cNvSpPr>
          <p:nvPr/>
        </p:nvSpPr>
        <p:spPr bwMode="auto">
          <a:xfrm>
            <a:off x="228600" y="5943600"/>
            <a:ext cx="1981200" cy="457200"/>
          </a:xfrm>
          <a:prstGeom prst="borderCallout2">
            <a:avLst>
              <a:gd name="adj1" fmla="val 25000"/>
              <a:gd name="adj2" fmla="val 103847"/>
              <a:gd name="adj3" fmla="val 25000"/>
              <a:gd name="adj4" fmla="val 114505"/>
              <a:gd name="adj5" fmla="val -147917"/>
              <a:gd name="adj6" fmla="val 125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>
                <a:latin typeface="Calibri" pitchFamily="34" charset="0"/>
              </a:rPr>
              <a:t>After Saving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95600" y="3657600"/>
            <a:ext cx="23622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15000" y="3810000"/>
            <a:ext cx="23622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90800" y="4953000"/>
            <a:ext cx="60960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33800" y="1203325"/>
            <a:ext cx="5181600" cy="8540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After saving, system will disable Bank Account Number, Inactive On fields and the Supplier Site Assignment Record.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Alert notification will be sent to Manager for  Approval.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Bank Account Creation and Supplier Site Assignment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Bank Account Creation and Supplier Site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Approval notification to Payables Manager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smtClean="0"/>
              <a:t>. Confidential.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7086600" cy="40264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lvl="0" indent="-227013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defRPr/>
            </a:pPr>
            <a:r>
              <a:rPr lang="en-US" sz="2800" b="1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Approving Supplier Bank Account Assignment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t="11555" r="60556" b="40445"/>
          <a:stretch>
            <a:fillRect/>
          </a:stretch>
        </p:blipFill>
        <p:spPr bwMode="auto">
          <a:xfrm>
            <a:off x="152400" y="1447800"/>
            <a:ext cx="541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t="11481" r="47778" b="35110"/>
          <a:stretch>
            <a:fillRect/>
          </a:stretch>
        </p:blipFill>
        <p:spPr bwMode="auto">
          <a:xfrm>
            <a:off x="685800" y="1905000"/>
            <a:ext cx="71628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l="2222" t="14483" r="45555" b="32445"/>
          <a:stretch>
            <a:fillRect/>
          </a:stretch>
        </p:blipFill>
        <p:spPr bwMode="auto">
          <a:xfrm>
            <a:off x="2286000" y="2514600"/>
            <a:ext cx="6019800" cy="382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6"/>
          <p:cNvSpPr>
            <a:spLocks/>
          </p:cNvSpPr>
          <p:nvPr/>
        </p:nvSpPr>
        <p:spPr bwMode="auto">
          <a:xfrm>
            <a:off x="152400" y="5715000"/>
            <a:ext cx="1981200" cy="533400"/>
          </a:xfrm>
          <a:prstGeom prst="borderCallout2">
            <a:avLst>
              <a:gd name="adj1" fmla="val 21431"/>
              <a:gd name="adj2" fmla="val 103847"/>
              <a:gd name="adj3" fmla="val 21431"/>
              <a:gd name="adj4" fmla="val 118269"/>
              <a:gd name="adj5" fmla="val -119644"/>
              <a:gd name="adj6" fmla="val 133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latin typeface="Calibri" pitchFamily="34" charset="0"/>
              </a:rPr>
              <a:t>Before Approving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620000" y="3886200"/>
            <a:ext cx="7620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9800" y="4800600"/>
            <a:ext cx="62484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72000" y="1447800"/>
            <a:ext cx="4343400" cy="5847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pitchFamily="34" charset="0"/>
              </a:rPr>
              <a:t>Bank Account Record at Supplier Site is Disabled. Bank Account Status shows “S” (Submitted).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2400" y="1127125"/>
            <a:ext cx="847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</a:rPr>
              <a:t>Responsibility: </a:t>
            </a:r>
            <a:r>
              <a:rPr lang="en-US" sz="2000" dirty="0" smtClean="0">
                <a:latin typeface="Calibri" pitchFamily="34" charset="0"/>
              </a:rPr>
              <a:t>Payables </a:t>
            </a:r>
            <a:r>
              <a:rPr lang="en-US" sz="2000" dirty="0">
                <a:latin typeface="Calibri" pitchFamily="34" charset="0"/>
              </a:rPr>
              <a:t>Manager</a:t>
            </a:r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792162"/>
          </a:xfrm>
        </p:spPr>
        <p:txBody>
          <a:bodyPr>
            <a:normAutofit fontScale="90000"/>
          </a:bodyPr>
          <a:lstStyle/>
          <a:p>
            <a:pPr marL="227013" lvl="0" indent="-227013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ea typeface="ＭＳ Ｐゴシック" pitchFamily="34" charset="-128"/>
              </a:rPr>
              <a:t>Approving Supplier Bank Account Assignment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11555" r="60556" b="40445"/>
          <a:stretch>
            <a:fillRect/>
          </a:stretch>
        </p:blipFill>
        <p:spPr bwMode="auto">
          <a:xfrm>
            <a:off x="152400" y="1219200"/>
            <a:ext cx="541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t="11555" r="47778" b="35110"/>
          <a:stretch>
            <a:fillRect/>
          </a:stretch>
        </p:blipFill>
        <p:spPr bwMode="auto">
          <a:xfrm>
            <a:off x="1295400" y="1752600"/>
            <a:ext cx="716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l="9445" t="28006" r="38333" b="18222"/>
          <a:stretch>
            <a:fillRect/>
          </a:stretch>
        </p:blipFill>
        <p:spPr bwMode="auto">
          <a:xfrm>
            <a:off x="2590800" y="2743200"/>
            <a:ext cx="5715000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6"/>
          <p:cNvSpPr>
            <a:spLocks/>
          </p:cNvSpPr>
          <p:nvPr/>
        </p:nvSpPr>
        <p:spPr bwMode="auto">
          <a:xfrm>
            <a:off x="152400" y="5715000"/>
            <a:ext cx="1981200" cy="457200"/>
          </a:xfrm>
          <a:prstGeom prst="borderCallout2">
            <a:avLst>
              <a:gd name="adj1" fmla="val 25000"/>
              <a:gd name="adj2" fmla="val 103847"/>
              <a:gd name="adj3" fmla="val 25000"/>
              <a:gd name="adj4" fmla="val 118269"/>
              <a:gd name="adj5" fmla="val -139583"/>
              <a:gd name="adj6" fmla="val 133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>
                <a:latin typeface="Calibri" pitchFamily="34" charset="0"/>
              </a:rPr>
              <a:t>After Approving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620000" y="4038600"/>
            <a:ext cx="7620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286000" y="4953000"/>
            <a:ext cx="62484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5791200" cy="109855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Manager selects “A” (Approve) to approve the Supplier Bank Assignment. After saving, Bank Account Record remains disabled. Alert notification will be sent back to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Payment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User who created the Bank Account and Supplier Assignment.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7013" lvl="0" indent="-227013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ea typeface="ＭＳ Ｐゴシック" pitchFamily="34" charset="-128"/>
              </a:rPr>
              <a:t>Approving Supplier Bank Account Assignment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8925" y="1066800"/>
            <a:ext cx="847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FYI Notification to </a:t>
            </a:r>
            <a:r>
              <a:rPr lang="en-US" sz="2000" dirty="0" smtClean="0">
                <a:latin typeface="Calibri" pitchFamily="34" charset="0"/>
              </a:rPr>
              <a:t>Payables </a:t>
            </a:r>
            <a:r>
              <a:rPr lang="en-US" sz="2000" dirty="0" smtClean="0">
                <a:latin typeface="Calibri" pitchFamily="34" charset="0"/>
              </a:rPr>
              <a:t>Payment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User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676400"/>
            <a:ext cx="8191500" cy="3952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792162"/>
          </a:xfrm>
        </p:spPr>
        <p:txBody>
          <a:bodyPr>
            <a:normAutofit fontScale="90000"/>
          </a:bodyPr>
          <a:lstStyle/>
          <a:p>
            <a:pPr marL="227013" lvl="0" indent="-227013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ea typeface="ＭＳ Ｐゴシック" pitchFamily="34" charset="-128"/>
              </a:rPr>
              <a:t>Approving Supplier Bank Account Assignment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76600"/>
            <a:ext cx="9144000" cy="792162"/>
          </a:xfrm>
        </p:spPr>
        <p:txBody>
          <a:bodyPr>
            <a:normAutofit/>
          </a:bodyPr>
          <a:lstStyle/>
          <a:p>
            <a:r>
              <a:rPr lang="en-US" sz="2700" dirty="0" smtClean="0">
                <a:ea typeface="ＭＳ Ｐゴシック" pitchFamily="34" charset="-128"/>
              </a:rPr>
              <a:t>       Rejecting Supplier Bank Account Assignment </a:t>
            </a:r>
            <a:endParaRPr lang="en-US" sz="27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Harbor Statement</a:t>
            </a:r>
            <a:endParaRPr lang="en-US" dirty="0"/>
          </a:p>
        </p:txBody>
      </p:sp>
      <p:sp>
        <p:nvSpPr>
          <p:cNvPr id="17411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marL="0" lvl="1" indent="0" eaLnBrk="1" hangingPunct="1">
              <a:lnSpc>
                <a:spcPct val="125000"/>
              </a:lnSpc>
              <a:buNone/>
            </a:pPr>
            <a:r>
              <a:rPr lang="en-US" sz="2000" dirty="0" smtClean="0">
                <a:cs typeface="Times New Roman" pitchFamily="18" charset="0"/>
              </a:rPr>
              <a:t>The following is intended for information purposes only, and may not be incorporated into any contract. It is not a commitment to deliver any services, material, code, or functionality, and should not be relied upon in making purchasing decisions.</a:t>
            </a:r>
          </a:p>
          <a:p>
            <a:pPr marL="0" lvl="1" indent="0" eaLnBrk="1" hangingPunct="1">
              <a:lnSpc>
                <a:spcPct val="125000"/>
              </a:lnSpc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marL="0" lvl="1" indent="0" eaLnBrk="1" hangingPunct="1">
              <a:lnSpc>
                <a:spcPct val="125000"/>
              </a:lnSpc>
              <a:buNone/>
            </a:pPr>
            <a:r>
              <a:rPr lang="en-US" sz="2000" dirty="0" smtClean="0">
                <a:cs typeface="Times New Roman" pitchFamily="18" charset="0"/>
              </a:rPr>
              <a:t>The development, release, and timing of any features or functionality described for Oracle’s products remains at the sole discretion of Oracle.</a:t>
            </a:r>
          </a:p>
          <a:p>
            <a:pPr marL="227013" lvl="1" indent="-227013" eaLnBrk="1" hangingPunct="1">
              <a:lnSpc>
                <a:spcPct val="125000"/>
              </a:lnSpc>
              <a:buFontTx/>
              <a:buNone/>
            </a:pPr>
            <a:endParaRPr lang="en-US" sz="1800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t="11555" r="60556" b="40445"/>
          <a:stretch>
            <a:fillRect/>
          </a:stretch>
        </p:blipFill>
        <p:spPr bwMode="auto">
          <a:xfrm>
            <a:off x="152400" y="1295400"/>
            <a:ext cx="541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t="11555" r="47778" b="36000"/>
          <a:stretch>
            <a:fillRect/>
          </a:stretch>
        </p:blipFill>
        <p:spPr bwMode="auto">
          <a:xfrm>
            <a:off x="1538206" y="1981200"/>
            <a:ext cx="691999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l="2222" t="14534" r="45555" b="32445"/>
          <a:stretch>
            <a:fillRect/>
          </a:stretch>
        </p:blipFill>
        <p:spPr bwMode="auto">
          <a:xfrm>
            <a:off x="2819400" y="2667000"/>
            <a:ext cx="5867400" cy="372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6"/>
          <p:cNvSpPr>
            <a:spLocks/>
          </p:cNvSpPr>
          <p:nvPr/>
        </p:nvSpPr>
        <p:spPr bwMode="auto">
          <a:xfrm>
            <a:off x="152400" y="5715000"/>
            <a:ext cx="2209800" cy="381000"/>
          </a:xfrm>
          <a:prstGeom prst="borderCallout2">
            <a:avLst>
              <a:gd name="adj1" fmla="val 30000"/>
              <a:gd name="adj2" fmla="val 103449"/>
              <a:gd name="adj3" fmla="val 30000"/>
              <a:gd name="adj4" fmla="val 117958"/>
              <a:gd name="adj5" fmla="val -141250"/>
              <a:gd name="adj6" fmla="val 133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>
                <a:latin typeface="Calibri" pitchFamily="34" charset="0"/>
              </a:rPr>
              <a:t>Before Rejecting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077200" y="4038600"/>
            <a:ext cx="7620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43200" y="4876800"/>
            <a:ext cx="60960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72000" y="1447800"/>
            <a:ext cx="4343400" cy="5847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Bank Account Record at Supplier Site is Disabled. Bank Account Status shows “S” (Submitted).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04800"/>
            <a:ext cx="6858000" cy="792162"/>
          </a:xfrm>
        </p:spPr>
        <p:txBody>
          <a:bodyPr>
            <a:normAutofit/>
          </a:bodyPr>
          <a:lstStyle/>
          <a:p>
            <a:pPr marL="227013" lvl="0" indent="-227013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0" kern="0" dirty="0">
                <a:latin typeface="Calibri" pitchFamily="34" charset="0"/>
                <a:ea typeface="ＭＳ Ｐゴシック" pitchFamily="34" charset="-128"/>
              </a:rPr>
              <a:t>Rejecting Supplier Bank Account Assignment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t="11555" r="60556" b="40445"/>
          <a:stretch>
            <a:fillRect/>
          </a:stretch>
        </p:blipFill>
        <p:spPr bwMode="auto">
          <a:xfrm>
            <a:off x="228600" y="1371600"/>
            <a:ext cx="541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t="11555" r="47778" b="36000"/>
          <a:stretch>
            <a:fillRect/>
          </a:stretch>
        </p:blipFill>
        <p:spPr bwMode="auto">
          <a:xfrm>
            <a:off x="1295400" y="1828800"/>
            <a:ext cx="716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l="2222" t="14469" r="45555" b="31555"/>
          <a:stretch>
            <a:fillRect/>
          </a:stretch>
        </p:blipFill>
        <p:spPr bwMode="auto">
          <a:xfrm>
            <a:off x="2209801" y="2438401"/>
            <a:ext cx="6019800" cy="388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6"/>
          <p:cNvSpPr>
            <a:spLocks/>
          </p:cNvSpPr>
          <p:nvPr/>
        </p:nvSpPr>
        <p:spPr bwMode="auto">
          <a:xfrm>
            <a:off x="152400" y="5715000"/>
            <a:ext cx="1981200" cy="381000"/>
          </a:xfrm>
          <a:prstGeom prst="borderCallout2">
            <a:avLst>
              <a:gd name="adj1" fmla="val 30000"/>
              <a:gd name="adj2" fmla="val 103847"/>
              <a:gd name="adj3" fmla="val 30000"/>
              <a:gd name="adj4" fmla="val 140866"/>
              <a:gd name="adj5" fmla="val -211203"/>
              <a:gd name="adj6" fmla="val 176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>
                <a:latin typeface="Calibri" pitchFamily="34" charset="0"/>
              </a:rPr>
              <a:t>After Rejecting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43800" y="3810000"/>
            <a:ext cx="7620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9800" y="4724400"/>
            <a:ext cx="64770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657600" y="1263650"/>
            <a:ext cx="5486400" cy="107721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Manager selects “R” (Reject) to reject the Supplier Bank Assignment. After saving, Bank Account Record remains disabled. Alert notification will be sent back to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Payment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User who created the Bank Account and Supplier Assignment.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381000" y="304800"/>
            <a:ext cx="6858000" cy="792162"/>
          </a:xfrm>
        </p:spPr>
        <p:txBody>
          <a:bodyPr>
            <a:normAutofit/>
          </a:bodyPr>
          <a:lstStyle/>
          <a:p>
            <a:pPr marL="227013" lvl="0" indent="-227013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0" kern="0" dirty="0">
                <a:latin typeface="Calibri" pitchFamily="34" charset="0"/>
                <a:ea typeface="ＭＳ Ｐゴシック" pitchFamily="34" charset="-128"/>
              </a:rPr>
              <a:t>Rejecting Supplier Bank Account Assignment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1155700"/>
            <a:ext cx="8474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u="sng" dirty="0">
                <a:latin typeface="Calibri" pitchFamily="34" charset="0"/>
              </a:rPr>
              <a:t>Supplier Bank Account Form</a:t>
            </a:r>
            <a:r>
              <a:rPr lang="en-US" sz="1600" dirty="0">
                <a:latin typeface="Calibri" pitchFamily="34" charset="0"/>
              </a:rPr>
              <a:t> viewed by </a:t>
            </a:r>
            <a:r>
              <a:rPr lang="en-US" sz="1600" b="1" u="sng" dirty="0" smtClean="0">
                <a:latin typeface="Calibri" pitchFamily="34" charset="0"/>
              </a:rPr>
              <a:t>Payment User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after Manager Rejects the Supplier Bank Assignment. Inactive On field is Disabled. Supplier Assignment Record becomes Available for edits.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12444" r="60001" b="34222"/>
          <a:stretch>
            <a:fillRect/>
          </a:stretch>
        </p:blipFill>
        <p:spPr bwMode="auto">
          <a:xfrm>
            <a:off x="288925" y="19050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2222" t="15046" r="45555" b="32001"/>
          <a:stretch>
            <a:fillRect/>
          </a:stretch>
        </p:blipFill>
        <p:spPr bwMode="auto">
          <a:xfrm>
            <a:off x="1600200" y="2209800"/>
            <a:ext cx="63246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05000" y="4495800"/>
            <a:ext cx="55626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562600" y="3390900"/>
            <a:ext cx="17526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381000" y="304800"/>
            <a:ext cx="6858000" cy="792162"/>
          </a:xfrm>
        </p:spPr>
        <p:txBody>
          <a:bodyPr>
            <a:normAutofit/>
          </a:bodyPr>
          <a:lstStyle/>
          <a:p>
            <a:pPr marL="227013" lvl="0" indent="-227013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0" kern="0" dirty="0">
                <a:latin typeface="Calibri" pitchFamily="34" charset="0"/>
                <a:ea typeface="ＭＳ Ｐゴシック" pitchFamily="34" charset="-128"/>
              </a:rPr>
              <a:t>Rejecting Supplier Bank Account Assignment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t="11907" r="60001" b="34222"/>
          <a:stretch>
            <a:fillRect/>
          </a:stretch>
        </p:blipFill>
        <p:spPr bwMode="auto">
          <a:xfrm>
            <a:off x="304800" y="1981200"/>
            <a:ext cx="49790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l="1111" t="10889" r="46111" b="26222"/>
          <a:stretch>
            <a:fillRect/>
          </a:stretch>
        </p:blipFill>
        <p:spPr bwMode="auto">
          <a:xfrm>
            <a:off x="1600200" y="2057400"/>
            <a:ext cx="57912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781800" y="4076700"/>
            <a:ext cx="7620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2600" y="4800600"/>
            <a:ext cx="55626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8925" y="1155700"/>
            <a:ext cx="84740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u="sng" dirty="0">
                <a:latin typeface="Calibri" pitchFamily="34" charset="0"/>
              </a:rPr>
              <a:t>Supplier Site Bank Account Assignment Form</a:t>
            </a:r>
            <a:r>
              <a:rPr lang="en-US" sz="1600" dirty="0">
                <a:latin typeface="Calibri" pitchFamily="34" charset="0"/>
              </a:rPr>
              <a:t> viewed by </a:t>
            </a:r>
            <a:r>
              <a:rPr lang="en-US" sz="1600" b="1" u="sng" dirty="0" smtClean="0">
                <a:latin typeface="Calibri" pitchFamily="34" charset="0"/>
              </a:rPr>
              <a:t>Payment U</a:t>
            </a:r>
            <a:r>
              <a:rPr lang="en-US" sz="1600" b="1" u="sng" dirty="0" smtClean="0">
                <a:latin typeface="Calibri" pitchFamily="34" charset="0"/>
              </a:rPr>
              <a:t>ser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after Manager Rejects the Supplier Bank Account Assignment. Status shows “R” (Rejected). Bank Account Record becomes available for edits</a:t>
            </a:r>
            <a:r>
              <a:rPr lang="en-US" sz="1600" dirty="0"/>
              <a:t>.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381000" y="304800"/>
            <a:ext cx="6858000" cy="792162"/>
          </a:xfrm>
        </p:spPr>
        <p:txBody>
          <a:bodyPr>
            <a:normAutofit/>
          </a:bodyPr>
          <a:lstStyle/>
          <a:p>
            <a:pPr marL="227013" lvl="0" indent="-227013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0" kern="0" dirty="0">
                <a:latin typeface="Calibri" pitchFamily="34" charset="0"/>
                <a:ea typeface="ＭＳ Ｐゴシック" pitchFamily="34" charset="-128"/>
              </a:rPr>
              <a:t>Rejecting Supplier Bank Account Assignment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1371600"/>
            <a:ext cx="8477250" cy="39766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381000" y="304800"/>
            <a:ext cx="6858000" cy="792162"/>
          </a:xfrm>
        </p:spPr>
        <p:txBody>
          <a:bodyPr>
            <a:normAutofit/>
          </a:bodyPr>
          <a:lstStyle/>
          <a:p>
            <a:pPr marL="227013" lvl="0" indent="-227013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0" kern="0" dirty="0">
                <a:latin typeface="Calibri" pitchFamily="34" charset="0"/>
                <a:ea typeface="ＭＳ Ｐゴシック" pitchFamily="34" charset="-128"/>
              </a:rPr>
              <a:t>Rejecting Supplier Bank Account Assignment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62000" y="1576626"/>
            <a:ext cx="1524000" cy="4807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lang="en-US" sz="1400" dirty="0" smtClean="0"/>
              <a:t>Enter Bank Branch Details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90800" y="1576626"/>
            <a:ext cx="1676400" cy="4807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lang="en-US" sz="1400" dirty="0" smtClean="0"/>
              <a:t>Enter Bank Account Details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0" y="1576626"/>
            <a:ext cx="1676400" cy="4807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lang="en-US" sz="1400" dirty="0" smtClean="0"/>
              <a:t>Save Bank Account Details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-739812" y="2215313"/>
            <a:ext cx="2362200" cy="3699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Payment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User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2514600"/>
            <a:ext cx="1524000" cy="4807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Start Workflow Process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2514600"/>
            <a:ext cx="2057400" cy="4807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 Notification to Payables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Manager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Elbow Connector 15"/>
          <p:cNvCxnSpPr>
            <a:stCxn id="5" idx="3"/>
            <a:endCxn id="6" idx="1"/>
          </p:cNvCxnSpPr>
          <p:nvPr/>
        </p:nvCxnSpPr>
        <p:spPr bwMode="auto">
          <a:xfrm>
            <a:off x="2286000" y="1817013"/>
            <a:ext cx="304800" cy="15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Elbow Connector 17"/>
          <p:cNvCxnSpPr>
            <a:stCxn id="6" idx="3"/>
            <a:endCxn id="7" idx="1"/>
          </p:cNvCxnSpPr>
          <p:nvPr/>
        </p:nvCxnSpPr>
        <p:spPr bwMode="auto">
          <a:xfrm>
            <a:off x="4267200" y="1817013"/>
            <a:ext cx="304800" cy="15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>
            <a:stCxn id="7" idx="2"/>
            <a:endCxn id="9" idx="0"/>
          </p:cNvCxnSpPr>
          <p:nvPr/>
        </p:nvCxnSpPr>
        <p:spPr bwMode="auto">
          <a:xfrm rot="5400000">
            <a:off x="3505200" y="609600"/>
            <a:ext cx="457200" cy="33528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Elbow Connector 21"/>
          <p:cNvCxnSpPr>
            <a:stCxn id="9" idx="3"/>
            <a:endCxn id="10" idx="1"/>
          </p:cNvCxnSpPr>
          <p:nvPr/>
        </p:nvCxnSpPr>
        <p:spPr bwMode="auto">
          <a:xfrm>
            <a:off x="2819400" y="2754987"/>
            <a:ext cx="228600" cy="15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 rot="16200000">
            <a:off x="-854112" y="4691813"/>
            <a:ext cx="2590800" cy="3699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Payables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Manager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14400" y="3886200"/>
            <a:ext cx="1219200" cy="4807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lang="en-US" sz="1400" dirty="0" smtClean="0"/>
              <a:t>Open Notification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90800" y="3886200"/>
            <a:ext cx="1676400" cy="4807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lang="en-US" sz="1400" dirty="0" smtClean="0"/>
              <a:t>Review Bank Account Details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53200" y="2057400"/>
            <a:ext cx="2133600" cy="67467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lang="en-US" sz="1400" dirty="0" smtClean="0"/>
              <a:t>Change Bank Status to ‘Submit’ and Disable Key Fields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hape 39"/>
          <p:cNvCxnSpPr>
            <a:stCxn id="7" idx="3"/>
            <a:endCxn id="33" idx="0"/>
          </p:cNvCxnSpPr>
          <p:nvPr/>
        </p:nvCxnSpPr>
        <p:spPr bwMode="auto">
          <a:xfrm>
            <a:off x="6248400" y="1817013"/>
            <a:ext cx="1371600" cy="240387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4648200" y="3886200"/>
            <a:ext cx="2057400" cy="4807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lang="en-US" sz="1400" dirty="0" smtClean="0"/>
              <a:t>Approve or Reject Bank Account Details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Elbow Connector 43"/>
          <p:cNvCxnSpPr>
            <a:stCxn id="10" idx="2"/>
            <a:endCxn id="25" idx="0"/>
          </p:cNvCxnSpPr>
          <p:nvPr/>
        </p:nvCxnSpPr>
        <p:spPr bwMode="auto">
          <a:xfrm rot="5400000">
            <a:off x="2354937" y="2164437"/>
            <a:ext cx="890826" cy="25527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Elbow Connector 45"/>
          <p:cNvCxnSpPr>
            <a:stCxn id="25" idx="3"/>
            <a:endCxn id="26" idx="1"/>
          </p:cNvCxnSpPr>
          <p:nvPr/>
        </p:nvCxnSpPr>
        <p:spPr bwMode="auto">
          <a:xfrm>
            <a:off x="2133600" y="4126587"/>
            <a:ext cx="457200" cy="15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Elbow Connector 47"/>
          <p:cNvCxnSpPr>
            <a:stCxn id="26" idx="3"/>
            <a:endCxn id="42" idx="1"/>
          </p:cNvCxnSpPr>
          <p:nvPr/>
        </p:nvCxnSpPr>
        <p:spPr bwMode="auto">
          <a:xfrm>
            <a:off x="4267200" y="4126587"/>
            <a:ext cx="381000" cy="15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1295400" y="5005626"/>
            <a:ext cx="1981200" cy="4807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lang="en-US" sz="1400" dirty="0" smtClean="0"/>
              <a:t>Enter Comments for Payment User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42" idx="2"/>
            <a:endCxn id="50" idx="0"/>
          </p:cNvCxnSpPr>
          <p:nvPr/>
        </p:nvCxnSpPr>
        <p:spPr bwMode="auto">
          <a:xfrm rot="5400000">
            <a:off x="3662124" y="2990850"/>
            <a:ext cx="638652" cy="33909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3886200" y="5005626"/>
            <a:ext cx="1828800" cy="4807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lang="en-US" sz="1400" dirty="0" smtClean="0"/>
              <a:t>Send Notification to Payment User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" name="Elbow Connector 56"/>
          <p:cNvCxnSpPr>
            <a:stCxn id="50" idx="3"/>
            <a:endCxn id="55" idx="1"/>
          </p:cNvCxnSpPr>
          <p:nvPr/>
        </p:nvCxnSpPr>
        <p:spPr bwMode="auto">
          <a:xfrm>
            <a:off x="3276600" y="5246013"/>
            <a:ext cx="609600" cy="15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6096000" y="5005626"/>
            <a:ext cx="2362200" cy="4807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lang="en-US" sz="1400" dirty="0" smtClean="0"/>
              <a:t>Update Bank Status and Enable Key Fields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1" name="Elbow Connector 60"/>
          <p:cNvCxnSpPr>
            <a:stCxn id="55" idx="3"/>
            <a:endCxn id="59" idx="1"/>
          </p:cNvCxnSpPr>
          <p:nvPr/>
        </p:nvCxnSpPr>
        <p:spPr bwMode="auto">
          <a:xfrm>
            <a:off x="5715000" y="5246013"/>
            <a:ext cx="381000" cy="15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228600" y="1219200"/>
            <a:ext cx="8610600" cy="2362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28600" y="3581400"/>
            <a:ext cx="8610600" cy="2590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629400" y="2895600"/>
            <a:ext cx="1981200" cy="4807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lang="en-US" sz="1400" dirty="0" smtClean="0"/>
              <a:t>Review response from Payable Manager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Elbow Connector 66"/>
          <p:cNvCxnSpPr>
            <a:stCxn id="55" idx="0"/>
            <a:endCxn id="65" idx="2"/>
          </p:cNvCxnSpPr>
          <p:nvPr/>
        </p:nvCxnSpPr>
        <p:spPr bwMode="auto">
          <a:xfrm rot="5400000" flipH="1" flipV="1">
            <a:off x="5395674" y="2781300"/>
            <a:ext cx="1629252" cy="2819400"/>
          </a:xfrm>
          <a:prstGeom prst="bentConnector3">
            <a:avLst>
              <a:gd name="adj1" fmla="val 933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ea typeface="ＭＳ Ｐゴシック" pitchFamily="34" charset="-128"/>
              </a:rPr>
              <a:t>Solution</a:t>
            </a:r>
            <a:r>
              <a:rPr lang="en-US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Approval</a:t>
            </a:r>
            <a:r>
              <a:rPr lang="en-US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using</a:t>
            </a:r>
            <a:r>
              <a:rPr lang="en-US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Oracle</a:t>
            </a:r>
            <a:r>
              <a:rPr lang="en-US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Workflow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700" dirty="0" smtClean="0">
                <a:ea typeface="ＭＳ Ｐゴシック" pitchFamily="34" charset="-128"/>
              </a:rPr>
              <a:t>Bank</a:t>
            </a:r>
            <a:r>
              <a:rPr lang="en-US" kern="0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Account</a:t>
            </a:r>
            <a:r>
              <a:rPr lang="en-US" kern="0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Approval</a:t>
            </a:r>
            <a:r>
              <a:rPr lang="en-US" kern="0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Process</a:t>
            </a:r>
            <a:r>
              <a:rPr lang="en-US" kern="0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/>
              <a:t>Lookup Set for User Roles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smtClean="0"/>
              <a:t>. Confidential.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875" t="18000" r="38750" b="50000"/>
          <a:stretch>
            <a:fillRect/>
          </a:stretch>
        </p:blipFill>
        <p:spPr bwMode="auto">
          <a:xfrm>
            <a:off x="990600" y="3124200"/>
            <a:ext cx="723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700" dirty="0" smtClean="0">
                <a:ea typeface="ＭＳ Ｐゴシック" pitchFamily="34" charset="-128"/>
              </a:rPr>
              <a:t>Bank</a:t>
            </a:r>
            <a:r>
              <a:rPr lang="en-US" kern="0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Account</a:t>
            </a:r>
            <a:r>
              <a:rPr lang="en-US" kern="0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Approval</a:t>
            </a:r>
            <a:r>
              <a:rPr lang="en-US" kern="0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Process</a:t>
            </a:r>
            <a:r>
              <a:rPr lang="en-US" kern="0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/>
              <a:t>Lookup Set for User List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smtClean="0"/>
              <a:t>. Confidential.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875" t="18000" r="39375" b="50000"/>
          <a:stretch>
            <a:fillRect/>
          </a:stretch>
        </p:blipFill>
        <p:spPr bwMode="auto">
          <a:xfrm>
            <a:off x="990600" y="2895600"/>
            <a:ext cx="716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700" dirty="0" smtClean="0">
                <a:ea typeface="ＭＳ Ｐゴシック" pitchFamily="34" charset="-128"/>
              </a:rPr>
              <a:t>Bank</a:t>
            </a:r>
            <a:r>
              <a:rPr lang="en-US" kern="0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Account</a:t>
            </a:r>
            <a:r>
              <a:rPr lang="en-US" kern="0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Approval</a:t>
            </a:r>
            <a:r>
              <a:rPr lang="en-US" kern="0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Process</a:t>
            </a:r>
            <a:r>
              <a:rPr lang="en-US" kern="0" dirty="0" smtClean="0"/>
              <a:t> </a:t>
            </a:r>
            <a:r>
              <a:rPr lang="en-US" sz="2700" dirty="0" smtClean="0">
                <a:ea typeface="ＭＳ Ｐゴシック" pitchFamily="34" charset="-128"/>
              </a:rPr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/>
              <a:t>Workflow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smtClean="0"/>
              <a:t>. Confidential.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7500" t="35000" r="15000" b="35000"/>
          <a:stretch>
            <a:fillRect/>
          </a:stretch>
        </p:blipFill>
        <p:spPr bwMode="auto">
          <a:xfrm>
            <a:off x="381000" y="27432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>
                <a:ea typeface="ＭＳ Ｐゴシック" pitchFamily="34" charset="-128"/>
              </a:rPr>
              <a:t>Alert</a:t>
            </a:r>
            <a:r>
              <a:rPr lang="en-US" sz="2800" kern="0" dirty="0" smtClean="0"/>
              <a:t> </a:t>
            </a:r>
            <a:r>
              <a:rPr lang="en-US" sz="2800" dirty="0" smtClean="0">
                <a:ea typeface="ＭＳ Ｐゴシック" pitchFamily="34" charset="-128"/>
              </a:rPr>
              <a:t>Manager</a:t>
            </a:r>
            <a:r>
              <a:rPr lang="en-US" sz="2800" kern="0" dirty="0" smtClean="0"/>
              <a:t> </a:t>
            </a:r>
            <a:r>
              <a:rPr lang="en-US" sz="2800" dirty="0" smtClean="0">
                <a:ea typeface="ＭＳ Ｐゴシック" pitchFamily="34" charset="-128"/>
              </a:rPr>
              <a:t>and</a:t>
            </a:r>
            <a:r>
              <a:rPr lang="en-US" sz="2800" kern="0" dirty="0" smtClean="0"/>
              <a:t> </a:t>
            </a:r>
            <a:r>
              <a:rPr lang="en-US" sz="2800" dirty="0" smtClean="0">
                <a:ea typeface="ＭＳ Ｐゴシック" pitchFamily="34" charset="-128"/>
              </a:rPr>
              <a:t>Concurrent</a:t>
            </a:r>
            <a:r>
              <a:rPr lang="en-US" sz="2800" kern="0" dirty="0" smtClean="0"/>
              <a:t> </a:t>
            </a:r>
            <a:r>
              <a:rPr lang="en-US" sz="2800" dirty="0" smtClean="0">
                <a:ea typeface="ＭＳ Ｐゴシック" pitchFamily="34" charset="-128"/>
              </a:rPr>
              <a:t>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smtClean="0"/>
              <a:t>. Confidential.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75" t="19000" r="38750" b="19000"/>
          <a:stretch>
            <a:fillRect/>
          </a:stretch>
        </p:blipFill>
        <p:spPr bwMode="auto">
          <a:xfrm>
            <a:off x="1676400" y="1973421"/>
            <a:ext cx="5791200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457200" indent="-457200" defTabSz="457200" eaLnBrk="0" hangingPunct="0"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Objectives </a:t>
            </a:r>
          </a:p>
          <a:p>
            <a:pPr marL="457200" indent="-457200" defTabSz="457200" eaLnBrk="0" hangingPunct="0"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Business Need</a:t>
            </a:r>
          </a:p>
          <a:p>
            <a:pPr marL="457200" indent="-457200" defTabSz="457200" eaLnBrk="0" hangingPunct="0"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Features and Benefits</a:t>
            </a:r>
          </a:p>
          <a:p>
            <a:pPr marL="457200" indent="-457200" defTabSz="457200" eaLnBrk="0" hangingPunct="0"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What Are Your Options</a:t>
            </a:r>
          </a:p>
          <a:p>
            <a:pPr marL="457200" indent="-457200" defTabSz="457200" eaLnBrk="0" hangingPunct="0"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Solutions </a:t>
            </a:r>
            <a:r>
              <a:rPr lang="en-US" sz="2400" dirty="0" smtClean="0">
                <a:ea typeface="ＭＳ Ｐゴシック" pitchFamily="34" charset="-128"/>
              </a:rPr>
              <a:t>Walkthrough</a:t>
            </a:r>
          </a:p>
          <a:p>
            <a:pPr marL="457200" indent="-457200" defTabSz="457200" eaLnBrk="0" hangingPunct="0"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Benefits using Oracle Workflow over Form Personalization</a:t>
            </a:r>
          </a:p>
          <a:p>
            <a:pPr marL="457200" indent="-457200" defTabSz="457200" eaLnBrk="0" hangingPunct="0"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Bank Approval Process Setup and Components</a:t>
            </a:r>
          </a:p>
          <a:p>
            <a:pPr marL="457200" indent="-457200" defTabSz="457200" eaLnBrk="0" hangingPunct="0">
              <a:buFont typeface="+mj-lt"/>
              <a:buAutoNum type="arabicPeriod"/>
              <a:defRPr/>
            </a:pPr>
            <a:r>
              <a:rPr lang="en-US" sz="2400" dirty="0" smtClean="0">
                <a:ea typeface="ＭＳ Ｐゴシック" pitchFamily="34" charset="-128"/>
              </a:rPr>
              <a:t>Q &amp; A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smtClean="0"/>
              <a:t>. Confidential.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Disadvantages using Form Personalization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sz="2400" dirty="0" smtClean="0"/>
              <a:t>Complex Approval Process Solution over Oracle Workflow Solution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sz="2400" dirty="0" smtClean="0"/>
              <a:t>Personalization limitation causing issues in approval process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sz="2400" dirty="0" smtClean="0"/>
              <a:t>Both Submitter and Approver need access to Bank Account Screen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sz="2400" dirty="0" smtClean="0"/>
              <a:t>Comments for rejecting the bank account details is not available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sz="2400" dirty="0" smtClean="0"/>
              <a:t>Complexity in debugging for IT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sz="2400" dirty="0" smtClean="0"/>
              <a:t>Issues with Alert Manager Notification for not sending the notifications to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smtClean="0"/>
              <a:t>. Confidential.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using Oracle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 algn="just">
              <a:buFont typeface="Wingdings" pitchFamily="2" charset="2"/>
              <a:buChar char="ü"/>
              <a:defRPr/>
            </a:pPr>
            <a:r>
              <a:rPr lang="en-US" sz="2400" dirty="0" smtClean="0"/>
              <a:t>Simple Workflow Approval Process Solution</a:t>
            </a:r>
          </a:p>
          <a:p>
            <a:pPr marL="285750" lvl="0" indent="-285750" algn="just">
              <a:buFont typeface="Wingdings" pitchFamily="2" charset="2"/>
              <a:buChar char="ü"/>
              <a:defRPr/>
            </a:pPr>
            <a:r>
              <a:rPr lang="en-US" sz="2400" dirty="0" smtClean="0"/>
              <a:t>Only Submitter need access to Bank Account Screen</a:t>
            </a:r>
          </a:p>
          <a:p>
            <a:pPr marL="285750" lvl="0" indent="-285750" algn="just">
              <a:buFont typeface="Wingdings" pitchFamily="2" charset="2"/>
              <a:buChar char="ü"/>
              <a:defRPr/>
            </a:pPr>
            <a:r>
              <a:rPr lang="en-US" sz="2400" dirty="0" smtClean="0"/>
              <a:t>Comments for Rejecting the Bank Accounts details is available</a:t>
            </a:r>
          </a:p>
          <a:p>
            <a:pPr marL="285750" lvl="0" indent="-285750" algn="just">
              <a:buFont typeface="Wingdings" pitchFamily="2" charset="2"/>
              <a:buChar char="ü"/>
              <a:defRPr/>
            </a:pPr>
            <a:r>
              <a:rPr lang="en-US" sz="2400" dirty="0" smtClean="0"/>
              <a:t>Sending notifications using Alert Manager is removed. Oracle Workflow itself is managing to send the notifications to users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n-US" sz="2400" dirty="0" smtClean="0"/>
              <a:t>Simple in debugging for IT (if any issues identified)</a:t>
            </a:r>
          </a:p>
          <a:p>
            <a:pPr marL="285750" lvl="0" indent="-285750" algn="just">
              <a:buFont typeface="Wingdings" pitchFamily="2" charset="2"/>
              <a:buChar char="ü"/>
              <a:defRPr/>
            </a:pPr>
            <a:r>
              <a:rPr lang="en-US" sz="2400" dirty="0" smtClean="0"/>
              <a:t>Reduce IT Ticketing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smtClean="0"/>
              <a:t>. Confidential.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Clr>
                <a:srgbClr val="006699"/>
              </a:buClr>
              <a:buNone/>
              <a:defRPr/>
            </a:pPr>
            <a:r>
              <a:rPr lang="en-US" kern="0" dirty="0" smtClean="0"/>
              <a:t>Your Long Term IT Services Partner for Growth</a:t>
            </a:r>
            <a:endParaRPr lang="en-US" kern="0" dirty="0"/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Enterprise System Integrator</a:t>
            </a:r>
          </a:p>
          <a:p>
            <a:pPr marL="227013" lvl="0" indent="-227013" eaLnBrk="0" fontAlgn="base" hangingPunct="0">
              <a:spcAft>
                <a:spcPct val="0"/>
              </a:spcAft>
              <a:defRPr/>
            </a:pPr>
            <a:r>
              <a:rPr lang="en-US" sz="1800" kern="0" dirty="0"/>
              <a:t>Served more than 50 customers for over 10 years</a:t>
            </a:r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Oracle Platinum Partner </a:t>
            </a:r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Oracle Certified Accelerate Solution Provider</a:t>
            </a:r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Strategic Partnerships</a:t>
            </a:r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Experience with Global Implementations</a:t>
            </a:r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Global Delivery Capability – US, India, China, Israel</a:t>
            </a:r>
          </a:p>
          <a:p>
            <a:pPr marL="227013" lvl="1" indent="-227013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800" kern="0" dirty="0"/>
              <a:t>Right Shore Delivery Model </a:t>
            </a:r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Right Size</a:t>
            </a:r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SAS 70 </a:t>
            </a:r>
            <a:r>
              <a:rPr lang="en-US" sz="1800" kern="0" dirty="0" smtClean="0"/>
              <a:t>Certified</a:t>
            </a:r>
            <a:endParaRPr lang="en-US" sz="1800" kern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228600"/>
            <a:ext cx="6019800" cy="698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49600" b="0" dirty="0">
                <a:solidFill>
                  <a:srgbClr val="D2E8F2"/>
                </a:solidFill>
                <a:latin typeface="Baskerville Old Face" pitchFamily="18" charset="0"/>
                <a:cs typeface="+mn-cs"/>
              </a:rPr>
              <a:t>&amp;</a:t>
            </a:r>
            <a:endParaRPr lang="en-US" sz="28700" b="0" dirty="0">
              <a:solidFill>
                <a:srgbClr val="D2E8F2"/>
              </a:solidFill>
              <a:latin typeface="Baskerville Old Face" pitchFamily="18" charset="0"/>
              <a:cs typeface="+mn-cs"/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5219700" y="1295400"/>
            <a:ext cx="3048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8700" b="0" dirty="0">
                <a:solidFill>
                  <a:schemeClr val="accent1"/>
                </a:solidFill>
                <a:latin typeface="Monotype Corsiva" pitchFamily="66" charset="0"/>
              </a:rPr>
              <a:t>A</a:t>
            </a:r>
          </a:p>
        </p:txBody>
      </p:sp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228600" y="1295400"/>
            <a:ext cx="34194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8700" b="0" dirty="0">
                <a:solidFill>
                  <a:schemeClr val="accent1"/>
                </a:solidFill>
                <a:latin typeface="Monotype Corsiva" pitchFamily="66" charset="0"/>
              </a:rPr>
              <a:t>Q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1235075" y="62357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62000" y="1524000"/>
            <a:ext cx="3810000" cy="3657600"/>
          </a:xfrm>
          <a:prstGeom prst="rect">
            <a:avLst/>
          </a:prstGeom>
        </p:spPr>
        <p:txBody>
          <a:bodyPr/>
          <a:lstStyle/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Global Headquarters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lang="en-US" sz="1600" b="0" kern="0" dirty="0" smtClean="0">
                <a:latin typeface="Arial" pitchFamily="34" charset="0"/>
                <a:cs typeface="Arial" pitchFamily="34" charset="0"/>
              </a:rPr>
              <a:t>1731 Technology Drive, Suite 350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lang="en-US" sz="1600" b="0" kern="0" dirty="0" smtClean="0">
                <a:latin typeface="Arial" pitchFamily="34" charset="0"/>
                <a:cs typeface="Arial" pitchFamily="34" charset="0"/>
              </a:rPr>
              <a:t>San Jose, CA 95110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lang="en-US" sz="1600" b="0" kern="0" dirty="0" smtClean="0">
                <a:latin typeface="Arial" pitchFamily="34" charset="0"/>
                <a:cs typeface="Arial" pitchFamily="34" charset="0"/>
              </a:rPr>
              <a:t>877-JADE-4IT (523-3448)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 typeface="Times New Roman" pitchFamily="18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http://www.jadeglobal.com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Boston Area Office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1900 West Park Drive, Suite# 280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Westborough, MA 01581 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(508) 983-1457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419600" y="3312888"/>
            <a:ext cx="3352800" cy="1792512"/>
          </a:xfrm>
          <a:prstGeom prst="rect">
            <a:avLst/>
          </a:prstGeom>
        </p:spPr>
        <p:txBody>
          <a:bodyPr/>
          <a:lstStyle/>
          <a:p>
            <a:pPr marL="227013" indent="-227013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en-US" sz="1600" b="1" kern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Jade Global - India</a:t>
            </a:r>
          </a:p>
          <a:p>
            <a:pPr marL="227013" indent="-227013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en-US" sz="1600" b="0" kern="0" dirty="0" smtClean="0">
                <a:latin typeface="Arial" pitchFamily="34" charset="0"/>
                <a:cs typeface="Arial" pitchFamily="34" charset="0"/>
              </a:rPr>
              <a:t>E-Space IT Park, A-3, 2nd Floor,</a:t>
            </a:r>
          </a:p>
          <a:p>
            <a:pPr marL="227013" indent="-227013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en-US" sz="1600" b="0" kern="0" dirty="0" smtClean="0">
                <a:latin typeface="Arial" pitchFamily="34" charset="0"/>
                <a:cs typeface="Arial" pitchFamily="34" charset="0"/>
              </a:rPr>
              <a:t>102 D/E, Wadgaon Sheri, </a:t>
            </a:r>
          </a:p>
          <a:p>
            <a:pPr marL="227013" indent="-227013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en-US" sz="1600" b="0" kern="0" dirty="0" smtClean="0">
                <a:latin typeface="Arial" pitchFamily="34" charset="0"/>
                <a:cs typeface="Arial" pitchFamily="34" charset="0"/>
              </a:rPr>
              <a:t>Pune-Nagar Road, Pune 411-014</a:t>
            </a:r>
          </a:p>
          <a:p>
            <a:pPr marL="227013" indent="-227013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fr-FR" sz="1600" b="0" kern="0" dirty="0" smtClean="0">
                <a:latin typeface="Arial" pitchFamily="34" charset="0"/>
                <a:cs typeface="Arial" pitchFamily="34" charset="0"/>
              </a:rPr>
              <a:t>Phone: 91-2066081500 </a:t>
            </a:r>
          </a:p>
          <a:p>
            <a:pPr marL="227013" indent="-227013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fr-FR" sz="1600" b="0" kern="0" dirty="0" smtClean="0">
                <a:latin typeface="Arial" pitchFamily="34" charset="0"/>
                <a:cs typeface="Arial" pitchFamily="34" charset="0"/>
              </a:rPr>
              <a:t>VOIP:  (408) 907-2730 </a:t>
            </a:r>
            <a:br>
              <a:rPr lang="fr-FR" sz="1600" b="0" kern="0" dirty="0" smtClean="0">
                <a:latin typeface="Arial" pitchFamily="34" charset="0"/>
                <a:cs typeface="Arial" pitchFamily="34" charset="0"/>
              </a:rPr>
            </a:br>
            <a:r>
              <a:rPr lang="fr-FR" sz="1600" b="0" kern="0" dirty="0" smtClean="0">
                <a:latin typeface="Arial" pitchFamily="34" charset="0"/>
                <a:cs typeface="Arial" pitchFamily="34" charset="0"/>
              </a:rPr>
              <a:t>       (408) 834-8606</a:t>
            </a:r>
            <a:endParaRPr lang="en-US" sz="1600" b="0" kern="0" dirty="0" smtClean="0">
              <a:latin typeface="Arial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19600" y="1509861"/>
            <a:ext cx="4648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Daisy Dabandan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Senior Consulting Manager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  <a:hlinkClick r:id="rId3"/>
              </a:rPr>
              <a:t>daisy.dabandan@jadeglobal.com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0" y="5669280"/>
            <a:ext cx="9144000" cy="118872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dirty="0"/>
          </a:p>
        </p:txBody>
      </p:sp>
      <p:pic>
        <p:nvPicPr>
          <p:cNvPr id="19" name="Picture 16" descr="O_PlatinumPartner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1869" y="5496833"/>
            <a:ext cx="1828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Accelerate Logo_New2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469" y="5496833"/>
            <a:ext cx="18494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AS 70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2107" y="5464175"/>
            <a:ext cx="648862" cy="400050"/>
          </a:xfrm>
          <a:prstGeom prst="rect">
            <a:avLst/>
          </a:prstGeom>
        </p:spPr>
      </p:pic>
      <p:pic>
        <p:nvPicPr>
          <p:cNvPr id="21" name="Picture 20" descr="ASLOGO_5483_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4206" y="6248400"/>
            <a:ext cx="9191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Referral Partner Logo JPG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7369" y="6121400"/>
            <a:ext cx="1066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 descr="Mercury_log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8169" y="6180138"/>
            <a:ext cx="19812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HC-Logo_small_1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2244" y="6226175"/>
            <a:ext cx="1228725" cy="2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s://partner.microsoft.com/binary/US/30000140?FileID=908428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5951854"/>
            <a:ext cx="1588169" cy="50292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/>
          </a:p>
        </p:txBody>
      </p:sp>
      <p:pic>
        <p:nvPicPr>
          <p:cNvPr id="5" name="Picture 4" descr="jadeglobal-logo-400x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90800"/>
            <a:ext cx="2438400" cy="11216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2590800"/>
            <a:ext cx="6096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333369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Trade Gothic LT Std Extended" pitchFamily="34" charset="0"/>
              </a:rPr>
              <a:t>Our IT Expertise. Your Success.</a:t>
            </a:r>
            <a:endParaRPr lang="en-US" sz="2000" dirty="0">
              <a:solidFill>
                <a:schemeClr val="bg1"/>
              </a:solidFill>
              <a:latin typeface="Trade Gothic LT Std Extende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85750" lvl="0" indent="-285750"/>
            <a:r>
              <a:rPr lang="en-US" sz="3800" dirty="0" smtClean="0"/>
              <a:t>Present options in implementing bank account creation and bank account assignment approval process for internal controls and SOX compliance</a:t>
            </a:r>
          </a:p>
          <a:p>
            <a:pPr marL="285750" lvl="0" indent="-285750"/>
            <a:endParaRPr lang="en-US" sz="3800" dirty="0" smtClean="0"/>
          </a:p>
          <a:p>
            <a:pPr marL="285750" lvl="0" indent="-285750"/>
            <a:r>
              <a:rPr lang="en-US" sz="3800" dirty="0" smtClean="0"/>
              <a:t>Implement a systematic approach that can :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 smtClean="0"/>
              <a:t>Eliminate fraud and deliberate assignment of bank accounts for one's advantage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 smtClean="0"/>
              <a:t>Send and Receive email notifications when a bank account is created and/or assigned to a Supplier 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 smtClean="0"/>
              <a:t>Send and Receive email notifications when a request is approved or rejected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 smtClean="0"/>
              <a:t>Disable specific Oracle fields for Submitter and Approver for tighter controls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smtClean="0"/>
              <a:t>. Confidential.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285750" lvl="0" indent="-285750" algn="just">
              <a:defRPr/>
            </a:pPr>
            <a:r>
              <a:rPr lang="en-US" dirty="0" smtClean="0"/>
              <a:t>Segregation of Duties 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dirty="0" smtClean="0"/>
              <a:t>Payment User – Submitter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dirty="0" smtClean="0"/>
              <a:t>Payables Manager - Approver</a:t>
            </a:r>
          </a:p>
          <a:p>
            <a:pPr marL="285750" lvl="0" indent="-285750" algn="just">
              <a:defRPr/>
            </a:pPr>
            <a:endParaRPr lang="en-US" dirty="0" smtClean="0"/>
          </a:p>
          <a:p>
            <a:pPr marL="285750" lvl="0" indent="-285750" algn="just">
              <a:defRPr/>
            </a:pPr>
            <a:r>
              <a:rPr lang="en-US" dirty="0" smtClean="0"/>
              <a:t>Supplier Bank Account setup should be kept on HOLD till Payables Manager reviews and approve</a:t>
            </a:r>
          </a:p>
          <a:p>
            <a:pPr lvl="0" algn="just">
              <a:defRPr/>
            </a:pPr>
            <a:endParaRPr lang="en-US" dirty="0" smtClean="0"/>
          </a:p>
          <a:p>
            <a:pPr marL="285750" lvl="0" indent="-285750" algn="just">
              <a:defRPr/>
            </a:pPr>
            <a:r>
              <a:rPr lang="en-US" dirty="0" smtClean="0"/>
              <a:t>Any changes to Supplier Bank Account should be instantaneously notified to Manager (Supplier Bank Account Changes and Supplier Site Level Bank Account Assignment Changes)</a:t>
            </a:r>
          </a:p>
          <a:p>
            <a:pPr marL="285750" lvl="0" indent="-285750" algn="just">
              <a:defRPr/>
            </a:pPr>
            <a:endParaRPr lang="en-US" dirty="0" smtClean="0"/>
          </a:p>
          <a:p>
            <a:pPr marL="285750" lvl="0" indent="-285750" algn="just">
              <a:defRPr/>
            </a:pPr>
            <a:r>
              <a:rPr lang="en-US" dirty="0" smtClean="0"/>
              <a:t>Payables Manager should be able to Approve or Reject the Bank Account details with comments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smtClean="0"/>
              <a:t>. Confidential.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and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100" dirty="0" smtClean="0"/>
              <a:t>Features and Functionality</a:t>
            </a:r>
          </a:p>
          <a:p>
            <a:endParaRPr lang="en-US" b="1" dirty="0" smtClean="0"/>
          </a:p>
          <a:p>
            <a:pPr>
              <a:buFont typeface="Arial" charset="0"/>
              <a:buChar char="•"/>
            </a:pPr>
            <a:r>
              <a:rPr lang="en-US" sz="3600" dirty="0" smtClean="0"/>
              <a:t> Supplier Bank Account Approval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</a:t>
            </a:r>
            <a:r>
              <a:rPr lang="en-US" sz="3600" dirty="0" smtClean="0"/>
              <a:t>Process</a:t>
            </a:r>
            <a:endParaRPr lang="en-US" sz="3600" dirty="0" smtClean="0"/>
          </a:p>
          <a:p>
            <a:pPr>
              <a:buFont typeface="Arial" charset="0"/>
              <a:buChar char="•"/>
            </a:pPr>
            <a:r>
              <a:rPr lang="en-US" sz="3600" dirty="0" smtClean="0"/>
              <a:t> Supplier Bank Account Assignment</a:t>
            </a:r>
          </a:p>
          <a:p>
            <a:r>
              <a:rPr lang="en-US" sz="3600" dirty="0" smtClean="0"/>
              <a:t> </a:t>
            </a:r>
            <a:r>
              <a:rPr lang="en-US" sz="3600" dirty="0" smtClean="0"/>
              <a:t>Approval </a:t>
            </a:r>
            <a:r>
              <a:rPr lang="en-US" sz="3600" dirty="0" smtClean="0"/>
              <a:t>Process at Supplier </a:t>
            </a:r>
            <a:r>
              <a:rPr lang="en-US" sz="3600" dirty="0" smtClean="0"/>
              <a:t>Site </a:t>
            </a:r>
          </a:p>
          <a:p>
            <a:pPr marL="0" indent="0">
              <a:buNone/>
            </a:pPr>
            <a:r>
              <a:rPr lang="en-US" sz="3600" dirty="0" smtClean="0"/>
              <a:t>       level</a:t>
            </a:r>
            <a:endParaRPr lang="en-US" sz="3600" dirty="0" smtClean="0"/>
          </a:p>
          <a:p>
            <a:pPr>
              <a:buFont typeface="Arial" charset="0"/>
              <a:buChar char="•"/>
            </a:pPr>
            <a:r>
              <a:rPr lang="en-US" sz="3600" dirty="0" smtClean="0"/>
              <a:t> Simple and easy approval solution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</a:t>
            </a:r>
            <a:r>
              <a:rPr lang="en-US" sz="3600" dirty="0" smtClean="0"/>
              <a:t>process</a:t>
            </a:r>
            <a:endParaRPr lang="en-US" sz="3600" dirty="0" smtClean="0"/>
          </a:p>
          <a:p>
            <a:pPr>
              <a:buFont typeface="Arial" charset="0"/>
              <a:buChar char="•"/>
            </a:pPr>
            <a:r>
              <a:rPr lang="en-US" sz="3600" dirty="0" smtClean="0"/>
              <a:t> Only Submitter needs access to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</a:t>
            </a:r>
            <a:r>
              <a:rPr lang="en-US" sz="3600" dirty="0" smtClean="0"/>
              <a:t>Bank </a:t>
            </a:r>
            <a:r>
              <a:rPr lang="en-US" sz="3600" dirty="0" smtClean="0"/>
              <a:t>Account Screen</a:t>
            </a:r>
          </a:p>
          <a:p>
            <a:pPr>
              <a:buFont typeface="Arial" charset="0"/>
              <a:buChar char="•"/>
            </a:pPr>
            <a:r>
              <a:rPr lang="en-US" sz="3600" dirty="0" smtClean="0"/>
              <a:t> Comments for Rejecting the Bank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</a:t>
            </a:r>
            <a:r>
              <a:rPr lang="en-US" sz="3600" dirty="0" smtClean="0"/>
              <a:t>Account </a:t>
            </a:r>
            <a:r>
              <a:rPr lang="en-US" sz="3600" dirty="0" smtClean="0"/>
              <a:t>details are available</a:t>
            </a:r>
          </a:p>
          <a:p>
            <a:pPr>
              <a:buFont typeface="Arial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Notifications </a:t>
            </a:r>
            <a:r>
              <a:rPr lang="en-US" sz="3600" dirty="0" smtClean="0"/>
              <a:t>are managed using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</a:t>
            </a:r>
            <a:r>
              <a:rPr lang="en-US" sz="3600" dirty="0" smtClean="0"/>
              <a:t>Oracle </a:t>
            </a:r>
            <a:r>
              <a:rPr lang="en-US" sz="3600" dirty="0" smtClean="0"/>
              <a:t>Workflow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100" dirty="0" smtClean="0"/>
              <a:t>Benefits and Potential:</a:t>
            </a:r>
          </a:p>
          <a:p>
            <a:endParaRPr lang="en-US" b="1" dirty="0" smtClean="0"/>
          </a:p>
          <a:p>
            <a:pPr>
              <a:buFont typeface="Arial" charset="0"/>
              <a:buChar char="•"/>
            </a:pPr>
            <a:r>
              <a:rPr lang="en-US" sz="4200" dirty="0" smtClean="0"/>
              <a:t> </a:t>
            </a:r>
            <a:r>
              <a:rPr lang="en-US" sz="3600" dirty="0" smtClean="0"/>
              <a:t>11i and R12 EBS Customers </a:t>
            </a:r>
            <a:r>
              <a:rPr lang="en-US" sz="3600" dirty="0" smtClean="0"/>
              <a:t>using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</a:t>
            </a:r>
            <a:r>
              <a:rPr lang="en-US" sz="3600" dirty="0" smtClean="0"/>
              <a:t> EFT </a:t>
            </a:r>
            <a:r>
              <a:rPr lang="en-US" sz="3600" dirty="0" smtClean="0"/>
              <a:t>needs Bank Account </a:t>
            </a:r>
            <a:r>
              <a:rPr lang="en-US" sz="3600" dirty="0" smtClean="0"/>
              <a:t>Approval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</a:t>
            </a:r>
            <a:r>
              <a:rPr lang="en-US" sz="3600" dirty="0" smtClean="0"/>
              <a:t> Process</a:t>
            </a:r>
            <a:endParaRPr lang="en-US" sz="3600" dirty="0" smtClean="0"/>
          </a:p>
          <a:p>
            <a:pPr>
              <a:buFont typeface="Arial" charset="0"/>
              <a:buChar char="•"/>
            </a:pPr>
            <a:r>
              <a:rPr lang="en-US" sz="3600" dirty="0" smtClean="0"/>
              <a:t> Simple and Easy Method to Use </a:t>
            </a:r>
          </a:p>
          <a:p>
            <a:pPr>
              <a:buFont typeface="Arial" charset="0"/>
              <a:buChar char="•"/>
            </a:pPr>
            <a:r>
              <a:rPr lang="en-US" sz="3600" dirty="0" smtClean="0"/>
              <a:t>  Approver doesn’t need access </a:t>
            </a:r>
            <a:r>
              <a:rPr lang="en-US" sz="3600" dirty="0" smtClean="0"/>
              <a:t>to</a:t>
            </a:r>
          </a:p>
          <a:p>
            <a:pPr marL="0" indent="0">
              <a:buNone/>
            </a:pPr>
            <a:r>
              <a:rPr lang="en-US" sz="3600" dirty="0" smtClean="0"/>
              <a:t>        t</a:t>
            </a:r>
            <a:r>
              <a:rPr lang="en-US" sz="3600" dirty="0" smtClean="0"/>
              <a:t>he</a:t>
            </a:r>
            <a:r>
              <a:rPr lang="en-US" sz="3600" dirty="0" smtClean="0"/>
              <a:t>  Bank Screen</a:t>
            </a:r>
            <a:endParaRPr lang="en-US" sz="3600" dirty="0" smtClean="0"/>
          </a:p>
          <a:p>
            <a:pPr>
              <a:buFont typeface="Arial" charset="0"/>
              <a:buChar char="•"/>
            </a:pPr>
            <a:r>
              <a:rPr lang="en-US" sz="3600" dirty="0" smtClean="0"/>
              <a:t> Solution can be enabled for </a:t>
            </a:r>
            <a:r>
              <a:rPr lang="en-US" sz="3600" dirty="0" smtClean="0"/>
              <a:t>single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</a:t>
            </a:r>
            <a:r>
              <a:rPr lang="en-US" sz="3600" dirty="0"/>
              <a:t> </a:t>
            </a:r>
            <a:r>
              <a:rPr lang="en-US" sz="3600" dirty="0" smtClean="0"/>
              <a:t>or multiple </a:t>
            </a:r>
            <a:r>
              <a:rPr lang="en-US" sz="3600" dirty="0" smtClean="0"/>
              <a:t>organizations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smtClean="0"/>
              <a:t>. Confidential.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Possible Options?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 algn="just">
              <a:defRPr/>
            </a:pPr>
            <a:r>
              <a:rPr lang="en-US" sz="2400" dirty="0" smtClean="0"/>
              <a:t>One Step Approval Process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sz="2400" dirty="0" smtClean="0"/>
              <a:t>Bank Account Creation and Assignment to Supplier</a:t>
            </a:r>
          </a:p>
          <a:p>
            <a:pPr marL="285750" lvl="0" indent="-285750" algn="just">
              <a:defRPr/>
            </a:pPr>
            <a:endParaRPr lang="en-US" sz="2400" dirty="0" smtClean="0"/>
          </a:p>
          <a:p>
            <a:pPr marL="285750" lvl="0" indent="-285750" algn="just">
              <a:defRPr/>
            </a:pPr>
            <a:r>
              <a:rPr lang="en-US" sz="2400" dirty="0" smtClean="0"/>
              <a:t>Two- Step Approval Process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sz="2400" dirty="0" smtClean="0"/>
              <a:t>Bank Account Creation 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sz="2400" dirty="0" smtClean="0"/>
              <a:t>Assignment to Supplier</a:t>
            </a:r>
          </a:p>
          <a:p>
            <a:pPr lvl="0" algn="just">
              <a:defRPr/>
            </a:pPr>
            <a:endParaRPr lang="en-US" sz="2400" dirty="0" smtClean="0"/>
          </a:p>
          <a:p>
            <a:pPr marL="285750" lvl="0" indent="-285750" algn="just">
              <a:defRPr/>
            </a:pPr>
            <a:r>
              <a:rPr lang="en-US" sz="2400" dirty="0" smtClean="0"/>
              <a:t>Form Personalization</a:t>
            </a:r>
          </a:p>
          <a:p>
            <a:pPr marL="285750" lvl="0" indent="-285750" algn="just">
              <a:defRPr/>
            </a:pPr>
            <a:endParaRPr lang="en-US" sz="2400" dirty="0" smtClean="0"/>
          </a:p>
          <a:p>
            <a:pPr marL="285750" lvl="0" indent="-285750" algn="just">
              <a:defRPr/>
            </a:pPr>
            <a:r>
              <a:rPr lang="en-US" sz="2400" dirty="0" smtClean="0"/>
              <a:t>Bank Approval Workflow</a:t>
            </a:r>
          </a:p>
          <a:p>
            <a:pPr marL="285750" lvl="0" indent="-285750" algn="just">
              <a:defRPr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smtClean="0"/>
              <a:t>. Confidential.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Solutions Walk Through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609600" y="1234040"/>
            <a:ext cx="7924800" cy="4861960"/>
            <a:chOff x="609600" y="914400"/>
            <a:chExt cx="7924800" cy="486196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609600" y="914400"/>
            <a:ext cx="7924800" cy="4861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Visio" r:id="rId4" imgW="11579047" imgH="7349887" progId="">
                    <p:embed/>
                  </p:oleObj>
                </mc:Choice>
                <mc:Fallback>
                  <p:oleObj name="Visio" r:id="rId4" imgW="11579047" imgH="734988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914400"/>
                          <a:ext cx="7924800" cy="48619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F81BD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 bwMode="auto">
            <a:xfrm rot="16200000">
              <a:off x="99444" y="2415157"/>
              <a:ext cx="1404186" cy="2314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Payment User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 rot="16200000">
              <a:off x="99445" y="4701156"/>
              <a:ext cx="1404186" cy="2314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Payable Manager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Approval Solution using Form Personalization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AUG_Presentation_DRAFT_Daisy">
  <a:themeElements>
    <a:clrScheme name="Jade Global Template Colors">
      <a:dk1>
        <a:srgbClr val="000000"/>
      </a:dk1>
      <a:lt1>
        <a:srgbClr val="FFFFFF"/>
      </a:lt1>
      <a:dk2>
        <a:srgbClr val="FFFFFF"/>
      </a:dk2>
      <a:lt2>
        <a:srgbClr val="007B83"/>
      </a:lt2>
      <a:accent1>
        <a:srgbClr val="007B83"/>
      </a:accent1>
      <a:accent2>
        <a:srgbClr val="00A7B4"/>
      </a:accent2>
      <a:accent3>
        <a:srgbClr val="777777"/>
      </a:accent3>
      <a:accent4>
        <a:srgbClr val="002060"/>
      </a:accent4>
      <a:accent5>
        <a:srgbClr val="0042C7"/>
      </a:accent5>
      <a:accent6>
        <a:srgbClr val="75BAD9"/>
      </a:accent6>
      <a:hlink>
        <a:srgbClr val="007B83"/>
      </a:hlink>
      <a:folHlink>
        <a:srgbClr val="75BA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9">
      <a:dk1>
        <a:srgbClr val="FFFFFF"/>
      </a:dk1>
      <a:lt1>
        <a:srgbClr val="FFFFFF"/>
      </a:lt1>
      <a:dk2>
        <a:srgbClr val="FFFFFF"/>
      </a:dk2>
      <a:lt2>
        <a:srgbClr val="007B83"/>
      </a:lt2>
      <a:accent1>
        <a:srgbClr val="007B83"/>
      </a:accent1>
      <a:accent2>
        <a:srgbClr val="00A7B4"/>
      </a:accent2>
      <a:accent3>
        <a:srgbClr val="777777"/>
      </a:accent3>
      <a:accent4>
        <a:srgbClr val="002060"/>
      </a:accent4>
      <a:accent5>
        <a:srgbClr val="0042C7"/>
      </a:accent5>
      <a:accent6>
        <a:srgbClr val="75BAD9"/>
      </a:accent6>
      <a:hlink>
        <a:srgbClr val="007B83"/>
      </a:hlink>
      <a:folHlink>
        <a:srgbClr val="75BA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Jade Global Template Colors">
      <a:dk1>
        <a:srgbClr val="000000"/>
      </a:dk1>
      <a:lt1>
        <a:srgbClr val="FFFFFF"/>
      </a:lt1>
      <a:dk2>
        <a:srgbClr val="FFFFFF"/>
      </a:dk2>
      <a:lt2>
        <a:srgbClr val="007B83"/>
      </a:lt2>
      <a:accent1>
        <a:srgbClr val="007B83"/>
      </a:accent1>
      <a:accent2>
        <a:srgbClr val="00A7B4"/>
      </a:accent2>
      <a:accent3>
        <a:srgbClr val="777777"/>
      </a:accent3>
      <a:accent4>
        <a:srgbClr val="002060"/>
      </a:accent4>
      <a:accent5>
        <a:srgbClr val="0042C7"/>
      </a:accent5>
      <a:accent6>
        <a:srgbClr val="75BAD9"/>
      </a:accent6>
      <a:hlink>
        <a:srgbClr val="007B83"/>
      </a:hlink>
      <a:folHlink>
        <a:srgbClr val="75BA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OAUG_Presentation_DRAFT_Daisy</Template>
  <TotalTime>55</TotalTime>
  <Words>1695</Words>
  <Application>Microsoft Office PowerPoint</Application>
  <PresentationFormat>On-screen Show (4:3)</PresentationFormat>
  <Paragraphs>292</Paragraphs>
  <Slides>35</Slides>
  <Notes>35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OAUG_Presentation_DRAFT_Daisy</vt:lpstr>
      <vt:lpstr>Custom Design</vt:lpstr>
      <vt:lpstr>1_Custom Design</vt:lpstr>
      <vt:lpstr>Visio</vt:lpstr>
      <vt:lpstr>Oracle Payables: Implementing Internal Controls for Electronic Payments (EFT)</vt:lpstr>
      <vt:lpstr>Safe Harbor Statement</vt:lpstr>
      <vt:lpstr>Agenda</vt:lpstr>
      <vt:lpstr>Objectives</vt:lpstr>
      <vt:lpstr>Business Needs</vt:lpstr>
      <vt:lpstr>Features and Benefits</vt:lpstr>
      <vt:lpstr>What are the Possible Options?</vt:lpstr>
      <vt:lpstr>PowerPoint Presentation</vt:lpstr>
      <vt:lpstr>Approval Solution using Form Personalization</vt:lpstr>
      <vt:lpstr>Bank Account Creation and Supplier Site Assignment</vt:lpstr>
      <vt:lpstr>Bank Account Creation and Supplier Site Assignment</vt:lpstr>
      <vt:lpstr>Bank Account Creation and Supplier Site Assignment</vt:lpstr>
      <vt:lpstr>Bank Account Creation and Supplier Site Assignment</vt:lpstr>
      <vt:lpstr>Bank Account Creation and Supplier Site Assignment</vt:lpstr>
      <vt:lpstr>PowerPoint Presentation</vt:lpstr>
      <vt:lpstr>Approving Supplier Bank Account Assignment</vt:lpstr>
      <vt:lpstr>Approving Supplier Bank Account Assignment</vt:lpstr>
      <vt:lpstr>Approving Supplier Bank Account Assignment</vt:lpstr>
      <vt:lpstr>       Rejecting Supplier Bank Account Assignment </vt:lpstr>
      <vt:lpstr>Rejecting Supplier Bank Account Assignment</vt:lpstr>
      <vt:lpstr>Rejecting Supplier Bank Account Assignment</vt:lpstr>
      <vt:lpstr>Rejecting Supplier Bank Account Assignment</vt:lpstr>
      <vt:lpstr>Rejecting Supplier Bank Account Assignment</vt:lpstr>
      <vt:lpstr>Rejecting Supplier Bank Account Assignment</vt:lpstr>
      <vt:lpstr>Solution Approval using Oracle Workflow</vt:lpstr>
      <vt:lpstr>Bank Account Approval Process Components</vt:lpstr>
      <vt:lpstr>Bank Account Approval Process Components</vt:lpstr>
      <vt:lpstr>Bank Account Approval Process Components</vt:lpstr>
      <vt:lpstr>Alert Manager and Concurrent Program</vt:lpstr>
      <vt:lpstr>Disadvantages using Form Personalization</vt:lpstr>
      <vt:lpstr>Advantages using Oracle Workflow</vt:lpstr>
      <vt:lpstr>About Us</vt:lpstr>
      <vt:lpstr>PowerPoint Presentation</vt:lpstr>
      <vt:lpstr>For More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 Payables: Implementing Internal Controls for Electronic Payments (EFT)</dc:title>
  <dc:creator>vjindam</dc:creator>
  <cp:lastModifiedBy>Daisy Dabandan</cp:lastModifiedBy>
  <cp:revision>5</cp:revision>
  <dcterms:created xsi:type="dcterms:W3CDTF">2011-01-08T18:18:18Z</dcterms:created>
  <dcterms:modified xsi:type="dcterms:W3CDTF">2011-01-08T23:27:05Z</dcterms:modified>
</cp:coreProperties>
</file>