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71" r:id="rId1"/>
  </p:sldMasterIdLst>
  <p:notesMasterIdLst>
    <p:notesMasterId r:id="rId26"/>
  </p:notesMasterIdLst>
  <p:handoutMasterIdLst>
    <p:handoutMasterId r:id="rId27"/>
  </p:handoutMasterIdLst>
  <p:sldIdLst>
    <p:sldId id="599" r:id="rId2"/>
    <p:sldId id="587" r:id="rId3"/>
    <p:sldId id="576" r:id="rId4"/>
    <p:sldId id="577" r:id="rId5"/>
    <p:sldId id="589" r:id="rId6"/>
    <p:sldId id="579" r:id="rId7"/>
    <p:sldId id="605" r:id="rId8"/>
    <p:sldId id="606" r:id="rId9"/>
    <p:sldId id="607" r:id="rId10"/>
    <p:sldId id="581" r:id="rId11"/>
    <p:sldId id="593" r:id="rId12"/>
    <p:sldId id="586" r:id="rId13"/>
    <p:sldId id="594" r:id="rId14"/>
    <p:sldId id="582" r:id="rId15"/>
    <p:sldId id="583" r:id="rId16"/>
    <p:sldId id="584" r:id="rId17"/>
    <p:sldId id="590" r:id="rId18"/>
    <p:sldId id="595" r:id="rId19"/>
    <p:sldId id="596" r:id="rId20"/>
    <p:sldId id="600" r:id="rId21"/>
    <p:sldId id="553" r:id="rId22"/>
    <p:sldId id="608" r:id="rId23"/>
    <p:sldId id="604" r:id="rId24"/>
    <p:sldId id="60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003366"/>
    </p:penClr>
  </p:showPr>
  <p:clrMru>
    <a:srgbClr val="B8B8B8"/>
    <a:srgbClr val="FF837B"/>
    <a:srgbClr val="00837B"/>
    <a:srgbClr val="00413C"/>
    <a:srgbClr val="660066"/>
    <a:srgbClr val="1E5B9E"/>
    <a:srgbClr val="545F75"/>
    <a:srgbClr val="006699"/>
    <a:srgbClr val="3366CC"/>
    <a:srgbClr val="9495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74" autoAdjust="0"/>
    <p:restoredTop sz="92359" autoAdjust="0"/>
  </p:normalViewPr>
  <p:slideViewPr>
    <p:cSldViewPr showGuides="1">
      <p:cViewPr varScale="1">
        <p:scale>
          <a:sx n="73" d="100"/>
          <a:sy n="73" d="100"/>
        </p:scale>
        <p:origin x="-810" y="-9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434"/>
    </p:cViewPr>
  </p:sorterViewPr>
  <p:notesViewPr>
    <p:cSldViewPr showGuides="1">
      <p:cViewPr>
        <p:scale>
          <a:sx n="100" d="100"/>
          <a:sy n="100" d="100"/>
        </p:scale>
        <p:origin x="-787" y="324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42813-9A05-46EB-8B82-737AB07CE37C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F38E31-51B5-410C-A2EF-E9632E09C5E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ASCP</a:t>
          </a:r>
          <a:endParaRPr lang="en-US" dirty="0"/>
        </a:p>
      </dgm:t>
    </dgm:pt>
    <dgm:pt modelId="{A5FE9594-145C-49DD-ADDF-80287832A018}" type="parTrans" cxnId="{12ABD565-9278-46C7-AD76-12F53A4038C5}">
      <dgm:prSet/>
      <dgm:spPr/>
      <dgm:t>
        <a:bodyPr/>
        <a:lstStyle/>
        <a:p>
          <a:endParaRPr lang="en-US"/>
        </a:p>
      </dgm:t>
    </dgm:pt>
    <dgm:pt modelId="{915F322B-2209-46C6-889B-84CB6253F22A}" type="sibTrans" cxnId="{12ABD565-9278-46C7-AD76-12F53A4038C5}">
      <dgm:prSet/>
      <dgm:spPr/>
      <dgm:t>
        <a:bodyPr/>
        <a:lstStyle/>
        <a:p>
          <a:endParaRPr lang="en-US"/>
        </a:p>
      </dgm:t>
    </dgm:pt>
    <dgm:pt modelId="{808CDCFC-E808-4E7A-A7D3-0F85960BCCB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Forecast1</a:t>
          </a:r>
          <a:endParaRPr lang="en-US" dirty="0"/>
        </a:p>
      </dgm:t>
    </dgm:pt>
    <dgm:pt modelId="{EED91AD9-B445-493C-8BD9-6A35E3274F84}" type="parTrans" cxnId="{25EFF823-7713-4AA1-861D-8AA16D13F99C}">
      <dgm:prSet/>
      <dgm:spPr/>
      <dgm:t>
        <a:bodyPr/>
        <a:lstStyle/>
        <a:p>
          <a:endParaRPr lang="en-US"/>
        </a:p>
      </dgm:t>
    </dgm:pt>
    <dgm:pt modelId="{E93230C1-140D-4271-9097-709284212EAF}" type="sibTrans" cxnId="{25EFF823-7713-4AA1-861D-8AA16D13F99C}">
      <dgm:prSet/>
      <dgm:spPr/>
      <dgm:t>
        <a:bodyPr/>
        <a:lstStyle/>
        <a:p>
          <a:endParaRPr lang="en-US"/>
        </a:p>
      </dgm:t>
    </dgm:pt>
    <dgm:pt modelId="{1EBDE680-125F-40A7-B150-031FE462C23E}">
      <dgm:prSet phldrT="[Text]"/>
      <dgm:spPr/>
      <dgm:t>
        <a:bodyPr/>
        <a:lstStyle/>
        <a:p>
          <a:r>
            <a:rPr lang="en-US" dirty="0" smtClean="0"/>
            <a:t>INV ORG1</a:t>
          </a:r>
          <a:endParaRPr lang="en-US" dirty="0"/>
        </a:p>
      </dgm:t>
    </dgm:pt>
    <dgm:pt modelId="{219FABA7-8A90-49AC-B86B-5FAF00012FFC}" type="parTrans" cxnId="{5EFD14FC-998D-4AC9-84BB-060ABFD26B40}">
      <dgm:prSet/>
      <dgm:spPr/>
      <dgm:t>
        <a:bodyPr/>
        <a:lstStyle/>
        <a:p>
          <a:endParaRPr lang="en-US"/>
        </a:p>
      </dgm:t>
    </dgm:pt>
    <dgm:pt modelId="{11ECF510-159F-4E78-AE26-570EB6717AD1}" type="sibTrans" cxnId="{5EFD14FC-998D-4AC9-84BB-060ABFD26B40}">
      <dgm:prSet/>
      <dgm:spPr/>
      <dgm:t>
        <a:bodyPr/>
        <a:lstStyle/>
        <a:p>
          <a:endParaRPr lang="en-US"/>
        </a:p>
      </dgm:t>
    </dgm:pt>
    <dgm:pt modelId="{C537CFB6-128B-458F-8D05-9F04348B5DE3}">
      <dgm:prSet phldrT="[Text]"/>
      <dgm:spPr/>
      <dgm:t>
        <a:bodyPr/>
        <a:lstStyle/>
        <a:p>
          <a:r>
            <a:rPr lang="en-US" dirty="0" smtClean="0"/>
            <a:t>INV ORG2</a:t>
          </a:r>
          <a:endParaRPr lang="en-US" dirty="0"/>
        </a:p>
      </dgm:t>
    </dgm:pt>
    <dgm:pt modelId="{2AEDF1E8-F110-4592-9C18-DFAA12A70971}" type="parTrans" cxnId="{B105A2DD-149B-440F-B9B0-312AC9B4B627}">
      <dgm:prSet/>
      <dgm:spPr/>
      <dgm:t>
        <a:bodyPr/>
        <a:lstStyle/>
        <a:p>
          <a:endParaRPr lang="en-US"/>
        </a:p>
      </dgm:t>
    </dgm:pt>
    <dgm:pt modelId="{32BF6DD0-E5BF-4098-8CD9-226B05C99CBA}" type="sibTrans" cxnId="{B105A2DD-149B-440F-B9B0-312AC9B4B627}">
      <dgm:prSet/>
      <dgm:spPr/>
      <dgm:t>
        <a:bodyPr/>
        <a:lstStyle/>
        <a:p>
          <a:endParaRPr lang="en-US"/>
        </a:p>
      </dgm:t>
    </dgm:pt>
    <dgm:pt modelId="{4AA19E2A-8977-4354-8F20-C856102F553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Forecast 2</a:t>
          </a:r>
          <a:endParaRPr lang="en-US" dirty="0"/>
        </a:p>
      </dgm:t>
    </dgm:pt>
    <dgm:pt modelId="{4712383D-6464-4DE0-9D27-6DEF5EF56740}" type="parTrans" cxnId="{54E9A14C-D528-47DC-82B8-1E11E1E67B28}">
      <dgm:prSet/>
      <dgm:spPr/>
      <dgm:t>
        <a:bodyPr/>
        <a:lstStyle/>
        <a:p>
          <a:endParaRPr lang="en-US"/>
        </a:p>
      </dgm:t>
    </dgm:pt>
    <dgm:pt modelId="{27075983-3CAE-4B57-8CD2-CAEE92DD7980}" type="sibTrans" cxnId="{54E9A14C-D528-47DC-82B8-1E11E1E67B28}">
      <dgm:prSet/>
      <dgm:spPr/>
      <dgm:t>
        <a:bodyPr/>
        <a:lstStyle/>
        <a:p>
          <a:endParaRPr lang="en-US"/>
        </a:p>
      </dgm:t>
    </dgm:pt>
    <dgm:pt modelId="{8B2C6DA7-E1AB-4BE7-9B2E-171DA7DD482F}">
      <dgm:prSet phldrT="[Text]"/>
      <dgm:spPr/>
      <dgm:t>
        <a:bodyPr/>
        <a:lstStyle/>
        <a:p>
          <a:r>
            <a:rPr lang="en-US" dirty="0" smtClean="0"/>
            <a:t>INV ORG3</a:t>
          </a:r>
          <a:endParaRPr lang="en-US" dirty="0"/>
        </a:p>
      </dgm:t>
    </dgm:pt>
    <dgm:pt modelId="{2692987C-EF38-4ED4-84F5-C7898096621E}" type="parTrans" cxnId="{84C4DB64-4DA6-4E31-B656-B7F7603200F3}">
      <dgm:prSet/>
      <dgm:spPr/>
      <dgm:t>
        <a:bodyPr/>
        <a:lstStyle/>
        <a:p>
          <a:endParaRPr lang="en-US"/>
        </a:p>
      </dgm:t>
    </dgm:pt>
    <dgm:pt modelId="{A0D1925E-8081-4C62-B8BD-CBC0C3E2AF78}" type="sibTrans" cxnId="{84C4DB64-4DA6-4E31-B656-B7F7603200F3}">
      <dgm:prSet/>
      <dgm:spPr/>
      <dgm:t>
        <a:bodyPr/>
        <a:lstStyle/>
        <a:p>
          <a:endParaRPr lang="en-US"/>
        </a:p>
      </dgm:t>
    </dgm:pt>
    <dgm:pt modelId="{920960F3-FEDB-4EA7-A830-F521B79BB2D5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Supplier 3</a:t>
          </a:r>
          <a:endParaRPr lang="en-US" dirty="0"/>
        </a:p>
      </dgm:t>
    </dgm:pt>
    <dgm:pt modelId="{C08B509C-7152-495F-8611-EED0F1D72CF9}" type="parTrans" cxnId="{2E8EEFD6-C81A-4B22-856F-1F611BC3BAD1}">
      <dgm:prSet/>
      <dgm:spPr/>
      <dgm:t>
        <a:bodyPr/>
        <a:lstStyle/>
        <a:p>
          <a:endParaRPr lang="en-US"/>
        </a:p>
      </dgm:t>
    </dgm:pt>
    <dgm:pt modelId="{92024CFB-4C96-49AF-A1C1-A74B84D48784}" type="sibTrans" cxnId="{2E8EEFD6-C81A-4B22-856F-1F611BC3BAD1}">
      <dgm:prSet/>
      <dgm:spPr/>
      <dgm:t>
        <a:bodyPr/>
        <a:lstStyle/>
        <a:p>
          <a:endParaRPr lang="en-US"/>
        </a:p>
      </dgm:t>
    </dgm:pt>
    <dgm:pt modelId="{8727FB40-1D11-4EEA-8172-BE26447F3598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Supplier 4</a:t>
          </a:r>
          <a:endParaRPr lang="en-US" dirty="0"/>
        </a:p>
      </dgm:t>
    </dgm:pt>
    <dgm:pt modelId="{2B6ED817-FD1F-4F8E-9905-D49F22B622BF}" type="parTrans" cxnId="{0A9EFD1B-297F-4FFA-ADAA-EBFF5D491678}">
      <dgm:prSet/>
      <dgm:spPr/>
      <dgm:t>
        <a:bodyPr/>
        <a:lstStyle/>
        <a:p>
          <a:endParaRPr lang="en-US"/>
        </a:p>
      </dgm:t>
    </dgm:pt>
    <dgm:pt modelId="{8C1B5A47-8CB0-40A7-80AA-8F38C7EB0E3F}" type="sibTrans" cxnId="{0A9EFD1B-297F-4FFA-ADAA-EBFF5D491678}">
      <dgm:prSet/>
      <dgm:spPr/>
      <dgm:t>
        <a:bodyPr/>
        <a:lstStyle/>
        <a:p>
          <a:endParaRPr lang="en-US"/>
        </a:p>
      </dgm:t>
    </dgm:pt>
    <dgm:pt modelId="{A4C9C1EF-010B-403D-9995-6E9430AB8B98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Supplier 1</a:t>
          </a:r>
          <a:endParaRPr lang="en-US" dirty="0"/>
        </a:p>
      </dgm:t>
    </dgm:pt>
    <dgm:pt modelId="{F5110A98-7B47-45E6-85E8-9593A0DEA53A}" type="parTrans" cxnId="{16D98489-A09F-41C6-BDF1-E99073EEB090}">
      <dgm:prSet/>
      <dgm:spPr/>
      <dgm:t>
        <a:bodyPr/>
        <a:lstStyle/>
        <a:p>
          <a:endParaRPr lang="en-US"/>
        </a:p>
      </dgm:t>
    </dgm:pt>
    <dgm:pt modelId="{1C03DE74-0B62-479C-B97C-4D24ABDC661B}" type="sibTrans" cxnId="{16D98489-A09F-41C6-BDF1-E99073EEB090}">
      <dgm:prSet/>
      <dgm:spPr/>
      <dgm:t>
        <a:bodyPr/>
        <a:lstStyle/>
        <a:p>
          <a:endParaRPr lang="en-US"/>
        </a:p>
      </dgm:t>
    </dgm:pt>
    <dgm:pt modelId="{44D38E4F-DCB0-476C-AEE6-007C640C3641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Supplier 2</a:t>
          </a:r>
          <a:endParaRPr lang="en-US" dirty="0"/>
        </a:p>
      </dgm:t>
    </dgm:pt>
    <dgm:pt modelId="{0117D8B5-74BC-4BFE-9675-738B067D0E44}" type="parTrans" cxnId="{DA6A2B11-E532-4B15-9F91-6FE949180FA6}">
      <dgm:prSet/>
      <dgm:spPr/>
      <dgm:t>
        <a:bodyPr/>
        <a:lstStyle/>
        <a:p>
          <a:endParaRPr lang="en-US"/>
        </a:p>
      </dgm:t>
    </dgm:pt>
    <dgm:pt modelId="{B6093563-3757-4A57-A5D6-65DC35302DE5}" type="sibTrans" cxnId="{DA6A2B11-E532-4B15-9F91-6FE949180FA6}">
      <dgm:prSet/>
      <dgm:spPr/>
      <dgm:t>
        <a:bodyPr/>
        <a:lstStyle/>
        <a:p>
          <a:endParaRPr lang="en-US"/>
        </a:p>
      </dgm:t>
    </dgm:pt>
    <dgm:pt modelId="{8FAAE9A3-1E63-477F-9290-97CF00A23C01}" type="pres">
      <dgm:prSet presAssocID="{99B42813-9A05-46EB-8B82-737AB07CE3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6695BE-ED6C-417A-8611-EE4816C80EE9}" type="pres">
      <dgm:prSet presAssocID="{0AF38E31-51B5-410C-A2EF-E9632E09C5EF}" presName="vertOne" presStyleCnt="0"/>
      <dgm:spPr/>
    </dgm:pt>
    <dgm:pt modelId="{3DC8C8D6-F658-4CAF-A60C-433E6D539D06}" type="pres">
      <dgm:prSet presAssocID="{0AF38E31-51B5-410C-A2EF-E9632E09C5EF}" presName="txOne" presStyleLbl="node0" presStyleIdx="0" presStyleCnt="1" custLinFactY="96502" custLinFactNeighborX="-6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578AB1-CDBD-487B-A0C0-5B91DBFE0BD9}" type="pres">
      <dgm:prSet presAssocID="{0AF38E31-51B5-410C-A2EF-E9632E09C5EF}" presName="parTransOne" presStyleCnt="0"/>
      <dgm:spPr/>
    </dgm:pt>
    <dgm:pt modelId="{2CCEB60F-2CE0-4302-9AA1-C5CD394C53BF}" type="pres">
      <dgm:prSet presAssocID="{0AF38E31-51B5-410C-A2EF-E9632E09C5EF}" presName="horzOne" presStyleCnt="0"/>
      <dgm:spPr/>
    </dgm:pt>
    <dgm:pt modelId="{7FC97515-6ECA-44AC-8058-378E6B2CBE88}" type="pres">
      <dgm:prSet presAssocID="{808CDCFC-E808-4E7A-A7D3-0F85960BCCB4}" presName="vertTwo" presStyleCnt="0"/>
      <dgm:spPr/>
    </dgm:pt>
    <dgm:pt modelId="{C47F3826-47CD-4EED-8C7A-D979E65CC227}" type="pres">
      <dgm:prSet presAssocID="{808CDCFC-E808-4E7A-A7D3-0F85960BCCB4}" presName="txTwo" presStyleLbl="node2" presStyleIdx="0" presStyleCnt="2" custScaleX="135538" custLinFactY="-100000" custLinFactNeighborX="-4732" custLinFactNeighborY="-1249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15BD9E-EC5B-4149-A231-28AF6CD54AB7}" type="pres">
      <dgm:prSet presAssocID="{808CDCFC-E808-4E7A-A7D3-0F85960BCCB4}" presName="parTransTwo" presStyleCnt="0"/>
      <dgm:spPr/>
    </dgm:pt>
    <dgm:pt modelId="{0FC9049C-1F52-48AF-B813-2B0D698020FF}" type="pres">
      <dgm:prSet presAssocID="{808CDCFC-E808-4E7A-A7D3-0F85960BCCB4}" presName="horzTwo" presStyleCnt="0"/>
      <dgm:spPr/>
    </dgm:pt>
    <dgm:pt modelId="{A1AA63CC-FBC7-4DE5-8578-4551D7BC036B}" type="pres">
      <dgm:prSet presAssocID="{1EBDE680-125F-40A7-B150-031FE462C23E}" presName="vertThree" presStyleCnt="0"/>
      <dgm:spPr/>
    </dgm:pt>
    <dgm:pt modelId="{AC9AC033-BCA0-428C-BFF8-082F5AD1D4FB}" type="pres">
      <dgm:prSet presAssocID="{1EBDE680-125F-40A7-B150-031FE462C23E}" presName="txThree" presStyleLbl="node3" presStyleIdx="0" presStyleCnt="3" custScaleX="119359" custLinFactNeighborX="-95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039181-3014-4269-B15E-7BC84DD73068}" type="pres">
      <dgm:prSet presAssocID="{1EBDE680-125F-40A7-B150-031FE462C23E}" presName="parTransThree" presStyleCnt="0"/>
      <dgm:spPr/>
    </dgm:pt>
    <dgm:pt modelId="{B35BFFCF-5D2E-4902-B51D-CC8A90A7A862}" type="pres">
      <dgm:prSet presAssocID="{1EBDE680-125F-40A7-B150-031FE462C23E}" presName="horzThree" presStyleCnt="0"/>
      <dgm:spPr/>
    </dgm:pt>
    <dgm:pt modelId="{70968B53-8BE7-45B2-AA3D-F0BBBD86AF7F}" type="pres">
      <dgm:prSet presAssocID="{A4C9C1EF-010B-403D-9995-6E9430AB8B98}" presName="vertFour" presStyleCnt="0">
        <dgm:presLayoutVars>
          <dgm:chPref val="3"/>
        </dgm:presLayoutVars>
      </dgm:prSet>
      <dgm:spPr/>
    </dgm:pt>
    <dgm:pt modelId="{21266D5D-4F23-4975-9A84-D6F7B6C0A925}" type="pres">
      <dgm:prSet presAssocID="{A4C9C1EF-010B-403D-9995-6E9430AB8B98}" presName="txFour" presStyleLbl="node4" presStyleIdx="0" presStyleCnt="4" custScaleX="308855" custLinFactNeighborY="6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7E7073-BC37-4EFB-B45B-DABD4A824A68}" type="pres">
      <dgm:prSet presAssocID="{A4C9C1EF-010B-403D-9995-6E9430AB8B98}" presName="horzFour" presStyleCnt="0"/>
      <dgm:spPr/>
    </dgm:pt>
    <dgm:pt modelId="{4F73EF20-F490-43A8-AC72-2591446573DA}" type="pres">
      <dgm:prSet presAssocID="{11ECF510-159F-4E78-AE26-570EB6717AD1}" presName="sibSpaceThree" presStyleCnt="0"/>
      <dgm:spPr/>
    </dgm:pt>
    <dgm:pt modelId="{BEBF1A10-7B55-4B08-9A65-96EBCBD9450D}" type="pres">
      <dgm:prSet presAssocID="{C537CFB6-128B-458F-8D05-9F04348B5DE3}" presName="vertThree" presStyleCnt="0"/>
      <dgm:spPr/>
    </dgm:pt>
    <dgm:pt modelId="{A755CF14-4C63-416C-A184-0F3DFA6E096D}" type="pres">
      <dgm:prSet presAssocID="{C537CFB6-128B-458F-8D05-9F04348B5DE3}" presName="txThree" presStyleLbl="node3" presStyleIdx="1" presStyleCnt="3" custScaleX="114468" custLinFactNeighborX="94094" custLinFactNeighborY="1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85C65C-2FE1-409C-9875-F466FE64D1B4}" type="pres">
      <dgm:prSet presAssocID="{C537CFB6-128B-458F-8D05-9F04348B5DE3}" presName="parTransThree" presStyleCnt="0"/>
      <dgm:spPr/>
    </dgm:pt>
    <dgm:pt modelId="{EA682883-F5B4-43BF-9290-458464279931}" type="pres">
      <dgm:prSet presAssocID="{C537CFB6-128B-458F-8D05-9F04348B5DE3}" presName="horzThree" presStyleCnt="0"/>
      <dgm:spPr/>
    </dgm:pt>
    <dgm:pt modelId="{8E1029C1-177A-4BF4-85A8-5805A8B6FA02}" type="pres">
      <dgm:prSet presAssocID="{44D38E4F-DCB0-476C-AEE6-007C640C3641}" presName="vertFour" presStyleCnt="0">
        <dgm:presLayoutVars>
          <dgm:chPref val="3"/>
        </dgm:presLayoutVars>
      </dgm:prSet>
      <dgm:spPr/>
    </dgm:pt>
    <dgm:pt modelId="{8119B65B-5C86-4C22-8B9A-4D82989D138B}" type="pres">
      <dgm:prSet presAssocID="{44D38E4F-DCB0-476C-AEE6-007C640C3641}" presName="txFour" presStyleLbl="node4" presStyleIdx="1" presStyleCnt="4" custScaleX="288200" custLinFactX="100000" custLinFactNeighborX="192028" custLinFactNeighborY="1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BC0E14-4DC2-4371-903B-8D259F835DCC}" type="pres">
      <dgm:prSet presAssocID="{44D38E4F-DCB0-476C-AEE6-007C640C3641}" presName="horzFour" presStyleCnt="0"/>
      <dgm:spPr/>
    </dgm:pt>
    <dgm:pt modelId="{65B7E9F9-A6C3-4E2E-A14C-0EDB7B8E8173}" type="pres">
      <dgm:prSet presAssocID="{E93230C1-140D-4271-9097-709284212EAF}" presName="sibSpaceTwo" presStyleCnt="0"/>
      <dgm:spPr/>
    </dgm:pt>
    <dgm:pt modelId="{ACC084FF-5EBC-47F7-A4CF-82064D51410E}" type="pres">
      <dgm:prSet presAssocID="{4AA19E2A-8977-4354-8F20-C856102F553C}" presName="vertTwo" presStyleCnt="0"/>
      <dgm:spPr/>
    </dgm:pt>
    <dgm:pt modelId="{7B18D626-9796-4D46-BE5B-0B188575ED54}" type="pres">
      <dgm:prSet presAssocID="{4AA19E2A-8977-4354-8F20-C856102F553C}" presName="txTwo" presStyleLbl="node2" presStyleIdx="1" presStyleCnt="2" custScaleX="185318" custLinFactY="-100000" custLinFactNeighborX="1330" custLinFactNeighborY="-1249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928578-5E38-4E13-BE25-E4BE866A8D06}" type="pres">
      <dgm:prSet presAssocID="{4AA19E2A-8977-4354-8F20-C856102F553C}" presName="parTransTwo" presStyleCnt="0"/>
      <dgm:spPr/>
    </dgm:pt>
    <dgm:pt modelId="{936CD77B-1C7D-4D32-BD7E-BB9B3E26DA34}" type="pres">
      <dgm:prSet presAssocID="{4AA19E2A-8977-4354-8F20-C856102F553C}" presName="horzTwo" presStyleCnt="0"/>
      <dgm:spPr/>
    </dgm:pt>
    <dgm:pt modelId="{39F82000-13BE-4575-808F-5FEA49C40800}" type="pres">
      <dgm:prSet presAssocID="{8B2C6DA7-E1AB-4BE7-9B2E-171DA7DD482F}" presName="vertThree" presStyleCnt="0"/>
      <dgm:spPr/>
    </dgm:pt>
    <dgm:pt modelId="{50C990F0-B5B1-498C-90D9-1E2490D1F8C0}" type="pres">
      <dgm:prSet presAssocID="{8B2C6DA7-E1AB-4BE7-9B2E-171DA7DD482F}" presName="txThree" presStyleLbl="node3" presStyleIdx="2" presStyleCnt="3" custScaleX="61328" custLinFactNeighborX="25964" custLinFactNeighborY="1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49C56A-785A-481B-8CEF-0BAD384CA504}" type="pres">
      <dgm:prSet presAssocID="{8B2C6DA7-E1AB-4BE7-9B2E-171DA7DD482F}" presName="parTransThree" presStyleCnt="0"/>
      <dgm:spPr/>
    </dgm:pt>
    <dgm:pt modelId="{38E677DD-B6C3-4C00-980F-831B4C5D18AB}" type="pres">
      <dgm:prSet presAssocID="{8B2C6DA7-E1AB-4BE7-9B2E-171DA7DD482F}" presName="horzThree" presStyleCnt="0"/>
      <dgm:spPr/>
    </dgm:pt>
    <dgm:pt modelId="{851019A9-0E23-46F7-BEE4-A0F664C5100D}" type="pres">
      <dgm:prSet presAssocID="{920960F3-FEDB-4EA7-A830-F521B79BB2D5}" presName="vertFour" presStyleCnt="0">
        <dgm:presLayoutVars>
          <dgm:chPref val="3"/>
        </dgm:presLayoutVars>
      </dgm:prSet>
      <dgm:spPr/>
    </dgm:pt>
    <dgm:pt modelId="{98181B3E-3F8B-4A13-96BB-628678FACDC8}" type="pres">
      <dgm:prSet presAssocID="{920960F3-FEDB-4EA7-A830-F521B79BB2D5}" presName="txFour" presStyleLbl="node4" presStyleIdx="2" presStyleCnt="4" custScaleX="315772" custLinFactX="80012" custLinFactNeighborX="100000" custLinFactNeighborY="1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CF781-AEFA-4200-9622-1B5444DCD1FB}" type="pres">
      <dgm:prSet presAssocID="{920960F3-FEDB-4EA7-A830-F521B79BB2D5}" presName="horzFour" presStyleCnt="0"/>
      <dgm:spPr/>
    </dgm:pt>
    <dgm:pt modelId="{2018F775-BFC3-4D17-B44B-59214E9A68AE}" type="pres">
      <dgm:prSet presAssocID="{92024CFB-4C96-49AF-A1C1-A74B84D48784}" presName="sibSpaceFour" presStyleCnt="0"/>
      <dgm:spPr/>
    </dgm:pt>
    <dgm:pt modelId="{288D84DB-CAE0-4F63-92F0-F5E8B665E9DC}" type="pres">
      <dgm:prSet presAssocID="{8727FB40-1D11-4EEA-8172-BE26447F3598}" presName="vertFour" presStyleCnt="0">
        <dgm:presLayoutVars>
          <dgm:chPref val="3"/>
        </dgm:presLayoutVars>
      </dgm:prSet>
      <dgm:spPr/>
    </dgm:pt>
    <dgm:pt modelId="{4973DDDE-CE78-4A1C-9964-8BE47113948D}" type="pres">
      <dgm:prSet presAssocID="{8727FB40-1D11-4EEA-8172-BE26447F3598}" presName="txFour" presStyleLbl="node4" presStyleIdx="3" presStyleCnt="4" custScaleX="303514" custLinFactX="100000" custLinFactNeighborX="107968" custLinFactNeighborY="1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357753-8F0E-4D41-8B90-3995F53EE2A2}" type="pres">
      <dgm:prSet presAssocID="{8727FB40-1D11-4EEA-8172-BE26447F3598}" presName="horzFour" presStyleCnt="0"/>
      <dgm:spPr/>
    </dgm:pt>
  </dgm:ptLst>
  <dgm:cxnLst>
    <dgm:cxn modelId="{84C4DB64-4DA6-4E31-B656-B7F7603200F3}" srcId="{4AA19E2A-8977-4354-8F20-C856102F553C}" destId="{8B2C6DA7-E1AB-4BE7-9B2E-171DA7DD482F}" srcOrd="0" destOrd="0" parTransId="{2692987C-EF38-4ED4-84F5-C7898096621E}" sibTransId="{A0D1925E-8081-4C62-B8BD-CBC0C3E2AF78}"/>
    <dgm:cxn modelId="{5EFD14FC-998D-4AC9-84BB-060ABFD26B40}" srcId="{808CDCFC-E808-4E7A-A7D3-0F85960BCCB4}" destId="{1EBDE680-125F-40A7-B150-031FE462C23E}" srcOrd="0" destOrd="0" parTransId="{219FABA7-8A90-49AC-B86B-5FAF00012FFC}" sibTransId="{11ECF510-159F-4E78-AE26-570EB6717AD1}"/>
    <dgm:cxn modelId="{63563B88-90A2-4ADB-860D-396E1021134D}" type="presOf" srcId="{4AA19E2A-8977-4354-8F20-C856102F553C}" destId="{7B18D626-9796-4D46-BE5B-0B188575ED54}" srcOrd="0" destOrd="0" presId="urn:microsoft.com/office/officeart/2005/8/layout/hierarchy4"/>
    <dgm:cxn modelId="{C245BC1F-C277-4BF2-81C8-92A2905545DE}" type="presOf" srcId="{0AF38E31-51B5-410C-A2EF-E9632E09C5EF}" destId="{3DC8C8D6-F658-4CAF-A60C-433E6D539D06}" srcOrd="0" destOrd="0" presId="urn:microsoft.com/office/officeart/2005/8/layout/hierarchy4"/>
    <dgm:cxn modelId="{104B30AE-83BF-4B3A-AC9E-B17C3DBD53A6}" type="presOf" srcId="{A4C9C1EF-010B-403D-9995-6E9430AB8B98}" destId="{21266D5D-4F23-4975-9A84-D6F7B6C0A925}" srcOrd="0" destOrd="0" presId="urn:microsoft.com/office/officeart/2005/8/layout/hierarchy4"/>
    <dgm:cxn modelId="{D856A418-3D63-4F4F-AF6A-3CF25082F40A}" type="presOf" srcId="{8B2C6DA7-E1AB-4BE7-9B2E-171DA7DD482F}" destId="{50C990F0-B5B1-498C-90D9-1E2490D1F8C0}" srcOrd="0" destOrd="0" presId="urn:microsoft.com/office/officeart/2005/8/layout/hierarchy4"/>
    <dgm:cxn modelId="{B8529C11-1E91-406F-AA33-DE58907AED09}" type="presOf" srcId="{1EBDE680-125F-40A7-B150-031FE462C23E}" destId="{AC9AC033-BCA0-428C-BFF8-082F5AD1D4FB}" srcOrd="0" destOrd="0" presId="urn:microsoft.com/office/officeart/2005/8/layout/hierarchy4"/>
    <dgm:cxn modelId="{F565A798-1251-44F6-9DA7-61C949BB8CDD}" type="presOf" srcId="{920960F3-FEDB-4EA7-A830-F521B79BB2D5}" destId="{98181B3E-3F8B-4A13-96BB-628678FACDC8}" srcOrd="0" destOrd="0" presId="urn:microsoft.com/office/officeart/2005/8/layout/hierarchy4"/>
    <dgm:cxn modelId="{16D98489-A09F-41C6-BDF1-E99073EEB090}" srcId="{1EBDE680-125F-40A7-B150-031FE462C23E}" destId="{A4C9C1EF-010B-403D-9995-6E9430AB8B98}" srcOrd="0" destOrd="0" parTransId="{F5110A98-7B47-45E6-85E8-9593A0DEA53A}" sibTransId="{1C03DE74-0B62-479C-B97C-4D24ABDC661B}"/>
    <dgm:cxn modelId="{0A9EFD1B-297F-4FFA-ADAA-EBFF5D491678}" srcId="{8B2C6DA7-E1AB-4BE7-9B2E-171DA7DD482F}" destId="{8727FB40-1D11-4EEA-8172-BE26447F3598}" srcOrd="1" destOrd="0" parTransId="{2B6ED817-FD1F-4F8E-9905-D49F22B622BF}" sibTransId="{8C1B5A47-8CB0-40A7-80AA-8F38C7EB0E3F}"/>
    <dgm:cxn modelId="{54E9A14C-D528-47DC-82B8-1E11E1E67B28}" srcId="{0AF38E31-51B5-410C-A2EF-E9632E09C5EF}" destId="{4AA19E2A-8977-4354-8F20-C856102F553C}" srcOrd="1" destOrd="0" parTransId="{4712383D-6464-4DE0-9D27-6DEF5EF56740}" sibTransId="{27075983-3CAE-4B57-8CD2-CAEE92DD7980}"/>
    <dgm:cxn modelId="{EED9FA0E-C115-42DC-8B48-1C3B58F8E538}" type="presOf" srcId="{99B42813-9A05-46EB-8B82-737AB07CE37C}" destId="{8FAAE9A3-1E63-477F-9290-97CF00A23C01}" srcOrd="0" destOrd="0" presId="urn:microsoft.com/office/officeart/2005/8/layout/hierarchy4"/>
    <dgm:cxn modelId="{57A13166-CC6C-4F9A-BB50-A420FF5223D2}" type="presOf" srcId="{C537CFB6-128B-458F-8D05-9F04348B5DE3}" destId="{A755CF14-4C63-416C-A184-0F3DFA6E096D}" srcOrd="0" destOrd="0" presId="urn:microsoft.com/office/officeart/2005/8/layout/hierarchy4"/>
    <dgm:cxn modelId="{C20D5DE0-8DF6-48FF-91E7-DA6EB2F4051C}" type="presOf" srcId="{44D38E4F-DCB0-476C-AEE6-007C640C3641}" destId="{8119B65B-5C86-4C22-8B9A-4D82989D138B}" srcOrd="0" destOrd="0" presId="urn:microsoft.com/office/officeart/2005/8/layout/hierarchy4"/>
    <dgm:cxn modelId="{B105A2DD-149B-440F-B9B0-312AC9B4B627}" srcId="{808CDCFC-E808-4E7A-A7D3-0F85960BCCB4}" destId="{C537CFB6-128B-458F-8D05-9F04348B5DE3}" srcOrd="1" destOrd="0" parTransId="{2AEDF1E8-F110-4592-9C18-DFAA12A70971}" sibTransId="{32BF6DD0-E5BF-4098-8CD9-226B05C99CBA}"/>
    <dgm:cxn modelId="{74D27E8B-2B3D-40E7-AE4F-6588FA4913A3}" type="presOf" srcId="{808CDCFC-E808-4E7A-A7D3-0F85960BCCB4}" destId="{C47F3826-47CD-4EED-8C7A-D979E65CC227}" srcOrd="0" destOrd="0" presId="urn:microsoft.com/office/officeart/2005/8/layout/hierarchy4"/>
    <dgm:cxn modelId="{2E8EEFD6-C81A-4B22-856F-1F611BC3BAD1}" srcId="{8B2C6DA7-E1AB-4BE7-9B2E-171DA7DD482F}" destId="{920960F3-FEDB-4EA7-A830-F521B79BB2D5}" srcOrd="0" destOrd="0" parTransId="{C08B509C-7152-495F-8611-EED0F1D72CF9}" sibTransId="{92024CFB-4C96-49AF-A1C1-A74B84D48784}"/>
    <dgm:cxn modelId="{DA7E2611-D879-4FD9-9486-9FE0B34D15CB}" type="presOf" srcId="{8727FB40-1D11-4EEA-8172-BE26447F3598}" destId="{4973DDDE-CE78-4A1C-9964-8BE47113948D}" srcOrd="0" destOrd="0" presId="urn:microsoft.com/office/officeart/2005/8/layout/hierarchy4"/>
    <dgm:cxn modelId="{DA6A2B11-E532-4B15-9F91-6FE949180FA6}" srcId="{C537CFB6-128B-458F-8D05-9F04348B5DE3}" destId="{44D38E4F-DCB0-476C-AEE6-007C640C3641}" srcOrd="0" destOrd="0" parTransId="{0117D8B5-74BC-4BFE-9675-738B067D0E44}" sibTransId="{B6093563-3757-4A57-A5D6-65DC35302DE5}"/>
    <dgm:cxn modelId="{12ABD565-9278-46C7-AD76-12F53A4038C5}" srcId="{99B42813-9A05-46EB-8B82-737AB07CE37C}" destId="{0AF38E31-51B5-410C-A2EF-E9632E09C5EF}" srcOrd="0" destOrd="0" parTransId="{A5FE9594-145C-49DD-ADDF-80287832A018}" sibTransId="{915F322B-2209-46C6-889B-84CB6253F22A}"/>
    <dgm:cxn modelId="{25EFF823-7713-4AA1-861D-8AA16D13F99C}" srcId="{0AF38E31-51B5-410C-A2EF-E9632E09C5EF}" destId="{808CDCFC-E808-4E7A-A7D3-0F85960BCCB4}" srcOrd="0" destOrd="0" parTransId="{EED91AD9-B445-493C-8BD9-6A35E3274F84}" sibTransId="{E93230C1-140D-4271-9097-709284212EAF}"/>
    <dgm:cxn modelId="{1B6E9FF6-F864-4CA0-9325-82E7A5481886}" type="presParOf" srcId="{8FAAE9A3-1E63-477F-9290-97CF00A23C01}" destId="{2E6695BE-ED6C-417A-8611-EE4816C80EE9}" srcOrd="0" destOrd="0" presId="urn:microsoft.com/office/officeart/2005/8/layout/hierarchy4"/>
    <dgm:cxn modelId="{D3F2D580-7A11-4930-B61D-A4D40EA10616}" type="presParOf" srcId="{2E6695BE-ED6C-417A-8611-EE4816C80EE9}" destId="{3DC8C8D6-F658-4CAF-A60C-433E6D539D06}" srcOrd="0" destOrd="0" presId="urn:microsoft.com/office/officeart/2005/8/layout/hierarchy4"/>
    <dgm:cxn modelId="{D69EBA1D-DBBF-435F-9A45-5737B6B8902A}" type="presParOf" srcId="{2E6695BE-ED6C-417A-8611-EE4816C80EE9}" destId="{9D578AB1-CDBD-487B-A0C0-5B91DBFE0BD9}" srcOrd="1" destOrd="0" presId="urn:microsoft.com/office/officeart/2005/8/layout/hierarchy4"/>
    <dgm:cxn modelId="{DD1A82BF-D96E-4EBF-B2D4-85DF12F5FE6A}" type="presParOf" srcId="{2E6695BE-ED6C-417A-8611-EE4816C80EE9}" destId="{2CCEB60F-2CE0-4302-9AA1-C5CD394C53BF}" srcOrd="2" destOrd="0" presId="urn:microsoft.com/office/officeart/2005/8/layout/hierarchy4"/>
    <dgm:cxn modelId="{8380BA01-7BDE-4B79-A721-1E285179F430}" type="presParOf" srcId="{2CCEB60F-2CE0-4302-9AA1-C5CD394C53BF}" destId="{7FC97515-6ECA-44AC-8058-378E6B2CBE88}" srcOrd="0" destOrd="0" presId="urn:microsoft.com/office/officeart/2005/8/layout/hierarchy4"/>
    <dgm:cxn modelId="{7036DE59-399F-4862-A806-BD290B535E9F}" type="presParOf" srcId="{7FC97515-6ECA-44AC-8058-378E6B2CBE88}" destId="{C47F3826-47CD-4EED-8C7A-D979E65CC227}" srcOrd="0" destOrd="0" presId="urn:microsoft.com/office/officeart/2005/8/layout/hierarchy4"/>
    <dgm:cxn modelId="{44B41A66-F739-4BE9-A40B-D57108789904}" type="presParOf" srcId="{7FC97515-6ECA-44AC-8058-378E6B2CBE88}" destId="{9B15BD9E-EC5B-4149-A231-28AF6CD54AB7}" srcOrd="1" destOrd="0" presId="urn:microsoft.com/office/officeart/2005/8/layout/hierarchy4"/>
    <dgm:cxn modelId="{810DB9D6-C104-48DF-AA28-70D0839A85B1}" type="presParOf" srcId="{7FC97515-6ECA-44AC-8058-378E6B2CBE88}" destId="{0FC9049C-1F52-48AF-B813-2B0D698020FF}" srcOrd="2" destOrd="0" presId="urn:microsoft.com/office/officeart/2005/8/layout/hierarchy4"/>
    <dgm:cxn modelId="{54325AC7-B697-4ED0-A961-7BC413B7740F}" type="presParOf" srcId="{0FC9049C-1F52-48AF-B813-2B0D698020FF}" destId="{A1AA63CC-FBC7-4DE5-8578-4551D7BC036B}" srcOrd="0" destOrd="0" presId="urn:microsoft.com/office/officeart/2005/8/layout/hierarchy4"/>
    <dgm:cxn modelId="{E36C8FDB-0235-40D7-A23B-94406CF7840D}" type="presParOf" srcId="{A1AA63CC-FBC7-4DE5-8578-4551D7BC036B}" destId="{AC9AC033-BCA0-428C-BFF8-082F5AD1D4FB}" srcOrd="0" destOrd="0" presId="urn:microsoft.com/office/officeart/2005/8/layout/hierarchy4"/>
    <dgm:cxn modelId="{BAB6E724-61E2-4E32-8853-6181CCAC16D8}" type="presParOf" srcId="{A1AA63CC-FBC7-4DE5-8578-4551D7BC036B}" destId="{10039181-3014-4269-B15E-7BC84DD73068}" srcOrd="1" destOrd="0" presId="urn:microsoft.com/office/officeart/2005/8/layout/hierarchy4"/>
    <dgm:cxn modelId="{6AC1A0AA-4945-4E3C-9E69-F76F531E4E45}" type="presParOf" srcId="{A1AA63CC-FBC7-4DE5-8578-4551D7BC036B}" destId="{B35BFFCF-5D2E-4902-B51D-CC8A90A7A862}" srcOrd="2" destOrd="0" presId="urn:microsoft.com/office/officeart/2005/8/layout/hierarchy4"/>
    <dgm:cxn modelId="{530EB719-6BB7-44A4-AEFD-415884CDE8F0}" type="presParOf" srcId="{B35BFFCF-5D2E-4902-B51D-CC8A90A7A862}" destId="{70968B53-8BE7-45B2-AA3D-F0BBBD86AF7F}" srcOrd="0" destOrd="0" presId="urn:microsoft.com/office/officeart/2005/8/layout/hierarchy4"/>
    <dgm:cxn modelId="{8D5D0FDC-42BD-410C-8087-DF5DCE9A5CE4}" type="presParOf" srcId="{70968B53-8BE7-45B2-AA3D-F0BBBD86AF7F}" destId="{21266D5D-4F23-4975-9A84-D6F7B6C0A925}" srcOrd="0" destOrd="0" presId="urn:microsoft.com/office/officeart/2005/8/layout/hierarchy4"/>
    <dgm:cxn modelId="{FC0E2BE7-8039-4BD9-BC51-A1D91BAE072C}" type="presParOf" srcId="{70968B53-8BE7-45B2-AA3D-F0BBBD86AF7F}" destId="{7A7E7073-BC37-4EFB-B45B-DABD4A824A68}" srcOrd="1" destOrd="0" presId="urn:microsoft.com/office/officeart/2005/8/layout/hierarchy4"/>
    <dgm:cxn modelId="{E6E77EF0-7F54-4A00-9383-2689C4BA7002}" type="presParOf" srcId="{0FC9049C-1F52-48AF-B813-2B0D698020FF}" destId="{4F73EF20-F490-43A8-AC72-2591446573DA}" srcOrd="1" destOrd="0" presId="urn:microsoft.com/office/officeart/2005/8/layout/hierarchy4"/>
    <dgm:cxn modelId="{0200C10F-DAE9-4F4F-9CA5-A143B076B922}" type="presParOf" srcId="{0FC9049C-1F52-48AF-B813-2B0D698020FF}" destId="{BEBF1A10-7B55-4B08-9A65-96EBCBD9450D}" srcOrd="2" destOrd="0" presId="urn:microsoft.com/office/officeart/2005/8/layout/hierarchy4"/>
    <dgm:cxn modelId="{EC88C510-F33A-4DA5-9B14-BE18D80E9DDF}" type="presParOf" srcId="{BEBF1A10-7B55-4B08-9A65-96EBCBD9450D}" destId="{A755CF14-4C63-416C-A184-0F3DFA6E096D}" srcOrd="0" destOrd="0" presId="urn:microsoft.com/office/officeart/2005/8/layout/hierarchy4"/>
    <dgm:cxn modelId="{AA3EB1A9-0B0D-4AC3-BFC9-CB8AFB27313A}" type="presParOf" srcId="{BEBF1A10-7B55-4B08-9A65-96EBCBD9450D}" destId="{9185C65C-2FE1-409C-9875-F466FE64D1B4}" srcOrd="1" destOrd="0" presId="urn:microsoft.com/office/officeart/2005/8/layout/hierarchy4"/>
    <dgm:cxn modelId="{62F60F71-CFEC-4718-A7D6-988D20FE4D2E}" type="presParOf" srcId="{BEBF1A10-7B55-4B08-9A65-96EBCBD9450D}" destId="{EA682883-F5B4-43BF-9290-458464279931}" srcOrd="2" destOrd="0" presId="urn:microsoft.com/office/officeart/2005/8/layout/hierarchy4"/>
    <dgm:cxn modelId="{2C95A7F3-8699-4CCA-8C89-691FBC6FFD3B}" type="presParOf" srcId="{EA682883-F5B4-43BF-9290-458464279931}" destId="{8E1029C1-177A-4BF4-85A8-5805A8B6FA02}" srcOrd="0" destOrd="0" presId="urn:microsoft.com/office/officeart/2005/8/layout/hierarchy4"/>
    <dgm:cxn modelId="{89656BF4-2719-4EE0-B494-7A5C7A1A530B}" type="presParOf" srcId="{8E1029C1-177A-4BF4-85A8-5805A8B6FA02}" destId="{8119B65B-5C86-4C22-8B9A-4D82989D138B}" srcOrd="0" destOrd="0" presId="urn:microsoft.com/office/officeart/2005/8/layout/hierarchy4"/>
    <dgm:cxn modelId="{E8DFE421-DB9F-432E-8607-0676181B0B94}" type="presParOf" srcId="{8E1029C1-177A-4BF4-85A8-5805A8B6FA02}" destId="{89BC0E14-4DC2-4371-903B-8D259F835DCC}" srcOrd="1" destOrd="0" presId="urn:microsoft.com/office/officeart/2005/8/layout/hierarchy4"/>
    <dgm:cxn modelId="{4CBE0A3A-FEE2-4E2B-9108-3FA00CE51BA5}" type="presParOf" srcId="{2CCEB60F-2CE0-4302-9AA1-C5CD394C53BF}" destId="{65B7E9F9-A6C3-4E2E-A14C-0EDB7B8E8173}" srcOrd="1" destOrd="0" presId="urn:microsoft.com/office/officeart/2005/8/layout/hierarchy4"/>
    <dgm:cxn modelId="{A4745AA3-18A7-47F8-94FB-A46F7EDA0992}" type="presParOf" srcId="{2CCEB60F-2CE0-4302-9AA1-C5CD394C53BF}" destId="{ACC084FF-5EBC-47F7-A4CF-82064D51410E}" srcOrd="2" destOrd="0" presId="urn:microsoft.com/office/officeart/2005/8/layout/hierarchy4"/>
    <dgm:cxn modelId="{125FC530-648C-47BD-A68E-7795F8DF797A}" type="presParOf" srcId="{ACC084FF-5EBC-47F7-A4CF-82064D51410E}" destId="{7B18D626-9796-4D46-BE5B-0B188575ED54}" srcOrd="0" destOrd="0" presId="urn:microsoft.com/office/officeart/2005/8/layout/hierarchy4"/>
    <dgm:cxn modelId="{718C72F8-66E8-477E-847A-316EFFB45EE9}" type="presParOf" srcId="{ACC084FF-5EBC-47F7-A4CF-82064D51410E}" destId="{AC928578-5E38-4E13-BE25-E4BE866A8D06}" srcOrd="1" destOrd="0" presId="urn:microsoft.com/office/officeart/2005/8/layout/hierarchy4"/>
    <dgm:cxn modelId="{A786ED1F-8ED2-4C6A-B6B8-ECA30BB5AC9C}" type="presParOf" srcId="{ACC084FF-5EBC-47F7-A4CF-82064D51410E}" destId="{936CD77B-1C7D-4D32-BD7E-BB9B3E26DA34}" srcOrd="2" destOrd="0" presId="urn:microsoft.com/office/officeart/2005/8/layout/hierarchy4"/>
    <dgm:cxn modelId="{E1D9EE91-9CA0-402E-8AD5-F719432B0156}" type="presParOf" srcId="{936CD77B-1C7D-4D32-BD7E-BB9B3E26DA34}" destId="{39F82000-13BE-4575-808F-5FEA49C40800}" srcOrd="0" destOrd="0" presId="urn:microsoft.com/office/officeart/2005/8/layout/hierarchy4"/>
    <dgm:cxn modelId="{13B387C2-2BFC-44E5-8263-E1F17D016254}" type="presParOf" srcId="{39F82000-13BE-4575-808F-5FEA49C40800}" destId="{50C990F0-B5B1-498C-90D9-1E2490D1F8C0}" srcOrd="0" destOrd="0" presId="urn:microsoft.com/office/officeart/2005/8/layout/hierarchy4"/>
    <dgm:cxn modelId="{FA0B2E8C-E734-4F26-A003-8BBDA7216B73}" type="presParOf" srcId="{39F82000-13BE-4575-808F-5FEA49C40800}" destId="{7249C56A-785A-481B-8CEF-0BAD384CA504}" srcOrd="1" destOrd="0" presId="urn:microsoft.com/office/officeart/2005/8/layout/hierarchy4"/>
    <dgm:cxn modelId="{BCAC6730-E785-4C3E-9FC4-E902FC7C5B64}" type="presParOf" srcId="{39F82000-13BE-4575-808F-5FEA49C40800}" destId="{38E677DD-B6C3-4C00-980F-831B4C5D18AB}" srcOrd="2" destOrd="0" presId="urn:microsoft.com/office/officeart/2005/8/layout/hierarchy4"/>
    <dgm:cxn modelId="{BBB6DD34-2974-4AA8-9FC1-489FF5BC4AF5}" type="presParOf" srcId="{38E677DD-B6C3-4C00-980F-831B4C5D18AB}" destId="{851019A9-0E23-46F7-BEE4-A0F664C5100D}" srcOrd="0" destOrd="0" presId="urn:microsoft.com/office/officeart/2005/8/layout/hierarchy4"/>
    <dgm:cxn modelId="{37F4F6C7-E1EE-4692-82DB-69C9FE33FF7D}" type="presParOf" srcId="{851019A9-0E23-46F7-BEE4-A0F664C5100D}" destId="{98181B3E-3F8B-4A13-96BB-628678FACDC8}" srcOrd="0" destOrd="0" presId="urn:microsoft.com/office/officeart/2005/8/layout/hierarchy4"/>
    <dgm:cxn modelId="{A59C2494-28C8-4F4F-BE15-A3B0B8D5EE38}" type="presParOf" srcId="{851019A9-0E23-46F7-BEE4-A0F664C5100D}" destId="{517CF781-AEFA-4200-9622-1B5444DCD1FB}" srcOrd="1" destOrd="0" presId="urn:microsoft.com/office/officeart/2005/8/layout/hierarchy4"/>
    <dgm:cxn modelId="{7305A374-9667-4BCC-8F07-CA0815BDFC8D}" type="presParOf" srcId="{38E677DD-B6C3-4C00-980F-831B4C5D18AB}" destId="{2018F775-BFC3-4D17-B44B-59214E9A68AE}" srcOrd="1" destOrd="0" presId="urn:microsoft.com/office/officeart/2005/8/layout/hierarchy4"/>
    <dgm:cxn modelId="{CDEA9C54-B5E0-45AA-9CC4-D68503557EF4}" type="presParOf" srcId="{38E677DD-B6C3-4C00-980F-831B4C5D18AB}" destId="{288D84DB-CAE0-4F63-92F0-F5E8B665E9DC}" srcOrd="2" destOrd="0" presId="urn:microsoft.com/office/officeart/2005/8/layout/hierarchy4"/>
    <dgm:cxn modelId="{FBA2F8E7-0981-4EBA-AE80-D3DA37F330B3}" type="presParOf" srcId="{288D84DB-CAE0-4F63-92F0-F5E8B665E9DC}" destId="{4973DDDE-CE78-4A1C-9964-8BE47113948D}" srcOrd="0" destOrd="0" presId="urn:microsoft.com/office/officeart/2005/8/layout/hierarchy4"/>
    <dgm:cxn modelId="{C0AF569D-3A26-4607-9961-4AECFDB96A37}" type="presParOf" srcId="{288D84DB-CAE0-4F63-92F0-F5E8B665E9DC}" destId="{2D357753-8F0E-4D41-8B90-3995F53EE2A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BEC476-8729-4E6C-9960-070DAC0C0D6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70EEC5-4486-4F51-A7B5-290EA1E0BCAA}">
      <dgm:prSet phldrT="[Text]"/>
      <dgm:spPr/>
      <dgm:t>
        <a:bodyPr/>
        <a:lstStyle/>
        <a:p>
          <a:r>
            <a:rPr lang="en-US" dirty="0" smtClean="0"/>
            <a:t>INV ORG1</a:t>
          </a:r>
          <a:endParaRPr lang="en-US" dirty="0"/>
        </a:p>
      </dgm:t>
    </dgm:pt>
    <dgm:pt modelId="{4FB33BA3-2FDB-4D4F-8542-CC383018DC08}" type="parTrans" cxnId="{C64D7EC4-CBFF-496E-9975-53576CDEDE0A}">
      <dgm:prSet/>
      <dgm:spPr/>
      <dgm:t>
        <a:bodyPr/>
        <a:lstStyle/>
        <a:p>
          <a:endParaRPr lang="en-US"/>
        </a:p>
      </dgm:t>
    </dgm:pt>
    <dgm:pt modelId="{4AF1F6A2-CDCE-4D9F-8089-82904C6FE20A}" type="sibTrans" cxnId="{C64D7EC4-CBFF-496E-9975-53576CDEDE0A}">
      <dgm:prSet/>
      <dgm:spPr/>
      <dgm:t>
        <a:bodyPr/>
        <a:lstStyle/>
        <a:p>
          <a:endParaRPr lang="en-US"/>
        </a:p>
      </dgm:t>
    </dgm:pt>
    <dgm:pt modelId="{6B98858D-FEE6-4ADD-B3D7-E4E3BC8C6FC5}">
      <dgm:prSet phldrT="[Text]"/>
      <dgm:spPr/>
      <dgm:t>
        <a:bodyPr/>
        <a:lstStyle/>
        <a:p>
          <a:r>
            <a:rPr lang="en-US" dirty="0" smtClean="0"/>
            <a:t>Supplier1</a:t>
          </a:r>
        </a:p>
        <a:p>
          <a:r>
            <a:rPr lang="en-US" dirty="0" smtClean="0"/>
            <a:t>Priority1</a:t>
          </a:r>
        </a:p>
        <a:p>
          <a:r>
            <a:rPr lang="en-US" dirty="0" smtClean="0"/>
            <a:t>60%</a:t>
          </a:r>
          <a:endParaRPr lang="en-US" dirty="0"/>
        </a:p>
      </dgm:t>
    </dgm:pt>
    <dgm:pt modelId="{0A4D50F1-F386-43C1-B721-EFA035A73062}" type="parTrans" cxnId="{1B495A16-7F1B-4ADB-9179-969746D4C8C5}">
      <dgm:prSet/>
      <dgm:spPr/>
      <dgm:t>
        <a:bodyPr/>
        <a:lstStyle/>
        <a:p>
          <a:endParaRPr lang="en-US"/>
        </a:p>
      </dgm:t>
    </dgm:pt>
    <dgm:pt modelId="{E44447B4-B44D-46C5-9F9A-7ACA3871FE41}" type="sibTrans" cxnId="{1B495A16-7F1B-4ADB-9179-969746D4C8C5}">
      <dgm:prSet/>
      <dgm:spPr/>
      <dgm:t>
        <a:bodyPr/>
        <a:lstStyle/>
        <a:p>
          <a:endParaRPr lang="en-US"/>
        </a:p>
      </dgm:t>
    </dgm:pt>
    <dgm:pt modelId="{C827A76A-61C1-49D2-9189-F87F56087C90}">
      <dgm:prSet phldrT="[Text]"/>
      <dgm:spPr/>
      <dgm:t>
        <a:bodyPr/>
        <a:lstStyle/>
        <a:p>
          <a:r>
            <a:rPr lang="en-US" dirty="0" smtClean="0"/>
            <a:t>Supplier 2</a:t>
          </a:r>
        </a:p>
        <a:p>
          <a:r>
            <a:rPr lang="en-US" dirty="0" smtClean="0"/>
            <a:t>Priority1</a:t>
          </a:r>
        </a:p>
        <a:p>
          <a:r>
            <a:rPr lang="en-US" dirty="0" smtClean="0"/>
            <a:t>40%</a:t>
          </a:r>
          <a:endParaRPr lang="en-US" dirty="0"/>
        </a:p>
      </dgm:t>
    </dgm:pt>
    <dgm:pt modelId="{FDC22D0F-6C3C-4BC6-9E2E-C574B0109199}" type="parTrans" cxnId="{F3DC57B2-AF4C-4D3C-A6C8-FB849932190C}">
      <dgm:prSet/>
      <dgm:spPr/>
      <dgm:t>
        <a:bodyPr/>
        <a:lstStyle/>
        <a:p>
          <a:endParaRPr lang="en-US"/>
        </a:p>
      </dgm:t>
    </dgm:pt>
    <dgm:pt modelId="{3DFE8A4B-1C6C-4D51-83EB-D77F6CF59E58}" type="sibTrans" cxnId="{F3DC57B2-AF4C-4D3C-A6C8-FB849932190C}">
      <dgm:prSet/>
      <dgm:spPr/>
      <dgm:t>
        <a:bodyPr/>
        <a:lstStyle/>
        <a:p>
          <a:endParaRPr lang="en-US"/>
        </a:p>
      </dgm:t>
    </dgm:pt>
    <dgm:pt modelId="{CF3A4051-6A74-4953-897F-46EC3C15CF22}">
      <dgm:prSet phldrT="[Text]"/>
      <dgm:spPr/>
      <dgm:t>
        <a:bodyPr/>
        <a:lstStyle/>
        <a:p>
          <a:r>
            <a:rPr lang="en-US" dirty="0" smtClean="0"/>
            <a:t>Supplier 3</a:t>
          </a:r>
        </a:p>
        <a:p>
          <a:r>
            <a:rPr lang="en-US" dirty="0" smtClean="0"/>
            <a:t>Priority2</a:t>
          </a:r>
        </a:p>
        <a:p>
          <a:r>
            <a:rPr lang="en-US" dirty="0" smtClean="0"/>
            <a:t>100%</a:t>
          </a:r>
          <a:endParaRPr lang="en-US" dirty="0"/>
        </a:p>
      </dgm:t>
    </dgm:pt>
    <dgm:pt modelId="{4CE66300-15B8-407B-9C5F-2758850813FB}" type="parTrans" cxnId="{CF48C766-4053-4001-A9EE-EB67E357A6BF}">
      <dgm:prSet/>
      <dgm:spPr/>
      <dgm:t>
        <a:bodyPr/>
        <a:lstStyle/>
        <a:p>
          <a:endParaRPr lang="en-US"/>
        </a:p>
      </dgm:t>
    </dgm:pt>
    <dgm:pt modelId="{1C2069BA-5803-44EA-A90D-A0700BBD180A}" type="sibTrans" cxnId="{CF48C766-4053-4001-A9EE-EB67E357A6BF}">
      <dgm:prSet/>
      <dgm:spPr/>
      <dgm:t>
        <a:bodyPr/>
        <a:lstStyle/>
        <a:p>
          <a:endParaRPr lang="en-US"/>
        </a:p>
      </dgm:t>
    </dgm:pt>
    <dgm:pt modelId="{E31B8AAC-6727-46D9-A027-210C3A2C8132}">
      <dgm:prSet phldrT="[Text]"/>
      <dgm:spPr/>
      <dgm:t>
        <a:bodyPr/>
        <a:lstStyle/>
        <a:p>
          <a:r>
            <a:rPr lang="en-US" dirty="0" smtClean="0"/>
            <a:t>INV ORG 2</a:t>
          </a:r>
        </a:p>
        <a:p>
          <a:r>
            <a:rPr lang="en-US" dirty="0" smtClean="0"/>
            <a:t>Priority3</a:t>
          </a:r>
        </a:p>
        <a:p>
          <a:r>
            <a:rPr lang="en-US" dirty="0" smtClean="0"/>
            <a:t>100%</a:t>
          </a:r>
          <a:endParaRPr lang="en-US" dirty="0"/>
        </a:p>
      </dgm:t>
    </dgm:pt>
    <dgm:pt modelId="{5B46B4EB-D10D-497F-8AE6-CED212A6791B}" type="parTrans" cxnId="{98D0A7A2-5CD4-4017-818E-5677E938D7DA}">
      <dgm:prSet/>
      <dgm:spPr/>
      <dgm:t>
        <a:bodyPr/>
        <a:lstStyle/>
        <a:p>
          <a:endParaRPr lang="en-US"/>
        </a:p>
      </dgm:t>
    </dgm:pt>
    <dgm:pt modelId="{D3BBBDFC-D6A2-4831-92DB-79168266CB7D}" type="sibTrans" cxnId="{98D0A7A2-5CD4-4017-818E-5677E938D7DA}">
      <dgm:prSet/>
      <dgm:spPr/>
      <dgm:t>
        <a:bodyPr/>
        <a:lstStyle/>
        <a:p>
          <a:endParaRPr lang="en-US"/>
        </a:p>
      </dgm:t>
    </dgm:pt>
    <dgm:pt modelId="{3241D96A-DBEE-4238-B25C-AEF1AD051CD1}" type="pres">
      <dgm:prSet presAssocID="{92BEC476-8729-4E6C-9960-070DAC0C0D6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B3471B-A448-4506-B86B-4DECEDEAD20D}" type="pres">
      <dgm:prSet presAssocID="{1D70EEC5-4486-4F51-A7B5-290EA1E0BCAA}" presName="centerShape" presStyleLbl="node0" presStyleIdx="0" presStyleCnt="1"/>
      <dgm:spPr/>
      <dgm:t>
        <a:bodyPr/>
        <a:lstStyle/>
        <a:p>
          <a:endParaRPr lang="en-US"/>
        </a:p>
      </dgm:t>
    </dgm:pt>
    <dgm:pt modelId="{7E352B7D-4F0B-4189-9005-CDA30AA6A798}" type="pres">
      <dgm:prSet presAssocID="{0A4D50F1-F386-43C1-B721-EFA035A73062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FDA2E9ED-D963-4372-8C83-8A0B7C6A0066}" type="pres">
      <dgm:prSet presAssocID="{6B98858D-FEE6-4ADD-B3D7-E4E3BC8C6FC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32541-4612-45FA-ACF9-FE97240DDB46}" type="pres">
      <dgm:prSet presAssocID="{FDC22D0F-6C3C-4BC6-9E2E-C574B0109199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D2FE4AE-46EE-4AD1-9ECB-7E1DE5443414}" type="pres">
      <dgm:prSet presAssocID="{C827A76A-61C1-49D2-9189-F87F56087C9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05BAB-EEEE-4F63-A4B1-C5A868174B92}" type="pres">
      <dgm:prSet presAssocID="{4CE66300-15B8-407B-9C5F-2758850813FB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5B958FE9-305F-4787-8348-42C2AD65ED8E}" type="pres">
      <dgm:prSet presAssocID="{CF3A4051-6A74-4953-897F-46EC3C15CF2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C2EB6-B08F-461E-9BFE-F5C49BC58700}" type="pres">
      <dgm:prSet presAssocID="{5B46B4EB-D10D-497F-8AE6-CED212A6791B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1B53A024-6D21-440F-9E4B-8895A2C1B9D2}" type="pres">
      <dgm:prSet presAssocID="{E31B8AAC-6727-46D9-A027-210C3A2C813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069B2D-87A3-47C6-860B-EF057C9917AF}" type="presOf" srcId="{C827A76A-61C1-49D2-9189-F87F56087C90}" destId="{1D2FE4AE-46EE-4AD1-9ECB-7E1DE5443414}" srcOrd="0" destOrd="0" presId="urn:microsoft.com/office/officeart/2005/8/layout/radial4"/>
    <dgm:cxn modelId="{A59106FC-8A65-4E2B-9180-2AA3ACDE478A}" type="presOf" srcId="{5B46B4EB-D10D-497F-8AE6-CED212A6791B}" destId="{FF0C2EB6-B08F-461E-9BFE-F5C49BC58700}" srcOrd="0" destOrd="0" presId="urn:microsoft.com/office/officeart/2005/8/layout/radial4"/>
    <dgm:cxn modelId="{EDEFB431-C04D-4BFE-9745-A1FDE35D13AF}" type="presOf" srcId="{1D70EEC5-4486-4F51-A7B5-290EA1E0BCAA}" destId="{08B3471B-A448-4506-B86B-4DECEDEAD20D}" srcOrd="0" destOrd="0" presId="urn:microsoft.com/office/officeart/2005/8/layout/radial4"/>
    <dgm:cxn modelId="{F7E9F7B9-23B7-49D4-A4D4-693346A90BD9}" type="presOf" srcId="{4CE66300-15B8-407B-9C5F-2758850813FB}" destId="{2D705BAB-EEEE-4F63-A4B1-C5A868174B92}" srcOrd="0" destOrd="0" presId="urn:microsoft.com/office/officeart/2005/8/layout/radial4"/>
    <dgm:cxn modelId="{F3DC57B2-AF4C-4D3C-A6C8-FB849932190C}" srcId="{1D70EEC5-4486-4F51-A7B5-290EA1E0BCAA}" destId="{C827A76A-61C1-49D2-9189-F87F56087C90}" srcOrd="1" destOrd="0" parTransId="{FDC22D0F-6C3C-4BC6-9E2E-C574B0109199}" sibTransId="{3DFE8A4B-1C6C-4D51-83EB-D77F6CF59E58}"/>
    <dgm:cxn modelId="{0639F6FD-F7AA-4159-ACA1-69B1C2B3C20C}" type="presOf" srcId="{CF3A4051-6A74-4953-897F-46EC3C15CF22}" destId="{5B958FE9-305F-4787-8348-42C2AD65ED8E}" srcOrd="0" destOrd="0" presId="urn:microsoft.com/office/officeart/2005/8/layout/radial4"/>
    <dgm:cxn modelId="{A1CD6E87-0551-4B03-8DE1-779484280921}" type="presOf" srcId="{0A4D50F1-F386-43C1-B721-EFA035A73062}" destId="{7E352B7D-4F0B-4189-9005-CDA30AA6A798}" srcOrd="0" destOrd="0" presId="urn:microsoft.com/office/officeart/2005/8/layout/radial4"/>
    <dgm:cxn modelId="{C64D7EC4-CBFF-496E-9975-53576CDEDE0A}" srcId="{92BEC476-8729-4E6C-9960-070DAC0C0D64}" destId="{1D70EEC5-4486-4F51-A7B5-290EA1E0BCAA}" srcOrd="0" destOrd="0" parTransId="{4FB33BA3-2FDB-4D4F-8542-CC383018DC08}" sibTransId="{4AF1F6A2-CDCE-4D9F-8089-82904C6FE20A}"/>
    <dgm:cxn modelId="{CF48C766-4053-4001-A9EE-EB67E357A6BF}" srcId="{1D70EEC5-4486-4F51-A7B5-290EA1E0BCAA}" destId="{CF3A4051-6A74-4953-897F-46EC3C15CF22}" srcOrd="2" destOrd="0" parTransId="{4CE66300-15B8-407B-9C5F-2758850813FB}" sibTransId="{1C2069BA-5803-44EA-A90D-A0700BBD180A}"/>
    <dgm:cxn modelId="{4D0ECAAA-6E06-4A27-98D8-1621AC4B013B}" type="presOf" srcId="{6B98858D-FEE6-4ADD-B3D7-E4E3BC8C6FC5}" destId="{FDA2E9ED-D963-4372-8C83-8A0B7C6A0066}" srcOrd="0" destOrd="0" presId="urn:microsoft.com/office/officeart/2005/8/layout/radial4"/>
    <dgm:cxn modelId="{98D0A7A2-5CD4-4017-818E-5677E938D7DA}" srcId="{1D70EEC5-4486-4F51-A7B5-290EA1E0BCAA}" destId="{E31B8AAC-6727-46D9-A027-210C3A2C8132}" srcOrd="3" destOrd="0" parTransId="{5B46B4EB-D10D-497F-8AE6-CED212A6791B}" sibTransId="{D3BBBDFC-D6A2-4831-92DB-79168266CB7D}"/>
    <dgm:cxn modelId="{7C1C74A1-EF0B-41F0-843E-97E4DF590781}" type="presOf" srcId="{E31B8AAC-6727-46D9-A027-210C3A2C8132}" destId="{1B53A024-6D21-440F-9E4B-8895A2C1B9D2}" srcOrd="0" destOrd="0" presId="urn:microsoft.com/office/officeart/2005/8/layout/radial4"/>
    <dgm:cxn modelId="{E3D9422C-D650-4091-A25B-BE9E1B630864}" type="presOf" srcId="{92BEC476-8729-4E6C-9960-070DAC0C0D64}" destId="{3241D96A-DBEE-4238-B25C-AEF1AD051CD1}" srcOrd="0" destOrd="0" presId="urn:microsoft.com/office/officeart/2005/8/layout/radial4"/>
    <dgm:cxn modelId="{5FE0ECCE-5AF8-4D10-9CC4-C9E24907DDB9}" type="presOf" srcId="{FDC22D0F-6C3C-4BC6-9E2E-C574B0109199}" destId="{88C32541-4612-45FA-ACF9-FE97240DDB46}" srcOrd="0" destOrd="0" presId="urn:microsoft.com/office/officeart/2005/8/layout/radial4"/>
    <dgm:cxn modelId="{1B495A16-7F1B-4ADB-9179-969746D4C8C5}" srcId="{1D70EEC5-4486-4F51-A7B5-290EA1E0BCAA}" destId="{6B98858D-FEE6-4ADD-B3D7-E4E3BC8C6FC5}" srcOrd="0" destOrd="0" parTransId="{0A4D50F1-F386-43C1-B721-EFA035A73062}" sibTransId="{E44447B4-B44D-46C5-9F9A-7ACA3871FE41}"/>
    <dgm:cxn modelId="{392FB545-9231-43A5-B4C4-D038E89E026A}" type="presParOf" srcId="{3241D96A-DBEE-4238-B25C-AEF1AD051CD1}" destId="{08B3471B-A448-4506-B86B-4DECEDEAD20D}" srcOrd="0" destOrd="0" presId="urn:microsoft.com/office/officeart/2005/8/layout/radial4"/>
    <dgm:cxn modelId="{1EBC4A1B-631A-4808-A214-71AF1FCFCE96}" type="presParOf" srcId="{3241D96A-DBEE-4238-B25C-AEF1AD051CD1}" destId="{7E352B7D-4F0B-4189-9005-CDA30AA6A798}" srcOrd="1" destOrd="0" presId="urn:microsoft.com/office/officeart/2005/8/layout/radial4"/>
    <dgm:cxn modelId="{B312A3C1-AD48-4AAE-9576-BA5937A9E786}" type="presParOf" srcId="{3241D96A-DBEE-4238-B25C-AEF1AD051CD1}" destId="{FDA2E9ED-D963-4372-8C83-8A0B7C6A0066}" srcOrd="2" destOrd="0" presId="urn:microsoft.com/office/officeart/2005/8/layout/radial4"/>
    <dgm:cxn modelId="{8303F44A-D0D5-4B20-BFD9-39D6B1ED1A1D}" type="presParOf" srcId="{3241D96A-DBEE-4238-B25C-AEF1AD051CD1}" destId="{88C32541-4612-45FA-ACF9-FE97240DDB46}" srcOrd="3" destOrd="0" presId="urn:microsoft.com/office/officeart/2005/8/layout/radial4"/>
    <dgm:cxn modelId="{CDB79B12-3396-4874-8DEA-DE7245A64794}" type="presParOf" srcId="{3241D96A-DBEE-4238-B25C-AEF1AD051CD1}" destId="{1D2FE4AE-46EE-4AD1-9ECB-7E1DE5443414}" srcOrd="4" destOrd="0" presId="urn:microsoft.com/office/officeart/2005/8/layout/radial4"/>
    <dgm:cxn modelId="{A20373E3-E3A9-4E59-8488-437905AEF0B0}" type="presParOf" srcId="{3241D96A-DBEE-4238-B25C-AEF1AD051CD1}" destId="{2D705BAB-EEEE-4F63-A4B1-C5A868174B92}" srcOrd="5" destOrd="0" presId="urn:microsoft.com/office/officeart/2005/8/layout/radial4"/>
    <dgm:cxn modelId="{D75EB4CD-E3B7-42F3-BFE8-C5CE00897BCB}" type="presParOf" srcId="{3241D96A-DBEE-4238-B25C-AEF1AD051CD1}" destId="{5B958FE9-305F-4787-8348-42C2AD65ED8E}" srcOrd="6" destOrd="0" presId="urn:microsoft.com/office/officeart/2005/8/layout/radial4"/>
    <dgm:cxn modelId="{560BAF82-2CD0-4F19-BA4B-C015344A8CEE}" type="presParOf" srcId="{3241D96A-DBEE-4238-B25C-AEF1AD051CD1}" destId="{FF0C2EB6-B08F-461E-9BFE-F5C49BC58700}" srcOrd="7" destOrd="0" presId="urn:microsoft.com/office/officeart/2005/8/layout/radial4"/>
    <dgm:cxn modelId="{ADC412CA-5559-4DB3-8B76-ACDDE17E5EAB}" type="presParOf" srcId="{3241D96A-DBEE-4238-B25C-AEF1AD051CD1}" destId="{1B53A024-6D21-440F-9E4B-8895A2C1B9D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C8C8D6-F658-4CAF-A60C-433E6D539D06}">
      <dsp:nvSpPr>
        <dsp:cNvPr id="0" name=""/>
        <dsp:cNvSpPr/>
      </dsp:nvSpPr>
      <dsp:spPr>
        <a:xfrm>
          <a:off x="0" y="943324"/>
          <a:ext cx="6471911" cy="88831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ASCP</a:t>
          </a:r>
          <a:endParaRPr lang="en-US" sz="3800" kern="1200" dirty="0"/>
        </a:p>
      </dsp:txBody>
      <dsp:txXfrm>
        <a:off x="0" y="943324"/>
        <a:ext cx="6471911" cy="888317"/>
      </dsp:txXfrm>
    </dsp:sp>
    <dsp:sp modelId="{C47F3826-47CD-4EED-8C7A-D979E65CC227}">
      <dsp:nvSpPr>
        <dsp:cNvPr id="0" name=""/>
        <dsp:cNvSpPr/>
      </dsp:nvSpPr>
      <dsp:spPr>
        <a:xfrm>
          <a:off x="0" y="0"/>
          <a:ext cx="2912491" cy="88831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Forecast1</a:t>
          </a:r>
          <a:endParaRPr lang="en-US" sz="3800" kern="1200" dirty="0"/>
        </a:p>
      </dsp:txBody>
      <dsp:txXfrm>
        <a:off x="0" y="0"/>
        <a:ext cx="2912491" cy="888317"/>
      </dsp:txXfrm>
    </dsp:sp>
    <dsp:sp modelId="{AC9AC033-BCA0-428C-BFF8-082F5AD1D4FB}">
      <dsp:nvSpPr>
        <dsp:cNvPr id="0" name=""/>
        <dsp:cNvSpPr/>
      </dsp:nvSpPr>
      <dsp:spPr>
        <a:xfrm>
          <a:off x="304804" y="1947283"/>
          <a:ext cx="1122844" cy="888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INV ORG1</a:t>
          </a:r>
          <a:endParaRPr lang="en-US" sz="2300" kern="1200" dirty="0"/>
        </a:p>
      </dsp:txBody>
      <dsp:txXfrm>
        <a:off x="304804" y="1947283"/>
        <a:ext cx="1122844" cy="888317"/>
      </dsp:txXfrm>
    </dsp:sp>
    <dsp:sp modelId="{21266D5D-4F23-4975-9A84-D6F7B6C0A925}">
      <dsp:nvSpPr>
        <dsp:cNvPr id="0" name=""/>
        <dsp:cNvSpPr/>
      </dsp:nvSpPr>
      <dsp:spPr>
        <a:xfrm>
          <a:off x="485936" y="2921682"/>
          <a:ext cx="940728" cy="888317"/>
        </a:xfrm>
        <a:prstGeom prst="roundRect">
          <a:avLst>
            <a:gd name="adj" fmla="val 10000"/>
          </a:avLst>
        </a:prstGeom>
        <a:solidFill>
          <a:srgbClr val="66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Supplier 1</a:t>
          </a:r>
          <a:endParaRPr lang="en-US" sz="1600" kern="1200" dirty="0"/>
        </a:p>
      </dsp:txBody>
      <dsp:txXfrm>
        <a:off x="485936" y="2921682"/>
        <a:ext cx="940728" cy="888317"/>
      </dsp:txXfrm>
    </dsp:sp>
    <dsp:sp modelId="{A755CF14-4C63-416C-A184-0F3DFA6E096D}">
      <dsp:nvSpPr>
        <dsp:cNvPr id="0" name=""/>
        <dsp:cNvSpPr/>
      </dsp:nvSpPr>
      <dsp:spPr>
        <a:xfrm>
          <a:off x="2356488" y="1948165"/>
          <a:ext cx="1004818" cy="888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INV ORG2</a:t>
          </a:r>
          <a:endParaRPr lang="en-US" sz="2300" kern="1200" dirty="0"/>
        </a:p>
      </dsp:txBody>
      <dsp:txXfrm>
        <a:off x="2356488" y="1948165"/>
        <a:ext cx="1004818" cy="888317"/>
      </dsp:txXfrm>
    </dsp:sp>
    <dsp:sp modelId="{8119B65B-5C86-4C22-8B9A-4D82989D138B}">
      <dsp:nvSpPr>
        <dsp:cNvPr id="0" name=""/>
        <dsp:cNvSpPr/>
      </dsp:nvSpPr>
      <dsp:spPr>
        <a:xfrm>
          <a:off x="2483493" y="2921679"/>
          <a:ext cx="877816" cy="888317"/>
        </a:xfrm>
        <a:prstGeom prst="roundRect">
          <a:avLst>
            <a:gd name="adj" fmla="val 10000"/>
          </a:avLst>
        </a:prstGeom>
        <a:solidFill>
          <a:srgbClr val="66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Supplier 2</a:t>
          </a:r>
          <a:endParaRPr lang="en-US" sz="1600" kern="1200" dirty="0"/>
        </a:p>
      </dsp:txBody>
      <dsp:txXfrm>
        <a:off x="2483493" y="2921679"/>
        <a:ext cx="877816" cy="888317"/>
      </dsp:txXfrm>
    </dsp:sp>
    <dsp:sp modelId="{7B18D626-9796-4D46-BE5B-0B188575ED54}">
      <dsp:nvSpPr>
        <dsp:cNvPr id="0" name=""/>
        <dsp:cNvSpPr/>
      </dsp:nvSpPr>
      <dsp:spPr>
        <a:xfrm>
          <a:off x="2955848" y="0"/>
          <a:ext cx="3521151" cy="88831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Forecast 2</a:t>
          </a:r>
          <a:endParaRPr lang="en-US" sz="3800" kern="1200" dirty="0"/>
        </a:p>
      </dsp:txBody>
      <dsp:txXfrm>
        <a:off x="2955848" y="0"/>
        <a:ext cx="3521151" cy="888317"/>
      </dsp:txXfrm>
    </dsp:sp>
    <dsp:sp modelId="{50C990F0-B5B1-498C-90D9-1E2490D1F8C0}">
      <dsp:nvSpPr>
        <dsp:cNvPr id="0" name=""/>
        <dsp:cNvSpPr/>
      </dsp:nvSpPr>
      <dsp:spPr>
        <a:xfrm>
          <a:off x="4618608" y="1948165"/>
          <a:ext cx="1160722" cy="888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INV ORG3</a:t>
          </a:r>
          <a:endParaRPr lang="en-US" sz="2300" kern="1200" dirty="0"/>
        </a:p>
      </dsp:txBody>
      <dsp:txXfrm>
        <a:off x="4618608" y="1948165"/>
        <a:ext cx="1160722" cy="888317"/>
      </dsp:txXfrm>
    </dsp:sp>
    <dsp:sp modelId="{98181B3E-3F8B-4A13-96BB-628678FACDC8}">
      <dsp:nvSpPr>
        <dsp:cNvPr id="0" name=""/>
        <dsp:cNvSpPr/>
      </dsp:nvSpPr>
      <dsp:spPr>
        <a:xfrm>
          <a:off x="4309530" y="2921679"/>
          <a:ext cx="961796" cy="888317"/>
        </a:xfrm>
        <a:prstGeom prst="roundRect">
          <a:avLst>
            <a:gd name="adj" fmla="val 10000"/>
          </a:avLst>
        </a:prstGeom>
        <a:solidFill>
          <a:srgbClr val="66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Supplier 3</a:t>
          </a:r>
          <a:endParaRPr lang="en-US" sz="1600" kern="1200" dirty="0"/>
        </a:p>
      </dsp:txBody>
      <dsp:txXfrm>
        <a:off x="4309530" y="2921679"/>
        <a:ext cx="961796" cy="888317"/>
      </dsp:txXfrm>
    </dsp:sp>
    <dsp:sp modelId="{4973DDDE-CE78-4A1C-9964-8BE47113948D}">
      <dsp:nvSpPr>
        <dsp:cNvPr id="0" name=""/>
        <dsp:cNvSpPr/>
      </dsp:nvSpPr>
      <dsp:spPr>
        <a:xfrm>
          <a:off x="5362867" y="2921679"/>
          <a:ext cx="924460" cy="888317"/>
        </a:xfrm>
        <a:prstGeom prst="roundRect">
          <a:avLst>
            <a:gd name="adj" fmla="val 10000"/>
          </a:avLst>
        </a:prstGeom>
        <a:solidFill>
          <a:srgbClr val="66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Supplier 4</a:t>
          </a:r>
          <a:endParaRPr lang="en-US" sz="1600" kern="1200" dirty="0"/>
        </a:p>
      </dsp:txBody>
      <dsp:txXfrm>
        <a:off x="5362867" y="2921679"/>
        <a:ext cx="924460" cy="8883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B3471B-A448-4506-B86B-4DECEDEAD20D}">
      <dsp:nvSpPr>
        <dsp:cNvPr id="0" name=""/>
        <dsp:cNvSpPr/>
      </dsp:nvSpPr>
      <dsp:spPr>
        <a:xfrm>
          <a:off x="1780031" y="1789170"/>
          <a:ext cx="1316736" cy="1316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INV ORG1</a:t>
          </a:r>
          <a:endParaRPr lang="en-US" sz="3000" kern="1200" dirty="0"/>
        </a:p>
      </dsp:txBody>
      <dsp:txXfrm>
        <a:off x="1780031" y="1789170"/>
        <a:ext cx="1316736" cy="1316736"/>
      </dsp:txXfrm>
    </dsp:sp>
    <dsp:sp modelId="{7E352B7D-4F0B-4189-9005-CDA30AA6A798}">
      <dsp:nvSpPr>
        <dsp:cNvPr id="0" name=""/>
        <dsp:cNvSpPr/>
      </dsp:nvSpPr>
      <dsp:spPr>
        <a:xfrm rot="11700000">
          <a:off x="606663" y="1923257"/>
          <a:ext cx="1150715" cy="37526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2E9ED-D963-4372-8C83-8A0B7C6A0066}">
      <dsp:nvSpPr>
        <dsp:cNvPr id="0" name=""/>
        <dsp:cNvSpPr/>
      </dsp:nvSpPr>
      <dsp:spPr>
        <a:xfrm>
          <a:off x="819" y="1461619"/>
          <a:ext cx="1250899" cy="1000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Supplier1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Priority1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60%</a:t>
          </a:r>
          <a:endParaRPr lang="en-US" sz="1600" kern="1200" dirty="0"/>
        </a:p>
      </dsp:txBody>
      <dsp:txXfrm>
        <a:off x="819" y="1461619"/>
        <a:ext cx="1250899" cy="1000719"/>
      </dsp:txXfrm>
    </dsp:sp>
    <dsp:sp modelId="{88C32541-4612-45FA-ACF9-FE97240DDB46}">
      <dsp:nvSpPr>
        <dsp:cNvPr id="0" name=""/>
        <dsp:cNvSpPr/>
      </dsp:nvSpPr>
      <dsp:spPr>
        <a:xfrm rot="14700000">
          <a:off x="1313343" y="1081069"/>
          <a:ext cx="1150715" cy="37526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FE4AE-46EE-4AD1-9ECB-7E1DE5443414}">
      <dsp:nvSpPr>
        <dsp:cNvPr id="0" name=""/>
        <dsp:cNvSpPr/>
      </dsp:nvSpPr>
      <dsp:spPr>
        <a:xfrm>
          <a:off x="1020094" y="246893"/>
          <a:ext cx="1250899" cy="1000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Supplier 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Priority1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40%</a:t>
          </a:r>
          <a:endParaRPr lang="en-US" sz="1600" kern="1200" dirty="0"/>
        </a:p>
      </dsp:txBody>
      <dsp:txXfrm>
        <a:off x="1020094" y="246893"/>
        <a:ext cx="1250899" cy="1000719"/>
      </dsp:txXfrm>
    </dsp:sp>
    <dsp:sp modelId="{2D705BAB-EEEE-4F63-A4B1-C5A868174B92}">
      <dsp:nvSpPr>
        <dsp:cNvPr id="0" name=""/>
        <dsp:cNvSpPr/>
      </dsp:nvSpPr>
      <dsp:spPr>
        <a:xfrm rot="17700000">
          <a:off x="2412741" y="1081069"/>
          <a:ext cx="1150715" cy="37526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58FE9-305F-4787-8348-42C2AD65ED8E}">
      <dsp:nvSpPr>
        <dsp:cNvPr id="0" name=""/>
        <dsp:cNvSpPr/>
      </dsp:nvSpPr>
      <dsp:spPr>
        <a:xfrm>
          <a:off x="2605806" y="246893"/>
          <a:ext cx="1250899" cy="1000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Supplier 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Priority2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100%</a:t>
          </a:r>
          <a:endParaRPr lang="en-US" sz="1600" kern="1200" dirty="0"/>
        </a:p>
      </dsp:txBody>
      <dsp:txXfrm>
        <a:off x="2605806" y="246893"/>
        <a:ext cx="1250899" cy="1000719"/>
      </dsp:txXfrm>
    </dsp:sp>
    <dsp:sp modelId="{FF0C2EB6-B08F-461E-9BFE-F5C49BC58700}">
      <dsp:nvSpPr>
        <dsp:cNvPr id="0" name=""/>
        <dsp:cNvSpPr/>
      </dsp:nvSpPr>
      <dsp:spPr>
        <a:xfrm rot="20700000">
          <a:off x="3119420" y="1923257"/>
          <a:ext cx="1150715" cy="37526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3A024-6D21-440F-9E4B-8895A2C1B9D2}">
      <dsp:nvSpPr>
        <dsp:cNvPr id="0" name=""/>
        <dsp:cNvSpPr/>
      </dsp:nvSpPr>
      <dsp:spPr>
        <a:xfrm>
          <a:off x="3625081" y="1461619"/>
          <a:ext cx="1250899" cy="1000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INV ORG 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Priority3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100%</a:t>
          </a:r>
          <a:endParaRPr lang="en-US" sz="1600" kern="1200" dirty="0"/>
        </a:p>
      </dsp:txBody>
      <dsp:txXfrm>
        <a:off x="3625081" y="1461619"/>
        <a:ext cx="1250899" cy="1000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C0F8A9A4-5C21-4DE3-A493-E58201579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noProof="0" dirty="0" smtClean="0"/>
              <a:t>The leading provider of comprehensive IT services to the SMB market for Enterprise Business &amp; Technology solutions.</a:t>
            </a:r>
            <a:endParaRPr lang="en-US" noProof="0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FCFFFC2A-C671-4F28-A375-87820940AF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342900" indent="-3429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algn="l" rtl="0" eaLnBrk="0" fontAlgn="base" hangingPunct="0">
      <a:spcBef>
        <a:spcPct val="30000"/>
      </a:spcBef>
      <a:spcAft>
        <a:spcPct val="0"/>
      </a:spcAft>
      <a:defRPr lang="en-US" sz="1200" dirty="0">
        <a:solidFill>
          <a:schemeClr val="tx1"/>
        </a:solidFill>
        <a:latin typeface="Arial" charset="0"/>
        <a:ea typeface="+mn-ea"/>
        <a:cs typeface="Arial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buSzPct val="100000"/>
      <a:buFont typeface="Times" pitchFamily="18" charset="0"/>
      <a:buChar char="•"/>
      <a:defRPr sz="1000" kern="1200">
        <a:solidFill>
          <a:schemeClr val="tx1"/>
        </a:solidFill>
        <a:latin typeface="Arial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4343400"/>
            <a:ext cx="6096000" cy="4114800"/>
          </a:xfrm>
        </p:spPr>
        <p:txBody>
          <a:bodyPr>
            <a:normAutofit/>
          </a:bodyPr>
          <a:lstStyle/>
          <a:p>
            <a:pPr lvl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FFC2A-C671-4F28-A375-87820940AF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FFC2A-C671-4F28-A375-87820940AF5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FFC2A-C671-4F28-A375-87820940AF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267200"/>
            <a:ext cx="5562600" cy="4191000"/>
          </a:xfrm>
        </p:spPr>
        <p:txBody>
          <a:bodyPr>
            <a:normAutofit/>
          </a:bodyPr>
          <a:lstStyle/>
          <a:p>
            <a:pPr lvl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FFC2A-C671-4F28-A375-87820940AF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FFC2A-C671-4F28-A375-87820940AF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FFC2A-C671-4F28-A375-87820940AF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FFC2A-C671-4F28-A375-87820940AF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FFC2A-C671-4F28-A375-87820940AF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FFC2A-C671-4F28-A375-87820940AF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FFC2A-C671-4F28-A375-87820940AF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7907-3856-4D61-9C79-EC4332AF9C4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FD9CA-76A3-48F3-9D19-728EC4BDA61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117AAA-9DA1-4524-A1C3-43B46989F7B9}" type="slidenum">
              <a:rPr lang="en-US" altLang="en-US" smtClean="0"/>
              <a:pPr>
                <a:defRPr/>
              </a:pPr>
              <a:t>21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FFC2A-C671-4F28-A375-87820940AF5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579" y="8864497"/>
            <a:ext cx="2972421" cy="288872"/>
          </a:xfrm>
          <a:noFill/>
        </p:spPr>
        <p:txBody>
          <a:bodyPr/>
          <a:lstStyle/>
          <a:p>
            <a:pPr defTabSz="909681"/>
            <a:fld id="{DD233C21-2FF7-4A66-949B-925D5C259E4E}" type="slidenum">
              <a:rPr lang="en-US" smtClean="0">
                <a:cs typeface="Arial" charset="0"/>
              </a:rPr>
              <a:pPr defTabSz="909681"/>
              <a:t>23</a:t>
            </a:fld>
            <a:endParaRPr lang="en-US" dirty="0" smtClean="0">
              <a:cs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9" y="4973301"/>
            <a:ext cx="5031685" cy="3914618"/>
          </a:xfrm>
          <a:noFill/>
          <a:ln/>
        </p:spPr>
        <p:txBody>
          <a:bodyPr/>
          <a:lstStyle/>
          <a:p>
            <a:pPr defTabSz="911240"/>
            <a:endParaRPr lang="en-US" b="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F9FEA7-F50A-46DB-BED2-EFF2225817B5}" type="slidenum">
              <a:rPr lang="en-US" smtClean="0"/>
              <a:pPr>
                <a:defRPr/>
              </a:pPr>
              <a:t>24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7237" cy="3425825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lIns="92036" tIns="46019" rIns="92036" bIns="46019"/>
          <a:lstStyle/>
          <a:p>
            <a:endParaRPr lang="nl-NL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5943600" cy="4114800"/>
          </a:xfrm>
        </p:spPr>
        <p:txBody>
          <a:bodyPr>
            <a:normAutofit/>
          </a:bodyPr>
          <a:lstStyle/>
          <a:p>
            <a:pPr lvl="0"/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FFC2A-C671-4F28-A375-87820940AF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191000"/>
            <a:ext cx="6553200" cy="4572000"/>
          </a:xfrm>
        </p:spPr>
        <p:txBody>
          <a:bodyPr>
            <a:noAutofit/>
          </a:bodyPr>
          <a:lstStyle/>
          <a:p>
            <a:pPr lvl="0"/>
            <a:endParaRPr lang="en-US" sz="1000" b="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FFC2A-C671-4F28-A375-87820940AF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FFC2A-C671-4F28-A375-87820940AF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191000"/>
            <a:ext cx="6172200" cy="426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FFC2A-C671-4F28-A375-87820940AF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FFC2A-C671-4F28-A375-87820940AF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FFC2A-C671-4F28-A375-87820940AF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FFC2A-C671-4F28-A375-87820940AF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lobe_25_percent.jpg"/>
          <p:cNvPicPr>
            <a:picLocks noChangeAspect="1"/>
          </p:cNvPicPr>
          <p:nvPr userDrawn="1"/>
        </p:nvPicPr>
        <p:blipFill>
          <a:blip r:embed="rId2" cstate="print">
            <a:lum brigh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1">
              <a:alpha val="73000"/>
            </a:schemeClr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  <a:solidFill>
            <a:schemeClr val="accent1"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7" descr="Accelerate Logo_New2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7845" y="6234955"/>
            <a:ext cx="1393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O_PlatinumPartner_clr.bmp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62" y="6172200"/>
            <a:ext cx="17859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jadeglobal-logo-400x1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304800"/>
            <a:ext cx="2438400" cy="112166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67000" y="304800"/>
            <a:ext cx="6477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3200" y="909935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Trade Gothic LT Std Extended" pitchFamily="34" charset="0"/>
              </a:rPr>
              <a:t>Our IT Expertise. Your Success</a:t>
            </a:r>
            <a:r>
              <a:rPr lang="en-US" sz="2800" dirty="0" smtClean="0">
                <a:solidFill>
                  <a:schemeClr val="bg1"/>
                </a:solidFill>
                <a:latin typeface="Trade Gothic LT Std Extended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Trade Gothic LT Std Extended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685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1"/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O_PlatinumPartner_clr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659" y="6443281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3"/>
          <p:cNvSpPr>
            <a:spLocks noGrp="1"/>
          </p:cNvSpPr>
          <p:nvPr>
            <p:ph type="dt" sz="half" idx="13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792162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40080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jadeglobal-logo-300x13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70648" y="301752"/>
            <a:ext cx="1490870" cy="6858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caloaug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26" Type="http://schemas.openxmlformats.org/officeDocument/2006/relationships/image" Target="../media/image35.png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31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6.png"/><Relationship Id="rId20" Type="http://schemas.openxmlformats.org/officeDocument/2006/relationships/image" Target="../media/image30.gif"/><Relationship Id="rId29" Type="http://schemas.openxmlformats.org/officeDocument/2006/relationships/image" Target="../media/image38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jpeg"/><Relationship Id="rId28" Type="http://schemas.openxmlformats.org/officeDocument/2006/relationships/image" Target="../media/image37.gif"/><Relationship Id="rId10" Type="http://schemas.openxmlformats.org/officeDocument/2006/relationships/image" Target="../media/image20.png"/><Relationship Id="rId19" Type="http://schemas.openxmlformats.org/officeDocument/2006/relationships/image" Target="../media/image29.gif"/><Relationship Id="rId31" Type="http://schemas.openxmlformats.org/officeDocument/2006/relationships/image" Target="../media/image4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jpeg"/><Relationship Id="rId27" Type="http://schemas.openxmlformats.org/officeDocument/2006/relationships/image" Target="../media/image36.png"/><Relationship Id="rId30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mailto:Manoj.rathi@jadeglobal.com" TargetMode="External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3.emf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 lIns="182880" tIns="182880">
            <a:normAutofit fontScale="90000"/>
          </a:bodyPr>
          <a:lstStyle/>
          <a:p>
            <a:r>
              <a:rPr lang="en-US" sz="3200" dirty="0" smtClean="0"/>
              <a:t>Transform Your Planning Process with Oracle Advanced Supply Chain Planning (ASCP)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txBody>
          <a:bodyPr lIns="182880" tIns="182880">
            <a:normAutofit/>
          </a:bodyPr>
          <a:lstStyle/>
          <a:p>
            <a:pPr algn="l"/>
            <a:r>
              <a:rPr lang="en-US" sz="2800" dirty="0" smtClean="0"/>
              <a:t>Manoj Rathi</a:t>
            </a:r>
          </a:p>
          <a:p>
            <a:pPr algn="l"/>
            <a:r>
              <a:rPr lang="en-US" sz="2400" dirty="0" smtClean="0"/>
              <a:t>NorCal OAUG Training Day</a:t>
            </a:r>
          </a:p>
          <a:p>
            <a:pPr algn="l"/>
            <a:r>
              <a:rPr lang="en-US" sz="2000" dirty="0" smtClean="0"/>
              <a:t>January 13, 2010</a:t>
            </a:r>
            <a:endParaRPr lang="en-US" sz="2000" dirty="0"/>
          </a:p>
        </p:txBody>
      </p:sp>
      <p:pic>
        <p:nvPicPr>
          <p:cNvPr id="4" name="Picture 2" descr="http://www.norcaloaug.com/norcaloaug_new_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038600"/>
            <a:ext cx="1800225" cy="70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r>
              <a:rPr lang="en-US" sz="2700" dirty="0" smtClean="0"/>
              <a:t>How do I plan my supply chain globally?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3745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ASCP is global supply chain planning</a:t>
            </a:r>
          </a:p>
          <a:p>
            <a:r>
              <a:rPr lang="en-US" dirty="0" smtClean="0"/>
              <a:t>Multiple inventory organizations</a:t>
            </a:r>
          </a:p>
          <a:p>
            <a:pPr marL="571500" lvl="2" indent="-227013"/>
            <a:r>
              <a:rPr lang="en-US" dirty="0" smtClean="0"/>
              <a:t>ASCP plans for the whole supply chain comprised of multiple inventory organizations and supply sources in a single plan.</a:t>
            </a:r>
          </a:p>
          <a:p>
            <a:r>
              <a:rPr lang="en-US" dirty="0" smtClean="0"/>
              <a:t>Single plan accessed by planners globally.</a:t>
            </a:r>
          </a:p>
          <a:p>
            <a:r>
              <a:rPr lang="en-US" dirty="0" smtClean="0"/>
              <a:t>Single plan for all processes -</a:t>
            </a:r>
          </a:p>
          <a:p>
            <a:pPr lvl="1"/>
            <a:r>
              <a:rPr lang="en-US" dirty="0" smtClean="0"/>
              <a:t>Raw material purchases</a:t>
            </a:r>
          </a:p>
          <a:p>
            <a:pPr lvl="1"/>
            <a:r>
              <a:rPr lang="en-US" dirty="0" smtClean="0"/>
              <a:t>Semifinished goods manufacturing and stocking</a:t>
            </a:r>
          </a:p>
          <a:p>
            <a:pPr lvl="1"/>
            <a:r>
              <a:rPr lang="en-US" dirty="0" smtClean="0"/>
              <a:t>Finished goods manufacturing and stocking </a:t>
            </a:r>
          </a:p>
          <a:p>
            <a:r>
              <a:rPr lang="en-US" dirty="0" smtClean="0"/>
              <a:t>Multiple demands from different sources can be used in the single plan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392" y="118554"/>
            <a:ext cx="597408" cy="597408"/>
            <a:chOff x="3503135" y="5242560"/>
            <a:chExt cx="597408" cy="597408"/>
          </a:xfrm>
        </p:grpSpPr>
        <p:sp>
          <p:nvSpPr>
            <p:cNvPr id="6" name="12-Point Star 5"/>
            <p:cNvSpPr/>
            <p:nvPr/>
          </p:nvSpPr>
          <p:spPr>
            <a:xfrm>
              <a:off x="3503135" y="5242560"/>
              <a:ext cx="597408" cy="597408"/>
            </a:xfrm>
            <a:prstGeom prst="star12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marL="569913" indent="-228600" algn="ctr" eaLnBrk="0" hangingPunct="0">
                <a:spcBef>
                  <a:spcPct val="20000"/>
                </a:spcBef>
                <a:buClr>
                  <a:srgbClr val="006699"/>
                </a:buClr>
                <a:buFont typeface="Arial" pitchFamily="34" charset="0"/>
                <a:buChar char="•"/>
              </a:pPr>
              <a:endParaRPr lang="en-US" sz="2400" b="0" dirty="0" smtClean="0"/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583907" y="5371838"/>
              <a:ext cx="381001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  <a:buClr>
                  <a:srgbClr val="FF0000"/>
                </a:buClr>
                <a:buSzPct val="100000"/>
              </a:pPr>
              <a:r>
                <a:rPr lang="en-US" sz="2400" dirty="0" smtClean="0">
                  <a:solidFill>
                    <a:schemeClr val="bg1"/>
                  </a:solidFill>
                </a:rPr>
                <a:t>4a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 descr="O_PlatinumPartner_cl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2670" y="6453492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3810000" cy="365125"/>
          </a:xfrm>
        </p:spPr>
        <p:txBody>
          <a:bodyPr/>
          <a:lstStyle/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    How do I plan my supply chain globally?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2010 USJade Corp– Proprietary and Confidential .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76200"/>
            <a:ext cx="597408" cy="597408"/>
            <a:chOff x="3503135" y="5242560"/>
            <a:chExt cx="597408" cy="597408"/>
          </a:xfrm>
        </p:grpSpPr>
        <p:sp>
          <p:nvSpPr>
            <p:cNvPr id="6" name="12-Point Star 5"/>
            <p:cNvSpPr/>
            <p:nvPr/>
          </p:nvSpPr>
          <p:spPr>
            <a:xfrm>
              <a:off x="3503135" y="5242560"/>
              <a:ext cx="597408" cy="597408"/>
            </a:xfrm>
            <a:prstGeom prst="star12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marL="569913" indent="-228600" algn="ctr" eaLnBrk="0" hangingPunct="0">
                <a:spcBef>
                  <a:spcPct val="20000"/>
                </a:spcBef>
                <a:buClr>
                  <a:srgbClr val="006699"/>
                </a:buClr>
                <a:buFont typeface="Arial" pitchFamily="34" charset="0"/>
                <a:buChar char="•"/>
              </a:pPr>
              <a:endParaRPr lang="en-US" sz="2400" b="0" dirty="0" smtClean="0"/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583907" y="5371838"/>
              <a:ext cx="381001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  <a:buClr>
                  <a:srgbClr val="FF0000"/>
                </a:buClr>
                <a:buSzPct val="100000"/>
              </a:pPr>
              <a:r>
                <a:rPr lang="en-US" sz="2400" dirty="0" smtClean="0">
                  <a:solidFill>
                    <a:schemeClr val="bg1"/>
                  </a:solidFill>
                </a:rPr>
                <a:t>4b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9" name="Diagram 8"/>
          <p:cNvGraphicFramePr/>
          <p:nvPr/>
        </p:nvGraphicFramePr>
        <p:xfrm>
          <a:off x="1981200" y="1600200"/>
          <a:ext cx="6477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le 9"/>
          <p:cNvSpPr/>
          <p:nvPr/>
        </p:nvSpPr>
        <p:spPr bwMode="auto">
          <a:xfrm rot="16200000">
            <a:off x="-761999" y="2971799"/>
            <a:ext cx="4038600" cy="114300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Other ERP Modules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3200400" y="2286000"/>
            <a:ext cx="381000" cy="4630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0800000">
            <a:off x="2743200" y="3200400"/>
            <a:ext cx="381000" cy="4630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6553200" y="2286000"/>
            <a:ext cx="381000" cy="4630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0800000">
            <a:off x="4648200" y="3200400"/>
            <a:ext cx="381000" cy="4630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10800000">
            <a:off x="7010400" y="3200400"/>
            <a:ext cx="381000" cy="4630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Elbow Connector 18"/>
          <p:cNvCxnSpPr/>
          <p:nvPr/>
        </p:nvCxnSpPr>
        <p:spPr bwMode="auto">
          <a:xfrm rot="5400000" flipH="1" flipV="1">
            <a:off x="2705894" y="4456906"/>
            <a:ext cx="380206" cy="79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 bwMode="auto">
          <a:xfrm flipV="1">
            <a:off x="3276600" y="4191000"/>
            <a:ext cx="1066800" cy="4572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 bwMode="auto">
          <a:xfrm rot="5400000" flipH="1" flipV="1">
            <a:off x="4610894" y="4456906"/>
            <a:ext cx="380206" cy="79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 bwMode="auto">
          <a:xfrm rot="5400000" flipH="1" flipV="1">
            <a:off x="6515894" y="4456906"/>
            <a:ext cx="380206" cy="79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 bwMode="auto">
          <a:xfrm rot="5400000" flipH="1" flipV="1">
            <a:off x="7430294" y="4456906"/>
            <a:ext cx="380206" cy="79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 bwMode="auto">
          <a:xfrm flipV="1">
            <a:off x="5181600" y="3962400"/>
            <a:ext cx="1524000" cy="10668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 bwMode="auto">
          <a:xfrm rot="10800000">
            <a:off x="5105400" y="3962400"/>
            <a:ext cx="1219200" cy="9144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5562600" y="37338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45" name="Elbow Connector 44"/>
          <p:cNvCxnSpPr/>
          <p:nvPr/>
        </p:nvCxnSpPr>
        <p:spPr bwMode="auto">
          <a:xfrm>
            <a:off x="3352800" y="3733800"/>
            <a:ext cx="1066800" cy="1588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Down Arrow 47"/>
          <p:cNvSpPr/>
          <p:nvPr/>
        </p:nvSpPr>
        <p:spPr bwMode="auto">
          <a:xfrm rot="16200000">
            <a:off x="1793602" y="1711598"/>
            <a:ext cx="381000" cy="4630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Down Arrow 48"/>
          <p:cNvSpPr/>
          <p:nvPr/>
        </p:nvSpPr>
        <p:spPr bwMode="auto">
          <a:xfrm rot="16200000">
            <a:off x="1793602" y="2778398"/>
            <a:ext cx="381000" cy="4630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Down Arrow 49"/>
          <p:cNvSpPr/>
          <p:nvPr/>
        </p:nvSpPr>
        <p:spPr bwMode="auto">
          <a:xfrm rot="16200000">
            <a:off x="1793602" y="3692798"/>
            <a:ext cx="381000" cy="4630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Down Arrow 51"/>
          <p:cNvSpPr/>
          <p:nvPr/>
        </p:nvSpPr>
        <p:spPr bwMode="auto">
          <a:xfrm rot="16200000">
            <a:off x="1793602" y="4683398"/>
            <a:ext cx="381000" cy="4630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" name="Picture 27" descr="O_PlatinumPartner_clr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12670" y="6453492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  How can I plan supply from multiple </a:t>
            </a:r>
            <a:br>
              <a:rPr lang="en-US" sz="2800" dirty="0" smtClean="0"/>
            </a:br>
            <a:r>
              <a:rPr lang="en-US" sz="2800" dirty="0" smtClean="0"/>
              <a:t>  sources?</a:t>
            </a:r>
            <a:endParaRPr lang="en-US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86200" y="914400"/>
          <a:ext cx="4876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2010 USJade Corp– Proprietary and Confidential .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192" y="76200"/>
            <a:ext cx="597408" cy="597408"/>
            <a:chOff x="3503135" y="5242560"/>
            <a:chExt cx="597408" cy="597408"/>
          </a:xfrm>
        </p:grpSpPr>
        <p:sp>
          <p:nvSpPr>
            <p:cNvPr id="6" name="12-Point Star 5"/>
            <p:cNvSpPr/>
            <p:nvPr/>
          </p:nvSpPr>
          <p:spPr>
            <a:xfrm>
              <a:off x="3503135" y="5242560"/>
              <a:ext cx="597408" cy="597408"/>
            </a:xfrm>
            <a:prstGeom prst="star12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marL="569913" indent="-228600" algn="ctr" eaLnBrk="0" hangingPunct="0">
                <a:spcBef>
                  <a:spcPct val="20000"/>
                </a:spcBef>
                <a:buClr>
                  <a:srgbClr val="006699"/>
                </a:buClr>
                <a:buFont typeface="Arial" pitchFamily="34" charset="0"/>
                <a:buChar char="•"/>
              </a:pPr>
              <a:endParaRPr lang="en-US" sz="2400" b="0" dirty="0" smtClean="0"/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583907" y="5371838"/>
              <a:ext cx="381001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  <a:buClr>
                  <a:srgbClr val="FF0000"/>
                </a:buClr>
                <a:buSzPct val="100000"/>
              </a:pPr>
              <a:r>
                <a:rPr lang="en-US" sz="2400" dirty="0" smtClean="0">
                  <a:solidFill>
                    <a:schemeClr val="bg1"/>
                  </a:solidFill>
                </a:rPr>
                <a:t>5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 bwMode="auto">
          <a:xfrm>
            <a:off x="533400" y="3962400"/>
            <a:ext cx="8153400" cy="2286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ct val="1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b="0" dirty="0" smtClean="0"/>
              <a:t>Sourcing Rules make ASCP plan global. </a:t>
            </a:r>
          </a:p>
          <a:p>
            <a:pPr marL="914400" lvl="1" indent="-457200">
              <a:spcBef>
                <a:spcPct val="1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b="0" dirty="0" smtClean="0"/>
              <a:t>How does shipping network work? </a:t>
            </a:r>
          </a:p>
          <a:p>
            <a:pPr marL="914400" lvl="1" indent="-457200">
              <a:spcBef>
                <a:spcPct val="1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b="0" dirty="0" smtClean="0"/>
              <a:t>Include transfers from other inventory orgs</a:t>
            </a:r>
          </a:p>
          <a:p>
            <a:pPr marL="457200" indent="-457200">
              <a:spcBef>
                <a:spcPct val="1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b="0" dirty="0" smtClean="0"/>
              <a:t>Requisitions for supplier sourcing and inter-org transfers</a:t>
            </a:r>
          </a:p>
          <a:p>
            <a:pPr marL="457200" indent="-457200">
              <a:spcBef>
                <a:spcPct val="1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b="0" dirty="0" smtClean="0"/>
              <a:t>Work orders for manufacturing</a:t>
            </a:r>
          </a:p>
          <a:p>
            <a:pPr marL="457200" indent="-457200">
              <a:spcBef>
                <a:spcPct val="1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b="0" dirty="0" smtClean="0"/>
              <a:t>Multiple assignment sets for simulations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100000"/>
            </a:pPr>
            <a:r>
              <a:rPr lang="en-US" i="1" dirty="0" smtClean="0">
                <a:solidFill>
                  <a:srgbClr val="FF0000"/>
                </a:solidFill>
              </a:rPr>
              <a:t>Need to define manufacturing sites as inventory orgs.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O_PlatinumPartner_clr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12670" y="6400800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How can I plan for capacity</a:t>
            </a:r>
            <a:br>
              <a:rPr lang="en-US" dirty="0" smtClean="0"/>
            </a:br>
            <a:r>
              <a:rPr lang="en-US" dirty="0" smtClean="0"/>
              <a:t>    constraints?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2672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What do you want to accomplish? </a:t>
            </a:r>
          </a:p>
          <a:p>
            <a:r>
              <a:rPr lang="en-US" sz="2200" dirty="0" smtClean="0"/>
              <a:t>Where is push and pull in the supply chain? </a:t>
            </a:r>
          </a:p>
          <a:p>
            <a:r>
              <a:rPr lang="en-US" sz="2200" dirty="0" smtClean="0"/>
              <a:t>Demand or supply driven? </a:t>
            </a:r>
          </a:p>
          <a:p>
            <a:r>
              <a:rPr lang="en-US" sz="2200" dirty="0" smtClean="0"/>
              <a:t>What’s the Stocking strategy? </a:t>
            </a:r>
          </a:p>
          <a:p>
            <a:pPr lvl="1"/>
            <a:r>
              <a:rPr lang="en-US" sz="1800" dirty="0" smtClean="0"/>
              <a:t>FGI or semi-finished?</a:t>
            </a:r>
          </a:p>
          <a:p>
            <a:r>
              <a:rPr lang="en-US" sz="2200" dirty="0" smtClean="0"/>
              <a:t>Is manufacturing in-house or outsourced? Do you have control over supplier capacities or scheduling?</a:t>
            </a:r>
          </a:p>
          <a:p>
            <a:r>
              <a:rPr lang="en-US" sz="2200" dirty="0" smtClean="0"/>
              <a:t>Use of time based (scheduling) resources.</a:t>
            </a:r>
          </a:p>
          <a:p>
            <a:r>
              <a:rPr lang="en-US" sz="2200" dirty="0" smtClean="0"/>
              <a:t>Start with few critical resources; expand as required.</a:t>
            </a:r>
          </a:p>
          <a:p>
            <a:r>
              <a:rPr lang="en-US" sz="2200" dirty="0" smtClean="0"/>
              <a:t>Benefits vs. maintenance requirement</a:t>
            </a:r>
          </a:p>
          <a:p>
            <a:r>
              <a:rPr lang="en-US" sz="2200" dirty="0" smtClean="0"/>
              <a:t>Are reports good enough to satisfy your objectives?</a:t>
            </a:r>
            <a:endParaRPr lang="en-US" sz="2200" dirty="0"/>
          </a:p>
        </p:txBody>
      </p:sp>
      <p:grpSp>
        <p:nvGrpSpPr>
          <p:cNvPr id="3" name="Group 4"/>
          <p:cNvGrpSpPr/>
          <p:nvPr/>
        </p:nvGrpSpPr>
        <p:grpSpPr>
          <a:xfrm>
            <a:off x="228600" y="0"/>
            <a:ext cx="597408" cy="597408"/>
            <a:chOff x="3503135" y="5242560"/>
            <a:chExt cx="597408" cy="597408"/>
          </a:xfrm>
        </p:grpSpPr>
        <p:sp>
          <p:nvSpPr>
            <p:cNvPr id="6" name="12-Point Star 5"/>
            <p:cNvSpPr/>
            <p:nvPr/>
          </p:nvSpPr>
          <p:spPr>
            <a:xfrm>
              <a:off x="3503135" y="5242560"/>
              <a:ext cx="597408" cy="597408"/>
            </a:xfrm>
            <a:prstGeom prst="star12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marL="569913" indent="-228600" algn="ctr" eaLnBrk="0" hangingPunct="0">
                <a:spcBef>
                  <a:spcPct val="20000"/>
                </a:spcBef>
                <a:buClr>
                  <a:srgbClr val="006699"/>
                </a:buClr>
                <a:buFont typeface="Arial" pitchFamily="34" charset="0"/>
                <a:buChar char="•"/>
              </a:pPr>
              <a:endParaRPr lang="en-US" sz="2400" b="0" dirty="0" smtClean="0"/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583907" y="5371838"/>
              <a:ext cx="381001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  <a:buClr>
                  <a:srgbClr val="FF0000"/>
                </a:buClr>
                <a:buSzPct val="100000"/>
              </a:pPr>
              <a:r>
                <a:rPr lang="en-US" sz="2400" dirty="0" smtClean="0">
                  <a:solidFill>
                    <a:schemeClr val="bg1"/>
                  </a:solidFill>
                </a:rPr>
                <a:t>6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O_PlatinumPartner_cl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2670" y="6453492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    How can multiple planners access </a:t>
            </a:r>
            <a:br>
              <a:rPr lang="en-US" sz="2800" dirty="0" smtClean="0"/>
            </a:br>
            <a:r>
              <a:rPr lang="en-US" sz="2800" dirty="0" smtClean="0"/>
              <a:t>    the same plan?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ASCP is web based plan and multiple planners can access it simultaneously.</a:t>
            </a:r>
          </a:p>
          <a:p>
            <a:pPr lvl="1"/>
            <a:r>
              <a:rPr lang="en-US" dirty="0" smtClean="0"/>
              <a:t>Same plan can be accessed on a different computer from a different location by the same or a different person.</a:t>
            </a:r>
          </a:p>
          <a:p>
            <a:r>
              <a:rPr lang="en-US" dirty="0" smtClean="0"/>
              <a:t>Each planner can save their own default queries to filter out data that they plan to work on.</a:t>
            </a:r>
          </a:p>
          <a:p>
            <a:r>
              <a:rPr lang="en-US" dirty="0" smtClean="0"/>
              <a:t>Multiple simulations allow planning groups to run their individual plans.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76200"/>
            <a:ext cx="597408" cy="597408"/>
            <a:chOff x="3503135" y="5242560"/>
            <a:chExt cx="597408" cy="597408"/>
          </a:xfrm>
        </p:grpSpPr>
        <p:sp>
          <p:nvSpPr>
            <p:cNvPr id="6" name="12-Point Star 5"/>
            <p:cNvSpPr/>
            <p:nvPr/>
          </p:nvSpPr>
          <p:spPr>
            <a:xfrm>
              <a:off x="3503135" y="5242560"/>
              <a:ext cx="597408" cy="597408"/>
            </a:xfrm>
            <a:prstGeom prst="star12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marL="569913" indent="-228600" algn="ctr" eaLnBrk="0" hangingPunct="0">
                <a:spcBef>
                  <a:spcPct val="20000"/>
                </a:spcBef>
                <a:buClr>
                  <a:srgbClr val="006699"/>
                </a:buClr>
                <a:buFont typeface="Arial" pitchFamily="34" charset="0"/>
                <a:buChar char="•"/>
              </a:pPr>
              <a:endParaRPr lang="en-US" sz="2400" b="0" dirty="0" smtClean="0"/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583907" y="5371838"/>
              <a:ext cx="381001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  <a:buClr>
                  <a:srgbClr val="FF0000"/>
                </a:buClr>
                <a:buSzPct val="100000"/>
              </a:pPr>
              <a:r>
                <a:rPr lang="en-US" sz="2400" dirty="0" smtClean="0">
                  <a:solidFill>
                    <a:schemeClr val="bg1"/>
                  </a:solidFill>
                </a:rPr>
                <a:t>7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40080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O_PlatinumPartner_cl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2670" y="6453492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    How can I model multiple-scenarios and</a:t>
            </a:r>
            <a:br>
              <a:rPr lang="en-US" sz="2700" dirty="0" smtClean="0"/>
            </a:br>
            <a:r>
              <a:rPr lang="en-US" sz="2700" dirty="0" smtClean="0"/>
              <a:t>    perform what-if analysis?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of multiple plans; plans comparison reports</a:t>
            </a:r>
          </a:p>
          <a:p>
            <a:r>
              <a:rPr lang="en-US" sz="2400" dirty="0" smtClean="0"/>
              <a:t>Use of simulation sets</a:t>
            </a:r>
          </a:p>
          <a:p>
            <a:pPr lvl="1"/>
            <a:r>
              <a:rPr lang="en-US" sz="2000" dirty="0" smtClean="0"/>
              <a:t>Increase or decrease forecast by a set percent;</a:t>
            </a:r>
          </a:p>
          <a:p>
            <a:pPr lvl="1"/>
            <a:r>
              <a:rPr lang="en-US" sz="2000" dirty="0" smtClean="0"/>
              <a:t>Plan for preventive maintenance or simulate breakdown</a:t>
            </a:r>
          </a:p>
          <a:p>
            <a:r>
              <a:rPr lang="en-US" sz="2400" dirty="0" smtClean="0"/>
              <a:t>Minor changes can be simulated using online re-plan.</a:t>
            </a:r>
          </a:p>
          <a:p>
            <a:r>
              <a:rPr lang="en-US" sz="2400" dirty="0" smtClean="0"/>
              <a:t>Different plan can use different forecasts/demands.</a:t>
            </a:r>
          </a:p>
          <a:p>
            <a:r>
              <a:rPr lang="en-US" sz="2400" dirty="0" smtClean="0"/>
              <a:t>Long term plan for budgeting and upstream forecasts ; short term plan for scheduling, manufacturing and releasing purchasing requisitions.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" y="152400"/>
            <a:ext cx="597408" cy="597408"/>
            <a:chOff x="3503135" y="5242560"/>
            <a:chExt cx="597408" cy="597408"/>
          </a:xfrm>
        </p:grpSpPr>
        <p:sp>
          <p:nvSpPr>
            <p:cNvPr id="6" name="12-Point Star 5"/>
            <p:cNvSpPr/>
            <p:nvPr/>
          </p:nvSpPr>
          <p:spPr>
            <a:xfrm>
              <a:off x="3503135" y="5242560"/>
              <a:ext cx="597408" cy="597408"/>
            </a:xfrm>
            <a:prstGeom prst="star12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marL="569913" indent="-228600" algn="ctr" eaLnBrk="0" hangingPunct="0">
                <a:spcBef>
                  <a:spcPct val="20000"/>
                </a:spcBef>
                <a:buClr>
                  <a:srgbClr val="006699"/>
                </a:buClr>
                <a:buFont typeface="Arial" pitchFamily="34" charset="0"/>
                <a:buChar char="•"/>
              </a:pPr>
              <a:endParaRPr lang="en-US" sz="2400" b="0" dirty="0" smtClean="0"/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583907" y="5371838"/>
              <a:ext cx="381001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  <a:buClr>
                  <a:srgbClr val="FF0000"/>
                </a:buClr>
                <a:buSzPct val="100000"/>
              </a:pPr>
              <a:r>
                <a:rPr lang="en-US" sz="2400" dirty="0" smtClean="0">
                  <a:solidFill>
                    <a:schemeClr val="bg1"/>
                  </a:solidFill>
                </a:rPr>
                <a:t>8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40080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O_PlatinumPartner_cl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2670" y="6453492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    How can I implement ASCP in 8 weeks?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88392"/>
            <a:ext cx="597408" cy="597408"/>
            <a:chOff x="3503135" y="5242560"/>
            <a:chExt cx="597408" cy="597408"/>
          </a:xfrm>
        </p:grpSpPr>
        <p:sp>
          <p:nvSpPr>
            <p:cNvPr id="6" name="12-Point Star 5"/>
            <p:cNvSpPr/>
            <p:nvPr/>
          </p:nvSpPr>
          <p:spPr>
            <a:xfrm>
              <a:off x="3503135" y="5242560"/>
              <a:ext cx="597408" cy="597408"/>
            </a:xfrm>
            <a:prstGeom prst="star12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marL="569913" indent="-228600" algn="ctr" eaLnBrk="0" hangingPunct="0">
                <a:spcBef>
                  <a:spcPct val="20000"/>
                </a:spcBef>
                <a:buClr>
                  <a:srgbClr val="006699"/>
                </a:buClr>
                <a:buFont typeface="Arial" pitchFamily="34" charset="0"/>
                <a:buChar char="•"/>
              </a:pPr>
              <a:endParaRPr lang="en-US" sz="2400" b="0" dirty="0" smtClean="0"/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583907" y="5371838"/>
              <a:ext cx="381001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  <a:buClr>
                  <a:srgbClr val="FF0000"/>
                </a:buClr>
                <a:buSzPct val="100000"/>
              </a:pPr>
              <a:r>
                <a:rPr lang="en-US" sz="2400" dirty="0" smtClean="0">
                  <a:solidFill>
                    <a:schemeClr val="bg1"/>
                  </a:solidFill>
                </a:rPr>
                <a:t>9a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04800" y="1600200"/>
            <a:ext cx="8458200" cy="4495800"/>
            <a:chOff x="304800" y="990600"/>
            <a:chExt cx="8458200" cy="4495800"/>
          </a:xfrm>
        </p:grpSpPr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457200" y="4010025"/>
              <a:ext cx="8077200" cy="1476375"/>
              <a:chOff x="457200" y="4151250"/>
              <a:chExt cx="8077200" cy="147708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57200" y="4499080"/>
                <a:ext cx="1981200" cy="112925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050" dirty="0" smtClean="0"/>
                  <a:t>Requirements</a:t>
                </a:r>
                <a:endParaRPr lang="en-US" sz="1050" dirty="0"/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050" dirty="0" smtClean="0"/>
                  <a:t>Functional Design 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050" dirty="0" smtClean="0"/>
                  <a:t>Technical Design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050" dirty="0" smtClean="0"/>
                  <a:t>ASCP demo</a:t>
                </a:r>
                <a:endParaRPr lang="en-US" sz="105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14600" y="4499080"/>
                <a:ext cx="1905000" cy="1129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050" dirty="0"/>
                  <a:t>CRP test cases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050" dirty="0"/>
                  <a:t>CRP test results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050" dirty="0" smtClean="0"/>
                  <a:t>B2B </a:t>
                </a:r>
                <a:r>
                  <a:rPr lang="en-US" sz="1050" dirty="0" err="1" smtClean="0"/>
                  <a:t>PiPs</a:t>
                </a:r>
                <a:endParaRPr lang="en-US" sz="1050" dirty="0" smtClean="0"/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050" dirty="0" smtClean="0"/>
                  <a:t>User </a:t>
                </a:r>
                <a:r>
                  <a:rPr lang="en-US" sz="1050" dirty="0"/>
                  <a:t>Training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050" dirty="0"/>
                  <a:t>Training Guide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050" dirty="0"/>
                  <a:t>Configuration </a:t>
                </a:r>
                <a:r>
                  <a:rPr lang="en-US" sz="1050" dirty="0" smtClean="0"/>
                  <a:t>Documents</a:t>
                </a:r>
                <a:endParaRPr lang="en-US" sz="105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95800" y="4484786"/>
                <a:ext cx="1905000" cy="11435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050" dirty="0"/>
                  <a:t>UAT test cases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050" dirty="0"/>
                  <a:t>UAT test results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050" dirty="0" smtClean="0"/>
                  <a:t>Open </a:t>
                </a:r>
                <a:r>
                  <a:rPr lang="en-US" sz="1050" dirty="0"/>
                  <a:t>issues and resolution plan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050" dirty="0"/>
                  <a:t>GO-NOGO approvals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endParaRPr lang="en-US" sz="105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629400" y="4499080"/>
                <a:ext cx="1905000" cy="1129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050" dirty="0"/>
                  <a:t>Configured PROD instance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050" dirty="0" smtClean="0"/>
                  <a:t>B2B </a:t>
                </a:r>
                <a:r>
                  <a:rPr lang="en-US" sz="1050" dirty="0" err="1"/>
                  <a:t>PiPs</a:t>
                </a:r>
                <a:endParaRPr lang="en-US" sz="1050" dirty="0"/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sz="1050" dirty="0" smtClean="0"/>
                  <a:t>Support</a:t>
                </a:r>
                <a:endParaRPr lang="en-US" sz="1050" dirty="0"/>
              </a:p>
              <a:p>
                <a:pPr>
                  <a:buFont typeface="Arial" pitchFamily="34" charset="0"/>
                  <a:buChar char="•"/>
                  <a:defRPr/>
                </a:pPr>
                <a:endParaRPr lang="en-US" sz="105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7200" y="4151250"/>
                <a:ext cx="8077200" cy="2525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Deliverables</a:t>
                </a:r>
              </a:p>
            </p:txBody>
          </p: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304800" y="1066800"/>
              <a:ext cx="8458200" cy="2896238"/>
              <a:chOff x="304800" y="937517"/>
              <a:chExt cx="8458200" cy="289569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33400" y="2804065"/>
                <a:ext cx="7924800" cy="1523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" name="TextBox 11"/>
              <p:cNvSpPr txBox="1">
                <a:spLocks noChangeArrowheads="1"/>
              </p:cNvSpPr>
              <p:nvPr/>
            </p:nvSpPr>
            <p:spPr bwMode="auto">
              <a:xfrm>
                <a:off x="304800" y="3309947"/>
                <a:ext cx="1371600" cy="523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Calibri" pitchFamily="34" charset="0"/>
                  </a:rPr>
                  <a:t>Launch </a:t>
                </a:r>
              </a:p>
              <a:p>
                <a:r>
                  <a:rPr lang="en-US" sz="1400">
                    <a:latin typeface="Calibri" pitchFamily="34" charset="0"/>
                  </a:rPr>
                  <a:t>Project</a:t>
                </a:r>
              </a:p>
            </p:txBody>
          </p:sp>
          <p:sp>
            <p:nvSpPr>
              <p:cNvPr id="18" name="Sun 17"/>
              <p:cNvSpPr/>
              <p:nvPr/>
            </p:nvSpPr>
            <p:spPr>
              <a:xfrm>
                <a:off x="457200" y="2727879"/>
                <a:ext cx="228600" cy="304742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9" name="TextBox 31"/>
              <p:cNvSpPr txBox="1">
                <a:spLocks noChangeArrowheads="1"/>
              </p:cNvSpPr>
              <p:nvPr/>
            </p:nvSpPr>
            <p:spPr bwMode="auto">
              <a:xfrm>
                <a:off x="1447800" y="3157535"/>
                <a:ext cx="1447800" cy="307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20" name="Sun 19"/>
              <p:cNvSpPr/>
              <p:nvPr/>
            </p:nvSpPr>
            <p:spPr>
              <a:xfrm>
                <a:off x="4343400" y="2727879"/>
                <a:ext cx="228600" cy="304742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1" name="TextBox 35"/>
              <p:cNvSpPr txBox="1">
                <a:spLocks noChangeArrowheads="1"/>
              </p:cNvSpPr>
              <p:nvPr/>
            </p:nvSpPr>
            <p:spPr bwMode="auto">
              <a:xfrm>
                <a:off x="4038600" y="3299272"/>
                <a:ext cx="990600" cy="304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Calibri" pitchFamily="34" charset="0"/>
                  </a:rPr>
                  <a:t>Plan UAT</a:t>
                </a:r>
              </a:p>
            </p:txBody>
          </p:sp>
          <p:sp>
            <p:nvSpPr>
              <p:cNvPr id="22" name="Sun 21"/>
              <p:cNvSpPr/>
              <p:nvPr/>
            </p:nvSpPr>
            <p:spPr>
              <a:xfrm>
                <a:off x="6019800" y="2727879"/>
                <a:ext cx="228600" cy="304742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3" name="TextBox 47"/>
              <p:cNvSpPr txBox="1">
                <a:spLocks noChangeArrowheads="1"/>
              </p:cNvSpPr>
              <p:nvPr/>
            </p:nvSpPr>
            <p:spPr bwMode="auto">
              <a:xfrm>
                <a:off x="5562600" y="3372995"/>
                <a:ext cx="1371600" cy="307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Calibri" pitchFamily="34" charset="0"/>
                  </a:rPr>
                  <a:t>UAT Sign-offs</a:t>
                </a:r>
              </a:p>
            </p:txBody>
          </p:sp>
          <p:sp>
            <p:nvSpPr>
              <p:cNvPr id="24" name="Sun 23"/>
              <p:cNvSpPr/>
              <p:nvPr/>
            </p:nvSpPr>
            <p:spPr>
              <a:xfrm>
                <a:off x="8305800" y="2727879"/>
                <a:ext cx="228600" cy="304742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5" name="TextBox 53"/>
              <p:cNvSpPr txBox="1">
                <a:spLocks noChangeArrowheads="1"/>
              </p:cNvSpPr>
              <p:nvPr/>
            </p:nvSpPr>
            <p:spPr bwMode="auto">
              <a:xfrm>
                <a:off x="7924800" y="3409751"/>
                <a:ext cx="838200" cy="307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Calibri" pitchFamily="34" charset="0"/>
                  </a:rPr>
                  <a:t>Support</a:t>
                </a:r>
              </a:p>
            </p:txBody>
          </p:sp>
          <p:sp>
            <p:nvSpPr>
              <p:cNvPr id="26" name="Pentagon 25"/>
              <p:cNvSpPr/>
              <p:nvPr/>
            </p:nvSpPr>
            <p:spPr>
              <a:xfrm>
                <a:off x="457200" y="1745403"/>
                <a:ext cx="2133600" cy="966604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/>
                  <a:t>Requirements and Design</a:t>
                </a:r>
              </a:p>
            </p:txBody>
          </p:sp>
          <p:sp>
            <p:nvSpPr>
              <p:cNvPr id="27" name="Pentagon 26"/>
              <p:cNvSpPr/>
              <p:nvPr/>
            </p:nvSpPr>
            <p:spPr>
              <a:xfrm>
                <a:off x="2514600" y="1745403"/>
                <a:ext cx="2133600" cy="966604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/>
                  <a:t>Build and Test</a:t>
                </a:r>
              </a:p>
            </p:txBody>
          </p:sp>
          <p:sp>
            <p:nvSpPr>
              <p:cNvPr id="28" name="Pentagon 27"/>
              <p:cNvSpPr/>
              <p:nvPr/>
            </p:nvSpPr>
            <p:spPr>
              <a:xfrm>
                <a:off x="4572000" y="1745403"/>
                <a:ext cx="2133600" cy="966604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/>
                  <a:t>User Acceptance</a:t>
                </a:r>
              </a:p>
            </p:txBody>
          </p:sp>
          <p:sp>
            <p:nvSpPr>
              <p:cNvPr id="29" name="Pentagon 28"/>
              <p:cNvSpPr/>
              <p:nvPr/>
            </p:nvSpPr>
            <p:spPr>
              <a:xfrm>
                <a:off x="6629400" y="1745403"/>
                <a:ext cx="2133600" cy="966604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/>
                  <a:t>Implement and Support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rot="5400000">
                <a:off x="389763" y="3209594"/>
                <a:ext cx="328550" cy="31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Sun 30"/>
              <p:cNvSpPr/>
              <p:nvPr/>
            </p:nvSpPr>
            <p:spPr>
              <a:xfrm>
                <a:off x="6781800" y="2727879"/>
                <a:ext cx="228600" cy="304742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" name="TextBox 53"/>
              <p:cNvSpPr txBox="1">
                <a:spLocks noChangeArrowheads="1"/>
              </p:cNvSpPr>
              <p:nvPr/>
            </p:nvSpPr>
            <p:spPr bwMode="auto">
              <a:xfrm>
                <a:off x="7543800" y="937517"/>
                <a:ext cx="1219200" cy="307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dirty="0">
                    <a:latin typeface="Calibri" pitchFamily="34" charset="0"/>
                  </a:rPr>
                  <a:t>GO-LIVE</a:t>
                </a: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rot="5400000">
                <a:off x="4276757" y="3232609"/>
                <a:ext cx="328550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5953157" y="3232609"/>
                <a:ext cx="328550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6770719" y="3232609"/>
                <a:ext cx="32855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8239157" y="3232609"/>
                <a:ext cx="328550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/>
              <p:cNvSpPr/>
              <p:nvPr/>
            </p:nvSpPr>
            <p:spPr>
              <a:xfrm>
                <a:off x="533400" y="1483514"/>
                <a:ext cx="7924800" cy="1523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8" name="Sun 37"/>
              <p:cNvSpPr/>
              <p:nvPr/>
            </p:nvSpPr>
            <p:spPr>
              <a:xfrm>
                <a:off x="7315200" y="1404154"/>
                <a:ext cx="228600" cy="304742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9" name="TextBox 53"/>
              <p:cNvSpPr txBox="1">
                <a:spLocks noChangeArrowheads="1"/>
              </p:cNvSpPr>
              <p:nvPr/>
            </p:nvSpPr>
            <p:spPr bwMode="auto">
              <a:xfrm>
                <a:off x="6705600" y="3299271"/>
                <a:ext cx="1143000" cy="523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dirty="0">
                    <a:latin typeface="Calibri" pitchFamily="34" charset="0"/>
                  </a:rPr>
                  <a:t>Go-Live</a:t>
                </a:r>
              </a:p>
              <a:p>
                <a:r>
                  <a:rPr lang="en-US" sz="1400" dirty="0">
                    <a:latin typeface="Calibri" pitchFamily="34" charset="0"/>
                  </a:rPr>
                  <a:t>Preparations</a:t>
                </a:r>
              </a:p>
            </p:txBody>
          </p:sp>
          <p:sp>
            <p:nvSpPr>
              <p:cNvPr id="40" name="Sun 39"/>
              <p:cNvSpPr/>
              <p:nvPr/>
            </p:nvSpPr>
            <p:spPr>
              <a:xfrm>
                <a:off x="2209800" y="2689786"/>
                <a:ext cx="228600" cy="304742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1" name="TextBox 35"/>
              <p:cNvSpPr txBox="1">
                <a:spLocks noChangeArrowheads="1"/>
              </p:cNvSpPr>
              <p:nvPr/>
            </p:nvSpPr>
            <p:spPr bwMode="auto">
              <a:xfrm>
                <a:off x="1905000" y="3299271"/>
                <a:ext cx="1752600" cy="523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dirty="0">
                    <a:latin typeface="Calibri" pitchFamily="34" charset="0"/>
                  </a:rPr>
                  <a:t>Design </a:t>
                </a:r>
              </a:p>
              <a:p>
                <a:r>
                  <a:rPr lang="en-US" sz="1400" dirty="0">
                    <a:latin typeface="Calibri" pitchFamily="34" charset="0"/>
                  </a:rPr>
                  <a:t>Documents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rot="5400000">
                <a:off x="2149503" y="3207212"/>
                <a:ext cx="295219" cy="222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Sun 42"/>
            <p:cNvSpPr/>
            <p:nvPr/>
          </p:nvSpPr>
          <p:spPr bwMode="auto">
            <a:xfrm>
              <a:off x="2743200" y="1447800"/>
              <a:ext cx="228600" cy="3048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TextBox 38"/>
            <p:cNvSpPr txBox="1">
              <a:spLocks noChangeArrowheads="1"/>
            </p:cNvSpPr>
            <p:nvPr/>
          </p:nvSpPr>
          <p:spPr bwMode="auto">
            <a:xfrm>
              <a:off x="2895600" y="1066800"/>
              <a:ext cx="9906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</a:rPr>
                <a:t>CRP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45" name="Straight Connector 44"/>
            <p:cNvCxnSpPr>
              <a:stCxn id="44" idx="1"/>
              <a:endCxn id="43" idx="0"/>
            </p:cNvCxnSpPr>
            <p:nvPr/>
          </p:nvCxnSpPr>
          <p:spPr bwMode="auto">
            <a:xfrm rot="10800000" flipV="1">
              <a:off x="2857500" y="1220788"/>
              <a:ext cx="38100" cy="227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Sun 45"/>
            <p:cNvSpPr/>
            <p:nvPr/>
          </p:nvSpPr>
          <p:spPr bwMode="auto">
            <a:xfrm>
              <a:off x="990600" y="1447800"/>
              <a:ext cx="228600" cy="3048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TextBox 38"/>
            <p:cNvSpPr txBox="1">
              <a:spLocks noChangeArrowheads="1"/>
            </p:cNvSpPr>
            <p:nvPr/>
          </p:nvSpPr>
          <p:spPr bwMode="auto">
            <a:xfrm>
              <a:off x="1143000" y="1066800"/>
              <a:ext cx="12192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latin typeface="Calibri" pitchFamily="34" charset="0"/>
                </a:rPr>
                <a:t>Requirements </a:t>
              </a:r>
              <a:endParaRPr lang="en-US" sz="1400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cxnSp>
          <p:nvCxnSpPr>
            <p:cNvPr id="48" name="Straight Connector 47"/>
            <p:cNvCxnSpPr>
              <a:stCxn id="47" idx="1"/>
              <a:endCxn id="46" idx="0"/>
            </p:cNvCxnSpPr>
            <p:nvPr/>
          </p:nvCxnSpPr>
          <p:spPr bwMode="auto">
            <a:xfrm rot="10800000" flipV="1">
              <a:off x="1104900" y="1220788"/>
              <a:ext cx="38100" cy="227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Sun 48"/>
            <p:cNvSpPr/>
            <p:nvPr/>
          </p:nvSpPr>
          <p:spPr bwMode="auto">
            <a:xfrm>
              <a:off x="5257800" y="1447800"/>
              <a:ext cx="228600" cy="3048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TextBox 38"/>
            <p:cNvSpPr txBox="1">
              <a:spLocks noChangeArrowheads="1"/>
            </p:cNvSpPr>
            <p:nvPr/>
          </p:nvSpPr>
          <p:spPr bwMode="auto">
            <a:xfrm>
              <a:off x="5486400" y="990600"/>
              <a:ext cx="1066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latin typeface="Calibri" pitchFamily="34" charset="0"/>
                </a:rPr>
                <a:t>UAT</a:t>
              </a:r>
            </a:p>
          </p:txBody>
        </p:sp>
        <p:cxnSp>
          <p:nvCxnSpPr>
            <p:cNvPr id="51" name="Straight Connector 50"/>
            <p:cNvCxnSpPr>
              <a:stCxn id="50" idx="1"/>
              <a:endCxn id="49" idx="0"/>
            </p:cNvCxnSpPr>
            <p:nvPr/>
          </p:nvCxnSpPr>
          <p:spPr bwMode="auto">
            <a:xfrm rot="10800000" flipV="1">
              <a:off x="5372100" y="1144588"/>
              <a:ext cx="114300" cy="303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2" idx="1"/>
              <a:endCxn id="38" idx="0"/>
            </p:cNvCxnSpPr>
            <p:nvPr/>
          </p:nvCxnSpPr>
          <p:spPr bwMode="auto">
            <a:xfrm rot="10800000" flipV="1">
              <a:off x="7429500" y="1220729"/>
              <a:ext cx="114300" cy="312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Sun 52"/>
            <p:cNvSpPr/>
            <p:nvPr/>
          </p:nvSpPr>
          <p:spPr bwMode="auto">
            <a:xfrm>
              <a:off x="3276600" y="2819400"/>
              <a:ext cx="228600" cy="3048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TextBox 35"/>
            <p:cNvSpPr txBox="1">
              <a:spLocks noChangeArrowheads="1"/>
            </p:cNvSpPr>
            <p:nvPr/>
          </p:nvSpPr>
          <p:spPr bwMode="auto">
            <a:xfrm>
              <a:off x="2971800" y="3313113"/>
              <a:ext cx="11430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Training</a:t>
              </a: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 rot="5400000">
              <a:off x="3216275" y="3144838"/>
              <a:ext cx="295275" cy="2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Sun 55"/>
            <p:cNvSpPr/>
            <p:nvPr/>
          </p:nvSpPr>
          <p:spPr bwMode="auto">
            <a:xfrm>
              <a:off x="5181600" y="2819400"/>
              <a:ext cx="228600" cy="3048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7" name="TextBox 35"/>
            <p:cNvSpPr txBox="1">
              <a:spLocks noChangeArrowheads="1"/>
            </p:cNvSpPr>
            <p:nvPr/>
          </p:nvSpPr>
          <p:spPr bwMode="auto">
            <a:xfrm>
              <a:off x="4876800" y="3629025"/>
              <a:ext cx="8382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latin typeface="Calibri" pitchFamily="34" charset="0"/>
                </a:rPr>
                <a:t>Training</a:t>
              </a:r>
            </a:p>
          </p:txBody>
        </p:sp>
        <p:cxnSp>
          <p:nvCxnSpPr>
            <p:cNvPr id="58" name="Straight Connector 57"/>
            <p:cNvCxnSpPr>
              <a:endCxn id="57" idx="0"/>
            </p:cNvCxnSpPr>
            <p:nvPr/>
          </p:nvCxnSpPr>
          <p:spPr bwMode="auto">
            <a:xfrm rot="16200000" flipH="1">
              <a:off x="4976019" y="3309144"/>
              <a:ext cx="623887" cy="15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40080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O_PlatinumPartner_cl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2670" y="6453492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    How can I implement ASCP in 8 weeks?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Vanilla implementation – no customizations</a:t>
            </a:r>
          </a:p>
          <a:p>
            <a:r>
              <a:rPr lang="en-US" dirty="0" smtClean="0"/>
              <a:t>Minimum capacity constraints</a:t>
            </a:r>
          </a:p>
          <a:p>
            <a:r>
              <a:rPr lang="en-US" dirty="0" smtClean="0"/>
              <a:t>Design a workable solution for running your business – not for a wish list.</a:t>
            </a:r>
          </a:p>
          <a:p>
            <a:r>
              <a:rPr lang="en-US" dirty="0" smtClean="0"/>
              <a:t>Need push from top management; some resistance is inevitable as comfort zones are breached. </a:t>
            </a:r>
          </a:p>
          <a:p>
            <a:r>
              <a:rPr lang="en-US" dirty="0" smtClean="0"/>
              <a:t>2 test cycles - CRP and UAT.</a:t>
            </a:r>
          </a:p>
          <a:p>
            <a:pPr>
              <a:buNone/>
            </a:pPr>
            <a:endParaRPr lang="en-US" b="1" i="1" u="sng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sz="3800" b="1" i="1" dirty="0" smtClean="0">
                <a:solidFill>
                  <a:srgbClr val="FF0000"/>
                </a:solidFill>
              </a:rPr>
              <a:t>Trust!  ASCP works!</a:t>
            </a:r>
            <a:endParaRPr lang="en-US" sz="38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8392" y="88392"/>
            <a:ext cx="597408" cy="597408"/>
            <a:chOff x="3503135" y="5242560"/>
            <a:chExt cx="597408" cy="597408"/>
          </a:xfrm>
        </p:grpSpPr>
        <p:sp>
          <p:nvSpPr>
            <p:cNvPr id="13" name="12-Point Star 12"/>
            <p:cNvSpPr/>
            <p:nvPr/>
          </p:nvSpPr>
          <p:spPr>
            <a:xfrm>
              <a:off x="3503135" y="5242560"/>
              <a:ext cx="597408" cy="597408"/>
            </a:xfrm>
            <a:prstGeom prst="star12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marL="569913" indent="-228600" algn="ctr" eaLnBrk="0" hangingPunct="0">
                <a:spcBef>
                  <a:spcPct val="20000"/>
                </a:spcBef>
                <a:buClr>
                  <a:srgbClr val="006699"/>
                </a:buClr>
                <a:buFont typeface="Arial" pitchFamily="34" charset="0"/>
                <a:buChar char="•"/>
              </a:pPr>
              <a:endParaRPr lang="en-US" sz="2400" b="0" dirty="0" smtClean="0"/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3583907" y="5371838"/>
              <a:ext cx="381001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  <a:buClr>
                  <a:srgbClr val="FF0000"/>
                </a:buClr>
                <a:buSzPct val="100000"/>
              </a:pPr>
              <a:r>
                <a:rPr lang="en-US" sz="2400" dirty="0" smtClean="0">
                  <a:solidFill>
                    <a:schemeClr val="bg1"/>
                  </a:solidFill>
                </a:rPr>
                <a:t>9b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40080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O_PlatinumPartner_cl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2670" y="6453492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/>
              <a:t>Critical Considerations</a:t>
            </a:r>
          </a:p>
          <a:p>
            <a:r>
              <a:rPr lang="en-US" sz="2200" dirty="0" smtClean="0"/>
              <a:t>Planning objectives – Long term vs. short term; planning for material, resources, vendor capacity, etc.</a:t>
            </a:r>
          </a:p>
          <a:p>
            <a:r>
              <a:rPr lang="en-US" sz="2200" dirty="0" smtClean="0"/>
              <a:t>Understand difference between planning and logistics/ plan-execution.</a:t>
            </a:r>
          </a:p>
          <a:p>
            <a:r>
              <a:rPr lang="en-US" sz="2200" dirty="0" smtClean="0"/>
              <a:t>Existing system configuration – what changes are required?</a:t>
            </a:r>
          </a:p>
          <a:p>
            <a:r>
              <a:rPr lang="en-US" sz="2200" dirty="0" smtClean="0"/>
              <a:t>What is the impact on other user groups – Finance, OM, Logistics, etc. </a:t>
            </a:r>
          </a:p>
          <a:p>
            <a:r>
              <a:rPr lang="en-US" sz="2200" dirty="0" smtClean="0"/>
              <a:t>Production Volumes – current and projected</a:t>
            </a:r>
          </a:p>
          <a:p>
            <a:r>
              <a:rPr lang="en-US" sz="2200" dirty="0" smtClean="0"/>
              <a:t>Single instance vs. distributed architecture</a:t>
            </a:r>
          </a:p>
          <a:p>
            <a:r>
              <a:rPr lang="en-US" sz="2200" dirty="0" smtClean="0"/>
              <a:t>Constrains – are they critical enough to plan for </a:t>
            </a:r>
          </a:p>
          <a:p>
            <a:r>
              <a:rPr lang="en-US" sz="2200" dirty="0" smtClean="0"/>
              <a:t>Team size – number of planners and number of implementation team members.</a:t>
            </a:r>
          </a:p>
          <a:p>
            <a:pPr>
              <a:buNone/>
            </a:pPr>
            <a:endParaRPr lang="en-US" sz="1200" b="1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40080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_PlatinumPartner_cl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2670" y="6453492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ASCP Benefits</a:t>
            </a:r>
          </a:p>
          <a:p>
            <a:r>
              <a:rPr lang="en-US" sz="2400" dirty="0" smtClean="0"/>
              <a:t>Global planning</a:t>
            </a:r>
          </a:p>
          <a:p>
            <a:r>
              <a:rPr lang="en-US" sz="2400" dirty="0" smtClean="0"/>
              <a:t>Fast planning cycle (speed up your planning)</a:t>
            </a:r>
          </a:p>
          <a:p>
            <a:r>
              <a:rPr lang="en-US" sz="2400" dirty="0" smtClean="0"/>
              <a:t>Frequent and smaller planning deltas </a:t>
            </a:r>
          </a:p>
          <a:p>
            <a:r>
              <a:rPr lang="en-US" sz="2400" dirty="0" smtClean="0"/>
              <a:t>Modeling tools for multi-scenarios</a:t>
            </a:r>
          </a:p>
          <a:p>
            <a:r>
              <a:rPr lang="en-US" sz="2400" dirty="0" smtClean="0"/>
              <a:t>Integrated with ERP system.</a:t>
            </a:r>
          </a:p>
          <a:p>
            <a:r>
              <a:rPr lang="en-US" sz="2400" dirty="0" smtClean="0"/>
              <a:t>Scalable in terms of volumes and functionality</a:t>
            </a:r>
            <a:endParaRPr lang="en-US" sz="24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40080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_PlatinumPartner_cl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2670" y="6453492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(Cont.)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3434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Manoj Rathi CSCP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Consulting Manager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17+ years in Manufacturing, supply chain and costing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Oracle certified Advanced Planning Implementation Champ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Featured speaker on OAUG forums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pic>
        <p:nvPicPr>
          <p:cNvPr id="5" name="Picture 4" descr="O_PlatinumPartner_cl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2670" y="6453492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2010 USJade Corp– Proprietary and Confidential 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Jade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7013" lvl="1" indent="-227013" fontAlgn="base">
              <a:lnSpc>
                <a:spcPct val="125000"/>
              </a:lnSpc>
              <a:spcAft>
                <a:spcPct val="0"/>
              </a:spcAft>
              <a:buClr>
                <a:srgbClr val="006699"/>
              </a:buClr>
              <a:buNone/>
              <a:defRPr/>
            </a:pPr>
            <a:r>
              <a:rPr lang="en-US" kern="0" dirty="0" smtClean="0"/>
              <a:t>Your Long Term IT Services Partner for Growth</a:t>
            </a:r>
            <a:endParaRPr lang="en-US" kern="0" dirty="0"/>
          </a:p>
          <a:p>
            <a:pPr marL="227013" lvl="1" indent="-227013" fontAlgn="base">
              <a:lnSpc>
                <a:spcPct val="125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800" kern="0" dirty="0"/>
              <a:t>Enterprise System Integrator</a:t>
            </a:r>
          </a:p>
          <a:p>
            <a:pPr marL="227013" lvl="0" indent="-227013" eaLnBrk="0" fontAlgn="base" hangingPunct="0">
              <a:spcAft>
                <a:spcPct val="0"/>
              </a:spcAft>
              <a:defRPr/>
            </a:pPr>
            <a:r>
              <a:rPr lang="en-US" sz="1800" kern="0" dirty="0"/>
              <a:t>Served more than 50 customers for over 10 years</a:t>
            </a:r>
          </a:p>
          <a:p>
            <a:pPr marL="227013" lvl="1" indent="-227013" fontAlgn="base">
              <a:lnSpc>
                <a:spcPct val="125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800" kern="0" dirty="0"/>
              <a:t>Oracle Platinum Partner </a:t>
            </a:r>
          </a:p>
          <a:p>
            <a:pPr marL="227013" lvl="1" indent="-227013" fontAlgn="base">
              <a:lnSpc>
                <a:spcPct val="125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800" kern="0" dirty="0"/>
              <a:t>Oracle Certified Accelerate Solution Provider</a:t>
            </a:r>
          </a:p>
          <a:p>
            <a:pPr marL="227013" lvl="1" indent="-227013" fontAlgn="base">
              <a:lnSpc>
                <a:spcPct val="125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800" kern="0" dirty="0"/>
              <a:t>Strategic Partnerships</a:t>
            </a:r>
          </a:p>
          <a:p>
            <a:pPr marL="227013" lvl="1" indent="-227013" fontAlgn="base">
              <a:lnSpc>
                <a:spcPct val="125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800" kern="0" dirty="0"/>
              <a:t>Experience with Global Implementations</a:t>
            </a:r>
          </a:p>
          <a:p>
            <a:pPr marL="227013" lvl="1" indent="-227013" fontAlgn="base">
              <a:lnSpc>
                <a:spcPct val="125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800" kern="0" dirty="0"/>
              <a:t>Global Delivery Capability – US, India, China, Israel</a:t>
            </a:r>
          </a:p>
          <a:p>
            <a:pPr marL="227013" lvl="1" indent="-227013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1800" kern="0" dirty="0"/>
              <a:t>Right Shore Delivery Model </a:t>
            </a:r>
          </a:p>
          <a:p>
            <a:pPr marL="227013" lvl="1" indent="-227013" fontAlgn="base">
              <a:lnSpc>
                <a:spcPct val="125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800" kern="0" dirty="0"/>
              <a:t>Right Size</a:t>
            </a:r>
          </a:p>
          <a:p>
            <a:pPr marL="227013" lvl="1" indent="-227013" fontAlgn="base">
              <a:lnSpc>
                <a:spcPct val="125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800" kern="0" dirty="0"/>
              <a:t>SAS 70 </a:t>
            </a:r>
            <a:r>
              <a:rPr lang="en-US" sz="1800" kern="0" dirty="0" smtClean="0"/>
              <a:t>Certified</a:t>
            </a:r>
            <a:endParaRPr lang="en-US" sz="1800" kern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Picture 9" descr="O_PlatinumPartner_cl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2670" y="6453492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28600"/>
            <a:ext cx="6019800" cy="69802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49600" b="0" dirty="0">
                <a:solidFill>
                  <a:srgbClr val="B8B8B8"/>
                </a:solidFill>
                <a:latin typeface="Baskerville Old Face" pitchFamily="18" charset="0"/>
                <a:cs typeface="+mn-cs"/>
              </a:rPr>
              <a:t>&amp;</a:t>
            </a:r>
            <a:endParaRPr lang="en-US" sz="28700" b="0" dirty="0">
              <a:solidFill>
                <a:srgbClr val="B8B8B8"/>
              </a:solidFill>
              <a:latin typeface="Baskerville Old Face" pitchFamily="18" charset="0"/>
              <a:cs typeface="+mn-cs"/>
            </a:endParaRPr>
          </a:p>
        </p:txBody>
      </p: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3810000" y="1295400"/>
            <a:ext cx="48006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28700" b="0" dirty="0">
                <a:solidFill>
                  <a:srgbClr val="00837B"/>
                </a:solidFill>
                <a:latin typeface="Monotype Corsiva" pitchFamily="66" charset="0"/>
              </a:rPr>
              <a:t>A</a:t>
            </a:r>
          </a:p>
        </p:txBody>
      </p:sp>
      <p:sp>
        <p:nvSpPr>
          <p:cNvPr id="55301" name="TextBox 2"/>
          <p:cNvSpPr txBox="1">
            <a:spLocks noChangeArrowheads="1"/>
          </p:cNvSpPr>
          <p:nvPr/>
        </p:nvSpPr>
        <p:spPr bwMode="auto">
          <a:xfrm>
            <a:off x="-685800" y="1295400"/>
            <a:ext cx="4905375" cy="417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28700" b="0" dirty="0">
                <a:solidFill>
                  <a:srgbClr val="00837B"/>
                </a:solidFill>
                <a:latin typeface="Monotype Corsiva" pitchFamily="66" charset="0"/>
              </a:rPr>
              <a:t>Q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our Customers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499D-EDD0-4C4D-BADE-878F9D9B216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48" descr="http://www.sosp-20.com/default_files/vmw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362200"/>
            <a:ext cx="1752600" cy="67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http://www.fingalskillnet.com/cm/celerity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034517"/>
            <a:ext cx="1663351" cy="7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C:\Users\Rajesh\Documents\Logos\Telegent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524000"/>
            <a:ext cx="1295400" cy="64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quicklogic-logo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5715000"/>
            <a:ext cx="2082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5715000"/>
            <a:ext cx="1224640" cy="3673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19" descr="exar_logo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5676900"/>
            <a:ext cx="110705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0" cstate="print"/>
          <a:srcRect l="20000" t="15584" r="69376" b="75066"/>
          <a:stretch>
            <a:fillRect/>
          </a:stretch>
        </p:blipFill>
        <p:spPr bwMode="auto">
          <a:xfrm>
            <a:off x="7848600" y="4042454"/>
            <a:ext cx="113647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armoni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2504840"/>
            <a:ext cx="1447800" cy="42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24200" y="4876800"/>
            <a:ext cx="1524000" cy="39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Neopost Logo Low R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37150" y="4800600"/>
            <a:ext cx="1644650" cy="56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4600" y="2528242"/>
            <a:ext cx="1828800" cy="32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4" descr="byerLogo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4928892"/>
            <a:ext cx="763588" cy="54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 descr="atheros_logo.gi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4800" y="3397250"/>
            <a:ext cx="1524000" cy="2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6" descr="cavium_logo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15200" y="5005092"/>
            <a:ext cx="1143000" cy="28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Landor_logo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191000" y="4271054"/>
            <a:ext cx="848704" cy="220663"/>
          </a:xfrm>
          <a:prstGeom prst="rect">
            <a:avLst/>
          </a:prstGeom>
        </p:spPr>
      </p:pic>
      <p:pic>
        <p:nvPicPr>
          <p:cNvPr id="21" name="Picture 2" descr="http://www.scilearn.com/image/logo/logo-scientificlearning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43200" y="3200400"/>
            <a:ext cx="1066800" cy="586739"/>
          </a:xfrm>
          <a:prstGeom prst="rect">
            <a:avLst/>
          </a:prstGeom>
          <a:noFill/>
        </p:spPr>
      </p:pic>
      <p:pic>
        <p:nvPicPr>
          <p:cNvPr id="22" name="Picture 4" descr="NICE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29600" y="5715000"/>
            <a:ext cx="704850" cy="295275"/>
          </a:xfrm>
          <a:prstGeom prst="rect">
            <a:avLst/>
          </a:prstGeom>
          <a:noFill/>
        </p:spPr>
      </p:pic>
      <p:pic>
        <p:nvPicPr>
          <p:cNvPr id="23" name="Picture 6" descr="http://www.sunedison.com/images/logo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362200" y="1600200"/>
            <a:ext cx="1733550" cy="523875"/>
          </a:xfrm>
          <a:prstGeom prst="rect">
            <a:avLst/>
          </a:prstGeom>
          <a:noFill/>
        </p:spPr>
      </p:pic>
      <p:pic>
        <p:nvPicPr>
          <p:cNvPr id="24" name="Picture 8" descr="Verint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486401" y="4118654"/>
            <a:ext cx="2057400" cy="474785"/>
          </a:xfrm>
          <a:prstGeom prst="rect">
            <a:avLst/>
          </a:prstGeom>
          <a:noFill/>
        </p:spPr>
      </p:pic>
      <p:pic>
        <p:nvPicPr>
          <p:cNvPr id="25" name="Picture 24" descr="ejlogonoborder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781800" y="1219200"/>
            <a:ext cx="1892498" cy="838200"/>
          </a:xfrm>
          <a:prstGeom prst="rect">
            <a:avLst/>
          </a:prstGeom>
        </p:spPr>
      </p:pic>
      <p:pic>
        <p:nvPicPr>
          <p:cNvPr id="26" name="Picture 25" descr="Silver Spring 2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572000" y="1676400"/>
            <a:ext cx="1676400" cy="614007"/>
          </a:xfrm>
          <a:prstGeom prst="rect">
            <a:avLst/>
          </a:prstGeom>
        </p:spPr>
      </p:pic>
      <p:graphicFrame>
        <p:nvGraphicFramePr>
          <p:cNvPr id="27" name="Object 24"/>
          <p:cNvGraphicFramePr>
            <a:graphicFrameLocks noChangeAspect="1"/>
          </p:cNvGraphicFramePr>
          <p:nvPr/>
        </p:nvGraphicFramePr>
        <p:xfrm>
          <a:off x="4343400" y="3276600"/>
          <a:ext cx="1992630" cy="609600"/>
        </p:xfrm>
        <a:graphic>
          <a:graphicData uri="http://schemas.openxmlformats.org/presentationml/2006/ole">
            <p:oleObj spid="_x0000_s132098" name="Photo Editor Photo" r:id="rId25" imgW="1743318" imgH="533474" progId="">
              <p:embed/>
            </p:oleObj>
          </a:graphicData>
        </a:graphic>
      </p:graphicFrame>
      <p:sp>
        <p:nvSpPr>
          <p:cNvPr id="28" name="Oval 27"/>
          <p:cNvSpPr/>
          <p:nvPr/>
        </p:nvSpPr>
        <p:spPr bwMode="auto">
          <a:xfrm>
            <a:off x="1447800" y="4724400"/>
            <a:ext cx="1219200" cy="685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6" cstate="print"/>
          <a:srcRect b="25000"/>
          <a:stretch>
            <a:fillRect/>
          </a:stretch>
        </p:blipFill>
        <p:spPr bwMode="auto">
          <a:xfrm>
            <a:off x="6829425" y="3352800"/>
            <a:ext cx="17383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Ports America Logo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648200" y="5562600"/>
            <a:ext cx="1371600" cy="59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C:\Users\sagarwal\AppData\Local\Microsoft\Windows\Temporary Internet Files\Content.Outlook\2FHMOVS0\sst_logo.gif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676400" y="4724401"/>
            <a:ext cx="693869" cy="685800"/>
          </a:xfrm>
          <a:prstGeom prst="rect">
            <a:avLst/>
          </a:prstGeom>
          <a:noFill/>
        </p:spPr>
      </p:pic>
      <p:pic>
        <p:nvPicPr>
          <p:cNvPr id="32" name="Picture 31" descr="solyndra-logo.gi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4724400" y="2514600"/>
            <a:ext cx="1609514" cy="286844"/>
          </a:xfrm>
          <a:prstGeom prst="rect">
            <a:avLst/>
          </a:prstGeom>
        </p:spPr>
      </p:pic>
      <p:pic>
        <p:nvPicPr>
          <p:cNvPr id="33" name="Picture 6" descr="Cortina LogoFinal.jpg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81000" y="3805917"/>
            <a:ext cx="11144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O_PlatinumPartner_clr.bmp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374033" y="6453492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1235075" y="62357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62000" y="1524000"/>
            <a:ext cx="3810000" cy="3657600"/>
          </a:xfrm>
          <a:prstGeom prst="rect">
            <a:avLst/>
          </a:prstGeom>
        </p:spPr>
        <p:txBody>
          <a:bodyPr/>
          <a:lstStyle/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None/>
              <a:tabLst/>
              <a:defRPr/>
            </a:pPr>
            <a:r>
              <a:rPr lang="en-US" sz="1600" b="1" kern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Global Headquarters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None/>
              <a:tabLst/>
              <a:defRPr/>
            </a:pPr>
            <a:r>
              <a:rPr lang="en-US" sz="1600" b="0" kern="0" dirty="0" smtClean="0">
                <a:latin typeface="Arial" pitchFamily="34" charset="0"/>
                <a:cs typeface="Arial" pitchFamily="34" charset="0"/>
              </a:rPr>
              <a:t>1731 Technology Drive, Suite 350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None/>
              <a:tabLst/>
              <a:defRPr/>
            </a:pPr>
            <a:r>
              <a:rPr lang="en-US" sz="1600" b="0" kern="0" dirty="0" smtClean="0">
                <a:latin typeface="Arial" pitchFamily="34" charset="0"/>
                <a:cs typeface="Arial" pitchFamily="34" charset="0"/>
              </a:rPr>
              <a:t>San Jose, CA 95110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None/>
              <a:tabLst/>
              <a:defRPr/>
            </a:pPr>
            <a:r>
              <a:rPr lang="en-US" sz="1600" b="0" kern="0" dirty="0" smtClean="0">
                <a:latin typeface="Arial" pitchFamily="34" charset="0"/>
                <a:cs typeface="Arial" pitchFamily="34" charset="0"/>
              </a:rPr>
              <a:t>877-JADE-4IT (523-3448)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 typeface="Times New Roman" pitchFamily="18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http://www.jadeglobal.com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Boston Area Office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1900 West Park Drive, Suite# 280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Westborough, MA 01581 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(508) 983-1457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419600" y="3312888"/>
            <a:ext cx="3352800" cy="1792512"/>
          </a:xfrm>
          <a:prstGeom prst="rect">
            <a:avLst/>
          </a:prstGeom>
        </p:spPr>
        <p:txBody>
          <a:bodyPr/>
          <a:lstStyle/>
          <a:p>
            <a:pPr marL="227013" indent="-227013" eaLnBrk="0" hangingPunct="0">
              <a:spcBef>
                <a:spcPct val="20000"/>
              </a:spcBef>
              <a:buClr>
                <a:srgbClr val="006699"/>
              </a:buClr>
            </a:pPr>
            <a:r>
              <a:rPr lang="en-US" sz="1600" b="1" kern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Jade Global - India</a:t>
            </a:r>
          </a:p>
          <a:p>
            <a:pPr marL="227013" indent="-227013" eaLnBrk="0" hangingPunct="0">
              <a:spcBef>
                <a:spcPct val="20000"/>
              </a:spcBef>
              <a:buClr>
                <a:srgbClr val="006699"/>
              </a:buClr>
            </a:pPr>
            <a:r>
              <a:rPr lang="en-US" sz="1600" b="0" kern="0" dirty="0" smtClean="0">
                <a:latin typeface="Arial" pitchFamily="34" charset="0"/>
                <a:cs typeface="Arial" pitchFamily="34" charset="0"/>
              </a:rPr>
              <a:t>E-Space IT Park, A-3, 2nd Floor,</a:t>
            </a:r>
          </a:p>
          <a:p>
            <a:pPr marL="227013" indent="-227013" eaLnBrk="0" hangingPunct="0">
              <a:spcBef>
                <a:spcPct val="20000"/>
              </a:spcBef>
              <a:buClr>
                <a:srgbClr val="006699"/>
              </a:buClr>
            </a:pPr>
            <a:r>
              <a:rPr lang="en-US" sz="1600" b="0" kern="0" dirty="0" smtClean="0">
                <a:latin typeface="Arial" pitchFamily="34" charset="0"/>
                <a:cs typeface="Arial" pitchFamily="34" charset="0"/>
              </a:rPr>
              <a:t>102 D/E, Wadgaon Sheri, </a:t>
            </a:r>
          </a:p>
          <a:p>
            <a:pPr marL="227013" indent="-227013" eaLnBrk="0" hangingPunct="0">
              <a:spcBef>
                <a:spcPct val="20000"/>
              </a:spcBef>
              <a:buClr>
                <a:srgbClr val="006699"/>
              </a:buClr>
            </a:pPr>
            <a:r>
              <a:rPr lang="en-US" sz="1600" b="0" kern="0" dirty="0" smtClean="0">
                <a:latin typeface="Arial" pitchFamily="34" charset="0"/>
                <a:cs typeface="Arial" pitchFamily="34" charset="0"/>
              </a:rPr>
              <a:t>Pune-Nagar Road, Pune 411-014</a:t>
            </a:r>
          </a:p>
          <a:p>
            <a:pPr marL="227013" indent="-227013" eaLnBrk="0" hangingPunct="0">
              <a:spcBef>
                <a:spcPct val="20000"/>
              </a:spcBef>
              <a:buClr>
                <a:srgbClr val="006699"/>
              </a:buClr>
            </a:pPr>
            <a:r>
              <a:rPr lang="fr-FR" sz="1600" b="0" kern="0" dirty="0" smtClean="0">
                <a:latin typeface="Arial" pitchFamily="34" charset="0"/>
                <a:cs typeface="Arial" pitchFamily="34" charset="0"/>
              </a:rPr>
              <a:t>Phone: 91-2066081500 </a:t>
            </a:r>
          </a:p>
          <a:p>
            <a:pPr marL="227013" indent="-227013" eaLnBrk="0" hangingPunct="0">
              <a:spcBef>
                <a:spcPct val="20000"/>
              </a:spcBef>
              <a:buClr>
                <a:srgbClr val="006699"/>
              </a:buClr>
            </a:pPr>
            <a:r>
              <a:rPr lang="fr-FR" sz="1600" b="0" kern="0" dirty="0" smtClean="0">
                <a:latin typeface="Arial" pitchFamily="34" charset="0"/>
                <a:cs typeface="Arial" pitchFamily="34" charset="0"/>
              </a:rPr>
              <a:t>VOIP:  (408) 907-2730 </a:t>
            </a:r>
            <a:br>
              <a:rPr lang="fr-FR" sz="1600" b="0" kern="0" dirty="0" smtClean="0">
                <a:latin typeface="Arial" pitchFamily="34" charset="0"/>
                <a:cs typeface="Arial" pitchFamily="34" charset="0"/>
              </a:rPr>
            </a:br>
            <a:r>
              <a:rPr lang="fr-FR" sz="1600" b="0" kern="0" dirty="0" smtClean="0">
                <a:latin typeface="Arial" pitchFamily="34" charset="0"/>
                <a:cs typeface="Arial" pitchFamily="34" charset="0"/>
              </a:rPr>
              <a:t>       (408) 834-8606</a:t>
            </a:r>
            <a:endParaRPr lang="en-US" sz="1600" b="0" kern="0" dirty="0" smtClean="0">
              <a:latin typeface="Arial" pitchFamily="34" charset="0"/>
              <a:cs typeface="Arial" pitchFamily="34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Norcal OAUG Training Day, </a:t>
            </a:r>
            <a:fld id="{85D2BB9A-7311-4798-91BE-C4AD32C7A168}" type="datetime1">
              <a:rPr lang="en-US" smtClean="0"/>
              <a:pPr/>
              <a:t>1/8/2011</a:t>
            </a:fld>
            <a:r>
              <a:rPr lang="en-US" dirty="0" smtClean="0"/>
              <a:t>. Confidential.</a:t>
            </a:r>
            <a:endParaRPr lang="en-US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4F499D-EDD0-4C4D-BADE-878F9D9B216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419600" y="1509861"/>
            <a:ext cx="46482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Manoj Rathi</a:t>
            </a:r>
            <a:br>
              <a:rPr lang="en-US" dirty="0" smtClean="0"/>
            </a:br>
            <a:r>
              <a:rPr lang="en-US" dirty="0" smtClean="0"/>
              <a:t>Consulting Manager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hlinkClick r:id="rId3"/>
              </a:rPr>
              <a:t>Manoj.rathi@jadeglobal.com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0" y="5669280"/>
            <a:ext cx="9144000" cy="118872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 dirty="0"/>
          </a:p>
        </p:txBody>
      </p:sp>
      <p:pic>
        <p:nvPicPr>
          <p:cNvPr id="19" name="Picture 16" descr="O_PlatinumPartner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1869" y="5725433"/>
            <a:ext cx="1828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Accelerate Logo_New2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469" y="5725433"/>
            <a:ext cx="18494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SAS 70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2107" y="5692775"/>
            <a:ext cx="648862" cy="400050"/>
          </a:xfrm>
          <a:prstGeom prst="rect">
            <a:avLst/>
          </a:prstGeom>
        </p:spPr>
      </p:pic>
      <p:pic>
        <p:nvPicPr>
          <p:cNvPr id="21" name="Picture 20" descr="ASLOGO_5483_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4206" y="6477000"/>
            <a:ext cx="9191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Referral Partner Logo JPG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07369" y="6350000"/>
            <a:ext cx="1066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 descr="Mercury_log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8169" y="6408738"/>
            <a:ext cx="19812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HC-Logo_small_1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2244" y="6454775"/>
            <a:ext cx="1228725" cy="2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ttps://partner.microsoft.com/binary/US/30000140?FileID=9084283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0" y="6180454"/>
            <a:ext cx="1588169" cy="50292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/>
          </a:p>
        </p:txBody>
      </p:sp>
      <p:pic>
        <p:nvPicPr>
          <p:cNvPr id="5" name="Picture 4" descr="jadeglobal-logo-400x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590800"/>
            <a:ext cx="2438400" cy="11216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2590800"/>
            <a:ext cx="6096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333369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Trade Gothic LT Std Extended" pitchFamily="34" charset="0"/>
              </a:rPr>
              <a:t>Our IT Expertise. Your Success.</a:t>
            </a:r>
            <a:endParaRPr lang="en-US" sz="2000" dirty="0">
              <a:solidFill>
                <a:schemeClr val="bg1"/>
              </a:solidFill>
              <a:latin typeface="Trade Gothic LT Std Extended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Why do you need to change your traditional planning process?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How can Oracle ASCP help?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How do I plan my supply chain rapidly and frequently?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How do I plan my supply chain globally?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How can I plan supply from multiple sources?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How can I plan for capacity constraints?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How can multiple planners access the same plan?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How can I model multiple-scenarios and perform what-if analysis? 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How can I implement ASCP in only 8 weeks?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2010 USJade Corp– Proprietary and Confidential 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 Discuss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1612392"/>
            <a:ext cx="368808" cy="368808"/>
            <a:chOff x="3503135" y="5242560"/>
            <a:chExt cx="597408" cy="597408"/>
          </a:xfrm>
        </p:grpSpPr>
        <p:sp>
          <p:nvSpPr>
            <p:cNvPr id="7" name="12-Point Star 6"/>
            <p:cNvSpPr/>
            <p:nvPr/>
          </p:nvSpPr>
          <p:spPr>
            <a:xfrm>
              <a:off x="3503135" y="5242560"/>
              <a:ext cx="597408" cy="597408"/>
            </a:xfrm>
            <a:prstGeom prst="star12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marL="569913" indent="-228600" algn="ctr" eaLnBrk="0" hangingPunct="0">
                <a:spcBef>
                  <a:spcPct val="20000"/>
                </a:spcBef>
                <a:buClr>
                  <a:srgbClr val="006699"/>
                </a:buClr>
                <a:buFont typeface="Arial" pitchFamily="34" charset="0"/>
                <a:buChar char="•"/>
              </a:pPr>
              <a:endParaRPr lang="en-US" sz="2400" b="0" dirty="0" smtClean="0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630849" y="5357086"/>
              <a:ext cx="309372" cy="3988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  <a:buClr>
                  <a:srgbClr val="FF0000"/>
                </a:buClr>
                <a:buSzPct val="100000"/>
              </a:pPr>
              <a:r>
                <a:rPr lang="en-US" sz="1600" dirty="0" smtClean="0">
                  <a:solidFill>
                    <a:schemeClr val="bg1"/>
                  </a:solidFill>
                </a:rPr>
                <a:t>1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2069592"/>
            <a:ext cx="368808" cy="368808"/>
            <a:chOff x="3503135" y="5242560"/>
            <a:chExt cx="597408" cy="597408"/>
          </a:xfrm>
        </p:grpSpPr>
        <p:sp>
          <p:nvSpPr>
            <p:cNvPr id="10" name="12-Point Star 9"/>
            <p:cNvSpPr/>
            <p:nvPr/>
          </p:nvSpPr>
          <p:spPr>
            <a:xfrm>
              <a:off x="3503135" y="5242560"/>
              <a:ext cx="597408" cy="597408"/>
            </a:xfrm>
            <a:prstGeom prst="star12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marL="569913" indent="-228600" algn="ctr" eaLnBrk="0" hangingPunct="0">
                <a:spcBef>
                  <a:spcPct val="20000"/>
                </a:spcBef>
                <a:buClr>
                  <a:srgbClr val="006699"/>
                </a:buClr>
                <a:buFont typeface="Arial" pitchFamily="34" charset="0"/>
                <a:buChar char="•"/>
              </a:pPr>
              <a:endParaRPr lang="en-US" sz="2400" b="0" dirty="0" smtClean="0"/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3630849" y="5357086"/>
              <a:ext cx="309372" cy="3988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  <a:buClr>
                  <a:srgbClr val="FF0000"/>
                </a:buClr>
                <a:buSzPct val="100000"/>
              </a:pPr>
              <a:r>
                <a:rPr lang="en-US" sz="1600" dirty="0" smtClean="0">
                  <a:solidFill>
                    <a:schemeClr val="bg1"/>
                  </a:solidFill>
                </a:rPr>
                <a:t>2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3390" y="2545842"/>
            <a:ext cx="368808" cy="368808"/>
            <a:chOff x="3503135" y="5242560"/>
            <a:chExt cx="597408" cy="597408"/>
          </a:xfrm>
        </p:grpSpPr>
        <p:sp>
          <p:nvSpPr>
            <p:cNvPr id="13" name="12-Point Star 12"/>
            <p:cNvSpPr/>
            <p:nvPr/>
          </p:nvSpPr>
          <p:spPr>
            <a:xfrm>
              <a:off x="3503135" y="5242560"/>
              <a:ext cx="597408" cy="597408"/>
            </a:xfrm>
            <a:prstGeom prst="star12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marL="569913" indent="-228600" algn="ctr" eaLnBrk="0" hangingPunct="0">
                <a:spcBef>
                  <a:spcPct val="20000"/>
                </a:spcBef>
                <a:buClr>
                  <a:srgbClr val="006699"/>
                </a:buClr>
                <a:buFont typeface="Arial" pitchFamily="34" charset="0"/>
                <a:buChar char="•"/>
              </a:pPr>
              <a:endParaRPr lang="en-US" sz="2400" b="0" dirty="0" smtClean="0"/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3630849" y="5357086"/>
              <a:ext cx="309372" cy="3988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  <a:buClr>
                  <a:srgbClr val="FF0000"/>
                </a:buClr>
                <a:buSzPct val="100000"/>
              </a:pPr>
              <a:r>
                <a:rPr lang="en-US" sz="1600" dirty="0" smtClean="0">
                  <a:solidFill>
                    <a:schemeClr val="bg1"/>
                  </a:solidFill>
                </a:rPr>
                <a:t>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9580" y="2991612"/>
            <a:ext cx="368808" cy="368808"/>
            <a:chOff x="3503135" y="5242560"/>
            <a:chExt cx="597408" cy="597408"/>
          </a:xfrm>
        </p:grpSpPr>
        <p:sp>
          <p:nvSpPr>
            <p:cNvPr id="16" name="12-Point Star 15"/>
            <p:cNvSpPr/>
            <p:nvPr/>
          </p:nvSpPr>
          <p:spPr>
            <a:xfrm>
              <a:off x="3503135" y="5242560"/>
              <a:ext cx="597408" cy="597408"/>
            </a:xfrm>
            <a:prstGeom prst="star12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marL="569913" indent="-228600" algn="ctr" eaLnBrk="0" hangingPunct="0">
                <a:spcBef>
                  <a:spcPct val="20000"/>
                </a:spcBef>
                <a:buClr>
                  <a:srgbClr val="006699"/>
                </a:buClr>
                <a:buFont typeface="Arial" pitchFamily="34" charset="0"/>
                <a:buChar char="•"/>
              </a:pPr>
              <a:endParaRPr lang="en-US" sz="2400" b="0" dirty="0" smtClean="0"/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3630849" y="5357084"/>
              <a:ext cx="309372" cy="3988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  <a:buClr>
                  <a:srgbClr val="FF0000"/>
                </a:buClr>
                <a:buSzPct val="100000"/>
              </a:pPr>
              <a:r>
                <a:rPr lang="en-US" sz="1600" dirty="0" smtClean="0">
                  <a:solidFill>
                    <a:schemeClr val="bg1"/>
                  </a:solidFill>
                </a:rPr>
                <a:t>4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5770" y="3452622"/>
            <a:ext cx="368808" cy="368808"/>
            <a:chOff x="3503135" y="5242560"/>
            <a:chExt cx="597408" cy="597408"/>
          </a:xfrm>
        </p:grpSpPr>
        <p:sp>
          <p:nvSpPr>
            <p:cNvPr id="19" name="12-Point Star 18"/>
            <p:cNvSpPr/>
            <p:nvPr/>
          </p:nvSpPr>
          <p:spPr>
            <a:xfrm>
              <a:off x="3503135" y="5242560"/>
              <a:ext cx="597408" cy="597408"/>
            </a:xfrm>
            <a:prstGeom prst="star12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marL="569913" indent="-228600" algn="ctr" eaLnBrk="0" hangingPunct="0">
                <a:spcBef>
                  <a:spcPct val="20000"/>
                </a:spcBef>
                <a:buClr>
                  <a:srgbClr val="006699"/>
                </a:buClr>
                <a:buFont typeface="Arial" pitchFamily="34" charset="0"/>
                <a:buChar char="•"/>
              </a:pPr>
              <a:endParaRPr lang="en-US" sz="2400" b="0" dirty="0" smtClean="0"/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3630849" y="5357086"/>
              <a:ext cx="309372" cy="3988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  <a:buClr>
                  <a:srgbClr val="FF0000"/>
                </a:buClr>
                <a:buSzPct val="100000"/>
              </a:pPr>
              <a:r>
                <a:rPr lang="en-US" sz="1600" dirty="0" smtClean="0">
                  <a:solidFill>
                    <a:schemeClr val="bg1"/>
                  </a:solidFill>
                </a:rPr>
                <a:t>5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5770" y="3913632"/>
            <a:ext cx="368808" cy="368808"/>
            <a:chOff x="3503135" y="5242560"/>
            <a:chExt cx="597408" cy="597408"/>
          </a:xfrm>
        </p:grpSpPr>
        <p:sp>
          <p:nvSpPr>
            <p:cNvPr id="22" name="12-Point Star 21"/>
            <p:cNvSpPr/>
            <p:nvPr/>
          </p:nvSpPr>
          <p:spPr>
            <a:xfrm>
              <a:off x="3503135" y="5242560"/>
              <a:ext cx="597408" cy="597408"/>
            </a:xfrm>
            <a:prstGeom prst="star12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marL="569913" indent="-228600" algn="ctr" eaLnBrk="0" hangingPunct="0">
                <a:spcBef>
                  <a:spcPct val="20000"/>
                </a:spcBef>
                <a:buClr>
                  <a:srgbClr val="006699"/>
                </a:buClr>
                <a:buFont typeface="Arial" pitchFamily="34" charset="0"/>
                <a:buChar char="•"/>
              </a:pPr>
              <a:endParaRPr lang="en-US" sz="2400" b="0" dirty="0" smtClean="0"/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3630849" y="5357086"/>
              <a:ext cx="309372" cy="3988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  <a:buClr>
                  <a:srgbClr val="FF0000"/>
                </a:buClr>
                <a:buSzPct val="100000"/>
              </a:pPr>
              <a:r>
                <a:rPr lang="en-US" sz="1600" dirty="0" smtClean="0">
                  <a:solidFill>
                    <a:schemeClr val="bg1"/>
                  </a:solidFill>
                </a:rPr>
                <a:t>6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1960" y="4367022"/>
            <a:ext cx="368808" cy="368808"/>
            <a:chOff x="3503135" y="5242560"/>
            <a:chExt cx="597408" cy="597408"/>
          </a:xfrm>
        </p:grpSpPr>
        <p:sp>
          <p:nvSpPr>
            <p:cNvPr id="26" name="12-Point Star 25"/>
            <p:cNvSpPr/>
            <p:nvPr/>
          </p:nvSpPr>
          <p:spPr>
            <a:xfrm>
              <a:off x="3503135" y="5242560"/>
              <a:ext cx="597408" cy="597408"/>
            </a:xfrm>
            <a:prstGeom prst="star12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marL="569913" indent="-228600" algn="ctr" eaLnBrk="0" hangingPunct="0">
                <a:spcBef>
                  <a:spcPct val="20000"/>
                </a:spcBef>
                <a:buClr>
                  <a:srgbClr val="006699"/>
                </a:buClr>
                <a:buFont typeface="Arial" pitchFamily="34" charset="0"/>
                <a:buChar char="•"/>
              </a:pPr>
              <a:endParaRPr lang="en-US" sz="2400" b="0" dirty="0" smtClean="0"/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3630849" y="5357086"/>
              <a:ext cx="309372" cy="3988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  <a:buClr>
                  <a:srgbClr val="FF0000"/>
                </a:buClr>
                <a:buSzPct val="100000"/>
              </a:pPr>
              <a:r>
                <a:rPr lang="en-US" sz="1600" dirty="0" smtClean="0">
                  <a:solidFill>
                    <a:schemeClr val="bg1"/>
                  </a:solidFill>
                </a:rPr>
                <a:t>7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2722" y="4831842"/>
            <a:ext cx="368808" cy="368808"/>
            <a:chOff x="3503135" y="5242560"/>
            <a:chExt cx="597408" cy="597408"/>
          </a:xfrm>
        </p:grpSpPr>
        <p:sp>
          <p:nvSpPr>
            <p:cNvPr id="29" name="12-Point Star 28"/>
            <p:cNvSpPr/>
            <p:nvPr/>
          </p:nvSpPr>
          <p:spPr>
            <a:xfrm>
              <a:off x="3503135" y="5242560"/>
              <a:ext cx="597408" cy="597408"/>
            </a:xfrm>
            <a:prstGeom prst="star12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marL="569913" indent="-228600" algn="ctr" eaLnBrk="0" hangingPunct="0">
                <a:spcBef>
                  <a:spcPct val="20000"/>
                </a:spcBef>
                <a:buClr>
                  <a:srgbClr val="006699"/>
                </a:buClr>
                <a:buFont typeface="Arial" pitchFamily="34" charset="0"/>
                <a:buChar char="•"/>
              </a:pPr>
              <a:endParaRPr lang="en-US" sz="2400" b="0" dirty="0" smtClean="0"/>
            </a:p>
          </p:txBody>
        </p:sp>
        <p:sp>
          <p:nvSpPr>
            <p:cNvPr id="30" name="TextBox 29"/>
            <p:cNvSpPr txBox="1"/>
            <p:nvPr/>
          </p:nvSpPr>
          <p:spPr bwMode="auto">
            <a:xfrm>
              <a:off x="3630849" y="5357086"/>
              <a:ext cx="309372" cy="3988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  <a:buClr>
                  <a:srgbClr val="FF0000"/>
                </a:buClr>
                <a:buSzPct val="100000"/>
              </a:pPr>
              <a:r>
                <a:rPr lang="en-US" sz="1600" dirty="0" smtClean="0">
                  <a:solidFill>
                    <a:schemeClr val="bg1"/>
                  </a:solidFill>
                </a:rPr>
                <a:t>8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2722" y="5289042"/>
            <a:ext cx="368808" cy="368808"/>
            <a:chOff x="3503135" y="5242560"/>
            <a:chExt cx="597408" cy="597408"/>
          </a:xfrm>
        </p:grpSpPr>
        <p:sp>
          <p:nvSpPr>
            <p:cNvPr id="32" name="12-Point Star 31"/>
            <p:cNvSpPr/>
            <p:nvPr/>
          </p:nvSpPr>
          <p:spPr>
            <a:xfrm>
              <a:off x="3503135" y="5242560"/>
              <a:ext cx="597408" cy="597408"/>
            </a:xfrm>
            <a:prstGeom prst="star12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marL="569913" indent="-228600" algn="ctr" eaLnBrk="0" hangingPunct="0">
                <a:spcBef>
                  <a:spcPct val="20000"/>
                </a:spcBef>
                <a:buClr>
                  <a:srgbClr val="006699"/>
                </a:buClr>
                <a:buFont typeface="Arial" pitchFamily="34" charset="0"/>
                <a:buChar char="•"/>
              </a:pPr>
              <a:endParaRPr lang="en-US" sz="2400" b="0" dirty="0" smtClean="0"/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3630849" y="5357086"/>
              <a:ext cx="309372" cy="3988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  <a:buClr>
                  <a:srgbClr val="FF0000"/>
                </a:buClr>
                <a:buSzPct val="100000"/>
              </a:pPr>
              <a:r>
                <a:rPr lang="en-US" sz="1600" dirty="0" smtClean="0">
                  <a:solidFill>
                    <a:schemeClr val="bg1"/>
                  </a:solidFill>
                </a:rPr>
                <a:t>9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4" name="Picture 33" descr="O_PlatinumPartner_cl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2670" y="6453492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419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Advanced Supply Chain Planning </a:t>
            </a:r>
            <a:br>
              <a:rPr lang="en-US" sz="4400" dirty="0" smtClean="0"/>
            </a:br>
            <a:r>
              <a:rPr lang="en-US" sz="4400" dirty="0" smtClean="0"/>
              <a:t>Part of Oracle Advanced Planning Suite</a:t>
            </a:r>
          </a:p>
          <a:p>
            <a:endParaRPr lang="en-US" dirty="0" smtClean="0"/>
          </a:p>
          <a:p>
            <a:r>
              <a:rPr lang="en-US" sz="3800" dirty="0" smtClean="0"/>
              <a:t>What it can do</a:t>
            </a:r>
          </a:p>
          <a:p>
            <a:pPr marL="798513" lvl="1" indent="-457200">
              <a:buFont typeface="+mj-lt"/>
              <a:buAutoNum type="arabicPeriod"/>
            </a:pPr>
            <a:r>
              <a:rPr lang="en-US" dirty="0" smtClean="0"/>
              <a:t>Plan supply for local and global demands from multiple sources</a:t>
            </a:r>
          </a:p>
          <a:p>
            <a:pPr marL="798513" lvl="1" indent="-457200">
              <a:buFont typeface="+mj-lt"/>
              <a:buAutoNum type="arabicPeriod"/>
            </a:pPr>
            <a:r>
              <a:rPr lang="en-US" dirty="0" smtClean="0"/>
              <a:t>Understand risks associated with your demands</a:t>
            </a:r>
          </a:p>
          <a:p>
            <a:pPr marL="798513" lvl="1" indent="-457200">
              <a:buFont typeface="+mj-lt"/>
              <a:buAutoNum type="arabicPeriod"/>
            </a:pPr>
            <a:r>
              <a:rPr lang="en-US" dirty="0" smtClean="0"/>
              <a:t>Plan material and capacity constraints and suggest alternates</a:t>
            </a:r>
          </a:p>
          <a:p>
            <a:pPr marL="798513" lvl="1" indent="-457200">
              <a:buFont typeface="+mj-lt"/>
              <a:buAutoNum type="arabicPeriod"/>
            </a:pPr>
            <a:r>
              <a:rPr lang="en-US" dirty="0" smtClean="0"/>
              <a:t>Plan manufacturing, purchasing and logistics lead times</a:t>
            </a:r>
          </a:p>
          <a:p>
            <a:pPr marL="798513" lvl="1" indent="-457200">
              <a:buFont typeface="+mj-lt"/>
              <a:buAutoNum type="arabicPeriod"/>
            </a:pPr>
            <a:r>
              <a:rPr lang="en-US" dirty="0" smtClean="0"/>
              <a:t>Run and compare multiple plans for different scenarios</a:t>
            </a:r>
          </a:p>
          <a:p>
            <a:r>
              <a:rPr lang="en-US" sz="3800" dirty="0" smtClean="0"/>
              <a:t>What it is NOT designed to do</a:t>
            </a:r>
          </a:p>
          <a:p>
            <a:pPr marL="798513" lvl="1" indent="-457200">
              <a:buFont typeface="+mj-lt"/>
              <a:buAutoNum type="arabicPeriod"/>
            </a:pPr>
            <a:r>
              <a:rPr lang="en-US" dirty="0" smtClean="0"/>
              <a:t>Manage your demand</a:t>
            </a:r>
          </a:p>
          <a:p>
            <a:pPr marL="798513" lvl="1" indent="-457200">
              <a:buFont typeface="+mj-lt"/>
              <a:buAutoNum type="arabicPeriod"/>
            </a:pPr>
            <a:r>
              <a:rPr lang="en-US" dirty="0" smtClean="0"/>
              <a:t>Execute complex material allocations</a:t>
            </a:r>
          </a:p>
          <a:p>
            <a:pPr marL="798513" lvl="1" indent="-457200">
              <a:buFont typeface="+mj-lt"/>
              <a:buAutoNum type="arabicPeriod"/>
            </a:pPr>
            <a:r>
              <a:rPr lang="en-US" dirty="0" smtClean="0"/>
              <a:t>Execute material transactions</a:t>
            </a:r>
          </a:p>
          <a:p>
            <a:pPr marL="798513" lvl="1" indent="-457200">
              <a:buFont typeface="+mj-lt"/>
              <a:buAutoNum type="arabicPeriod"/>
            </a:pPr>
            <a:r>
              <a:rPr lang="en-US" dirty="0" smtClean="0"/>
              <a:t>Run time decision making for material transactions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2010 USJade Corp– Proprietary and Confidential 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ASCP?</a:t>
            </a:r>
            <a:endParaRPr lang="en-US" dirty="0"/>
          </a:p>
        </p:txBody>
      </p:sp>
      <p:pic>
        <p:nvPicPr>
          <p:cNvPr id="6" name="Picture 5" descr="O_PlatinumPartner_cl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2670" y="6453492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USJade Corp– Proprietary and Confidential . </a:t>
            </a:r>
            <a:endParaRPr lang="en-US" dirty="0"/>
          </a:p>
        </p:txBody>
      </p:sp>
      <p:pic>
        <p:nvPicPr>
          <p:cNvPr id="102401" name="Picture 1" descr="C:\Documents and Settings\Manoj Rathi\Local Settings\Temporary Internet Files\Content.IE5\EN07OTVF\MP90028502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8896" y="1524000"/>
            <a:ext cx="1442704" cy="1981199"/>
          </a:xfrm>
          <a:prstGeom prst="rect">
            <a:avLst/>
          </a:prstGeom>
          <a:noFill/>
        </p:spPr>
      </p:pic>
      <p:pic>
        <p:nvPicPr>
          <p:cNvPr id="102403" name="Picture 3" descr="C:\Documents and Settings\Manoj Rathi\Local Settings\Temporary Internet Files\Content.IE5\2A2MIVY9\MC90019940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733800"/>
            <a:ext cx="1665288" cy="1684338"/>
          </a:xfrm>
          <a:prstGeom prst="rect">
            <a:avLst/>
          </a:prstGeom>
          <a:noFill/>
        </p:spPr>
      </p:pic>
      <p:pic>
        <p:nvPicPr>
          <p:cNvPr id="102405" name="Picture 5" descr="C:\Documents and Settings\Manoj Rathi\Local Settings\Temporary Internet Files\Content.IE5\GS040MI2\MC90005355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657600"/>
            <a:ext cx="1489075" cy="14890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304800" y="1676400"/>
            <a:ext cx="292073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10000"/>
              </a:spcBef>
              <a:buClr>
                <a:srgbClr val="FF0000"/>
              </a:buClr>
              <a:buSzPct val="100000"/>
            </a:pPr>
            <a:r>
              <a:rPr lang="en-US" dirty="0" smtClean="0"/>
              <a:t>How much do we need?</a:t>
            </a:r>
          </a:p>
          <a:p>
            <a:pPr algn="ctr">
              <a:lnSpc>
                <a:spcPct val="100000"/>
              </a:lnSpc>
              <a:spcBef>
                <a:spcPct val="10000"/>
              </a:spcBef>
              <a:buClr>
                <a:srgbClr val="FF0000"/>
              </a:buClr>
              <a:buSzPct val="100000"/>
            </a:pPr>
            <a:r>
              <a:rPr lang="en-US" dirty="0" smtClean="0"/>
              <a:t>When? Where?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5675605" y="2299900"/>
            <a:ext cx="3276603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10000"/>
              </a:spcBef>
              <a:buClr>
                <a:srgbClr val="FF0000"/>
              </a:buClr>
              <a:buSzPct val="100000"/>
            </a:pPr>
            <a:r>
              <a:rPr lang="en-US" dirty="0" smtClean="0"/>
              <a:t>How much do we procure?</a:t>
            </a:r>
          </a:p>
          <a:p>
            <a:pPr algn="ctr">
              <a:lnSpc>
                <a:spcPct val="100000"/>
              </a:lnSpc>
              <a:spcBef>
                <a:spcPct val="10000"/>
              </a:spcBef>
              <a:buClr>
                <a:srgbClr val="FF0000"/>
              </a:buClr>
              <a:buSzPct val="100000"/>
            </a:pPr>
            <a:r>
              <a:rPr lang="en-US" dirty="0" smtClean="0"/>
              <a:t>When? Where?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971800" y="3733800"/>
            <a:ext cx="2451100" cy="1754832"/>
            <a:chOff x="2971800" y="3733800"/>
            <a:chExt cx="2451100" cy="1754832"/>
          </a:xfrm>
        </p:grpSpPr>
        <p:pic>
          <p:nvPicPr>
            <p:cNvPr id="10240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800" y="3733800"/>
              <a:ext cx="24511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 bwMode="auto">
            <a:xfrm>
              <a:off x="3459857" y="5273188"/>
              <a:ext cx="1570944" cy="2154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  <a:buClr>
                  <a:srgbClr val="FF0000"/>
                </a:buClr>
                <a:buSzPct val="100000"/>
              </a:pPr>
              <a:r>
                <a:rPr lang="en-US" sz="1400" u="sng" dirty="0" smtClean="0"/>
                <a:t>Supply Chain Plan</a:t>
              </a:r>
              <a:endParaRPr lang="en-US" sz="1400" u="sng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2362200"/>
            <a:ext cx="37112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10000"/>
              </a:spcBef>
              <a:buClr>
                <a:srgbClr val="FF0000"/>
              </a:buClr>
              <a:buSzPct val="100000"/>
            </a:pPr>
            <a:r>
              <a:rPr lang="en-US" sz="1400" u="sng" dirty="0" smtClean="0"/>
              <a:t>Collect Data through conventional means</a:t>
            </a:r>
            <a:endParaRPr lang="en-US" sz="1400" u="sng" dirty="0"/>
          </a:p>
        </p:txBody>
      </p:sp>
      <p:sp>
        <p:nvSpPr>
          <p:cNvPr id="16" name="Rectangle 15"/>
          <p:cNvSpPr/>
          <p:nvPr/>
        </p:nvSpPr>
        <p:spPr>
          <a:xfrm>
            <a:off x="5410200" y="3048000"/>
            <a:ext cx="373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10000"/>
              </a:spcBef>
              <a:buClr>
                <a:srgbClr val="FF0000"/>
              </a:buClr>
              <a:buSzPct val="100000"/>
            </a:pPr>
            <a:r>
              <a:rPr lang="en-US" sz="1400" u="sng" dirty="0" smtClean="0"/>
              <a:t>Communicate through traditional means</a:t>
            </a:r>
            <a:endParaRPr lang="en-US" sz="1400" u="sng" dirty="0"/>
          </a:p>
        </p:txBody>
      </p:sp>
      <p:sp>
        <p:nvSpPr>
          <p:cNvPr id="17" name="TextBox 16"/>
          <p:cNvSpPr txBox="1"/>
          <p:nvPr/>
        </p:nvSpPr>
        <p:spPr bwMode="auto">
          <a:xfrm>
            <a:off x="228600" y="5791200"/>
            <a:ext cx="8610600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10000"/>
              </a:spcBef>
              <a:buClr>
                <a:srgbClr val="FF0000"/>
              </a:buClr>
              <a:buSzPct val="100000"/>
            </a:pPr>
            <a:r>
              <a:rPr lang="en-US" dirty="0" smtClean="0"/>
              <a:t>When and where do we plan? How much time would it take us to plan?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Traditional Supply Chain Planning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2400" dirty="0" smtClean="0"/>
              <a:t>What Many Organizations Are Doing?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6200" y="76200"/>
            <a:ext cx="597408" cy="597408"/>
            <a:chOff x="3503135" y="5242560"/>
            <a:chExt cx="597408" cy="597408"/>
          </a:xfrm>
        </p:grpSpPr>
        <p:sp>
          <p:nvSpPr>
            <p:cNvPr id="19" name="12-Point Star 18"/>
            <p:cNvSpPr/>
            <p:nvPr/>
          </p:nvSpPr>
          <p:spPr>
            <a:xfrm>
              <a:off x="3503135" y="5242560"/>
              <a:ext cx="597408" cy="597408"/>
            </a:xfrm>
            <a:prstGeom prst="star12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marL="569913" indent="-228600" algn="ctr" eaLnBrk="0" hangingPunct="0">
                <a:spcBef>
                  <a:spcPct val="20000"/>
                </a:spcBef>
                <a:buClr>
                  <a:srgbClr val="006699"/>
                </a:buClr>
                <a:buFont typeface="Arial" pitchFamily="34" charset="0"/>
                <a:buChar char="•"/>
              </a:pPr>
              <a:endParaRPr lang="en-US" sz="2400" b="0" dirty="0" smtClean="0"/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3583907" y="5371838"/>
              <a:ext cx="381001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  <a:buClr>
                  <a:srgbClr val="FF0000"/>
                </a:buClr>
                <a:buSzPct val="100000"/>
              </a:pPr>
              <a:r>
                <a:rPr lang="en-US" sz="2400" dirty="0" smtClean="0">
                  <a:solidFill>
                    <a:schemeClr val="bg1"/>
                  </a:solidFill>
                </a:rPr>
                <a:t>1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21" descr="O_PlatinumPartner_clr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2670" y="6453492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3745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Integrated with Oracle EBS</a:t>
            </a:r>
          </a:p>
          <a:p>
            <a:r>
              <a:rPr lang="en-US" dirty="0" smtClean="0"/>
              <a:t>Sophisticated, flexible and scalable planning engine</a:t>
            </a:r>
          </a:p>
          <a:p>
            <a:r>
              <a:rPr lang="en-US" dirty="0" smtClean="0"/>
              <a:t>Automated and faster run of plan</a:t>
            </a:r>
          </a:p>
          <a:p>
            <a:r>
              <a:rPr lang="en-US" dirty="0" smtClean="0"/>
              <a:t>Single plan for the whole supply chain</a:t>
            </a:r>
          </a:p>
          <a:p>
            <a:pPr lvl="1"/>
            <a:r>
              <a:rPr lang="en-US" dirty="0" smtClean="0"/>
              <a:t>Plan product structure across multiple organizations</a:t>
            </a:r>
          </a:p>
          <a:p>
            <a:r>
              <a:rPr lang="en-US" dirty="0" smtClean="0"/>
              <a:t>State of the art planner work-bench</a:t>
            </a:r>
          </a:p>
          <a:p>
            <a:pPr lvl="1"/>
            <a:r>
              <a:rPr lang="en-US" dirty="0" smtClean="0"/>
              <a:t>Multiple views – vertical/horizontal plans</a:t>
            </a:r>
          </a:p>
          <a:p>
            <a:r>
              <a:rPr lang="en-US" dirty="0" smtClean="0"/>
              <a:t>Ability to perform what-if analysis; run and compare multiple plans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2010 USJade Corp– Proprietary and Confidential 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How can Oracle ASCP help?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164592"/>
            <a:ext cx="597408" cy="597408"/>
            <a:chOff x="3503135" y="5242560"/>
            <a:chExt cx="597408" cy="597408"/>
          </a:xfrm>
        </p:grpSpPr>
        <p:sp>
          <p:nvSpPr>
            <p:cNvPr id="6" name="12-Point Star 5"/>
            <p:cNvSpPr/>
            <p:nvPr/>
          </p:nvSpPr>
          <p:spPr>
            <a:xfrm>
              <a:off x="3503135" y="5242560"/>
              <a:ext cx="597408" cy="597408"/>
            </a:xfrm>
            <a:prstGeom prst="star12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marL="569913" indent="-228600" algn="ctr" eaLnBrk="0" hangingPunct="0">
                <a:spcBef>
                  <a:spcPct val="20000"/>
                </a:spcBef>
                <a:buClr>
                  <a:srgbClr val="006699"/>
                </a:buClr>
                <a:buFont typeface="Arial" pitchFamily="34" charset="0"/>
                <a:buChar char="•"/>
              </a:pPr>
              <a:endParaRPr lang="en-US" sz="2400" b="0" dirty="0" smtClean="0"/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583907" y="5371838"/>
              <a:ext cx="381001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  <a:buClr>
                  <a:srgbClr val="FF0000"/>
                </a:buClr>
                <a:buSzPct val="100000"/>
              </a:pPr>
              <a:r>
                <a:rPr lang="en-US" sz="2400" dirty="0" smtClean="0">
                  <a:solidFill>
                    <a:schemeClr val="bg1"/>
                  </a:solidFill>
                </a:rPr>
                <a:t>2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 descr="O_PlatinumPartner_cl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2670" y="6453492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499D-EDD0-4C4D-BADE-878F9D9B216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750" t="20000" r="22500" b="22000"/>
          <a:stretch>
            <a:fillRect/>
          </a:stretch>
        </p:blipFill>
        <p:spPr bwMode="auto">
          <a:xfrm>
            <a:off x="609600" y="1219200"/>
            <a:ext cx="7467600" cy="507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_PlatinumPartner_clr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1633" y="6453492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4F499D-EDD0-4C4D-BADE-878F9D9B216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9375" t="20000" r="23125" b="24000"/>
          <a:stretch>
            <a:fillRect/>
          </a:stretch>
        </p:blipFill>
        <p:spPr bwMode="auto">
          <a:xfrm>
            <a:off x="838200" y="1110916"/>
            <a:ext cx="7696200" cy="51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_PlatinumPartner_clr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1633" y="6453492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    How do I plan my supply chain rapidly </a:t>
            </a:r>
            <a:br>
              <a:rPr lang="en-US" sz="2400" dirty="0" smtClean="0"/>
            </a:br>
            <a:r>
              <a:rPr lang="en-US" sz="2400" dirty="0" smtClean="0"/>
              <a:t>    and frequently?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Plan run desired frequency.</a:t>
            </a:r>
          </a:p>
          <a:p>
            <a:pPr lvl="1"/>
            <a:r>
              <a:rPr lang="en-US" dirty="0" smtClean="0"/>
              <a:t>Time to review and act on plan recommendations and exceptions</a:t>
            </a:r>
          </a:p>
          <a:p>
            <a:pPr lvl="1"/>
            <a:r>
              <a:rPr lang="en-US" dirty="0" smtClean="0"/>
              <a:t>Degree of supply and demand volatility</a:t>
            </a:r>
          </a:p>
          <a:p>
            <a:r>
              <a:rPr lang="en-US" dirty="0" smtClean="0"/>
              <a:t>Data Collection options and frequency </a:t>
            </a:r>
          </a:p>
          <a:p>
            <a:pPr lvl="1"/>
            <a:r>
              <a:rPr lang="en-US" dirty="0" smtClean="0"/>
              <a:t>Use of hybrid approach for data collection.</a:t>
            </a:r>
          </a:p>
          <a:p>
            <a:pPr lvl="1"/>
            <a:r>
              <a:rPr lang="en-US" dirty="0" smtClean="0"/>
              <a:t>Full refresh every weekend and incremental changes daily/few times a day.</a:t>
            </a:r>
          </a:p>
          <a:p>
            <a:pPr lvl="1"/>
            <a:r>
              <a:rPr lang="en-US" dirty="0" smtClean="0"/>
              <a:t>Continuous collection for volatile supply-demand</a:t>
            </a:r>
          </a:p>
          <a:p>
            <a:r>
              <a:rPr lang="en-US" dirty="0" smtClean="0"/>
              <a:t>Geographical regions involved in the supply chain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3810000" cy="365125"/>
          </a:xfrm>
        </p:spPr>
        <p:txBody>
          <a:bodyPr/>
          <a:lstStyle/>
          <a:p>
            <a:pPr algn="l"/>
            <a:r>
              <a:rPr lang="en-US" dirty="0" smtClean="0"/>
              <a:t>© 2011 Jade Global, Inc. All rights reserved.   www.jadeglobal.com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4F499D-EDD0-4C4D-BADE-878F9D9B2161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76200"/>
            <a:ext cx="597408" cy="597408"/>
            <a:chOff x="3503135" y="5242560"/>
            <a:chExt cx="597408" cy="597408"/>
          </a:xfrm>
        </p:grpSpPr>
        <p:sp>
          <p:nvSpPr>
            <p:cNvPr id="11" name="12-Point Star 10"/>
            <p:cNvSpPr/>
            <p:nvPr/>
          </p:nvSpPr>
          <p:spPr>
            <a:xfrm>
              <a:off x="3503135" y="5242560"/>
              <a:ext cx="597408" cy="597408"/>
            </a:xfrm>
            <a:prstGeom prst="star12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marL="569913" indent="-228600" algn="ctr" eaLnBrk="0" hangingPunct="0">
                <a:spcBef>
                  <a:spcPct val="20000"/>
                </a:spcBef>
                <a:buClr>
                  <a:srgbClr val="006699"/>
                </a:buClr>
                <a:buFont typeface="Arial" pitchFamily="34" charset="0"/>
                <a:buChar char="•"/>
              </a:pPr>
              <a:endParaRPr lang="en-US" sz="2400" b="0" dirty="0" smtClean="0"/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3583907" y="5371838"/>
              <a:ext cx="381001" cy="36933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10000"/>
                </a:spcBef>
                <a:buClr>
                  <a:srgbClr val="FF0000"/>
                </a:buClr>
                <a:buSzPct val="100000"/>
              </a:pPr>
              <a:r>
                <a:rPr lang="en-US" sz="2400" dirty="0" smtClean="0">
                  <a:solidFill>
                    <a:schemeClr val="bg1"/>
                  </a:solidFill>
                </a:rPr>
                <a:t>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 descr="O_PlatinumPartner_cl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2670" y="6453492"/>
            <a:ext cx="1340967" cy="33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de Global Master Template- OAUG">
  <a:themeElements>
    <a:clrScheme name="Jade Global Template Colors">
      <a:dk1>
        <a:srgbClr val="000000"/>
      </a:dk1>
      <a:lt1>
        <a:srgbClr val="FFFFFF"/>
      </a:lt1>
      <a:dk2>
        <a:srgbClr val="FFFFFF"/>
      </a:dk2>
      <a:lt2>
        <a:srgbClr val="007B83"/>
      </a:lt2>
      <a:accent1>
        <a:srgbClr val="007B83"/>
      </a:accent1>
      <a:accent2>
        <a:srgbClr val="00A7B4"/>
      </a:accent2>
      <a:accent3>
        <a:srgbClr val="777777"/>
      </a:accent3>
      <a:accent4>
        <a:srgbClr val="002060"/>
      </a:accent4>
      <a:accent5>
        <a:srgbClr val="0042C7"/>
      </a:accent5>
      <a:accent6>
        <a:srgbClr val="75BAD9"/>
      </a:accent6>
      <a:hlink>
        <a:srgbClr val="007B83"/>
      </a:hlink>
      <a:folHlink>
        <a:srgbClr val="75BAD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11851</TotalTime>
  <Words>1453</Words>
  <Application>Microsoft Office PowerPoint</Application>
  <PresentationFormat>On-screen Show (4:3)</PresentationFormat>
  <Paragraphs>308</Paragraphs>
  <Slides>24</Slides>
  <Notes>24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Jade Global Master Template- OAUG</vt:lpstr>
      <vt:lpstr>Photo Editor Photo</vt:lpstr>
      <vt:lpstr>Transform Your Planning Process with Oracle Advanced Supply Chain Planning (ASCP)</vt:lpstr>
      <vt:lpstr>Introductions</vt:lpstr>
      <vt:lpstr>Today We Will Discuss</vt:lpstr>
      <vt:lpstr>What is ASCP?</vt:lpstr>
      <vt:lpstr>  Traditional Supply Chain Planning    What Many Organizations Are Doing?</vt:lpstr>
      <vt:lpstr>   How can Oracle ASCP help?</vt:lpstr>
      <vt:lpstr>Slide 7</vt:lpstr>
      <vt:lpstr>Slide 8</vt:lpstr>
      <vt:lpstr>    How do I plan my supply chain rapidly      and frequently?</vt:lpstr>
      <vt:lpstr>   How do I plan my supply chain globally?</vt:lpstr>
      <vt:lpstr>    How do I plan my supply chain globally? </vt:lpstr>
      <vt:lpstr>  How can I plan supply from multiple    sources?</vt:lpstr>
      <vt:lpstr>    How can I plan for capacity     constraints?</vt:lpstr>
      <vt:lpstr>    How can multiple planners access      the same plan?</vt:lpstr>
      <vt:lpstr>    How can I model multiple-scenarios and     perform what-if analysis? </vt:lpstr>
      <vt:lpstr>    How can I implement ASCP in 8 weeks?</vt:lpstr>
      <vt:lpstr>    How can I implement ASCP in 8 weeks?</vt:lpstr>
      <vt:lpstr>Summary</vt:lpstr>
      <vt:lpstr>Summary (Cont.)</vt:lpstr>
      <vt:lpstr>About Jade Global</vt:lpstr>
      <vt:lpstr>Slide 21</vt:lpstr>
      <vt:lpstr>Some of our Customers</vt:lpstr>
      <vt:lpstr>For More Information</vt:lpstr>
      <vt:lpstr>Slide 24</vt:lpstr>
    </vt:vector>
  </TitlesOfParts>
  <Company>Oracle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Rosan Primeau</dc:creator>
  <dc:description>This presentation contains information proprietary to Oracle Corporation</dc:description>
  <cp:lastModifiedBy>Manoj Rathi</cp:lastModifiedBy>
  <cp:revision>1459</cp:revision>
  <cp:lastPrinted>2006-02-05T23:07:35Z</cp:lastPrinted>
  <dcterms:created xsi:type="dcterms:W3CDTF">2004-09-08T23:34:22Z</dcterms:created>
  <dcterms:modified xsi:type="dcterms:W3CDTF">2011-01-09T02:26:02Z</dcterms:modified>
</cp:coreProperties>
</file>