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34"/>
  </p:notesMasterIdLst>
  <p:sldIdLst>
    <p:sldId id="256" r:id="rId2"/>
    <p:sldId id="260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5" r:id="rId14"/>
    <p:sldId id="276" r:id="rId15"/>
    <p:sldId id="277" r:id="rId16"/>
    <p:sldId id="278" r:id="rId17"/>
    <p:sldId id="279" r:id="rId18"/>
    <p:sldId id="280" r:id="rId19"/>
    <p:sldId id="281" r:id="rId20"/>
    <p:sldId id="282" r:id="rId21"/>
    <p:sldId id="284" r:id="rId22"/>
    <p:sldId id="285" r:id="rId23"/>
    <p:sldId id="283" r:id="rId24"/>
    <p:sldId id="287" r:id="rId25"/>
    <p:sldId id="288" r:id="rId26"/>
    <p:sldId id="286" r:id="rId27"/>
    <p:sldId id="274" r:id="rId28"/>
    <p:sldId id="290" r:id="rId29"/>
    <p:sldId id="291" r:id="rId30"/>
    <p:sldId id="289" r:id="rId31"/>
    <p:sldId id="263" r:id="rId32"/>
    <p:sldId id="259" r:id="rId3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474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96" autoAdjust="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40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40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F672BBCF-FE75-4C0F-81EB-20C900E35B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4439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CF3A22B0-AF55-405C-BE38-8BD160246DB5}" type="slidenum">
              <a:rPr lang="en-US"/>
              <a:pPr eaLnBrk="1" hangingPunct="1"/>
              <a:t>1</a:t>
            </a:fld>
            <a:endParaRPr lang="en-US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6A729B3-6300-413C-A968-481CA6183DEF}" type="slidenum">
              <a:rPr lang="en-US"/>
              <a:pPr eaLnBrk="1" hangingPunct="1"/>
              <a:t>10</a:t>
            </a:fld>
            <a:endParaRPr lang="en-US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6A729B3-6300-413C-A968-481CA6183DEF}" type="slidenum">
              <a:rPr lang="en-US"/>
              <a:pPr eaLnBrk="1" hangingPunct="1"/>
              <a:t>11</a:t>
            </a:fld>
            <a:endParaRPr lang="en-US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6A729B3-6300-413C-A968-481CA6183DEF}" type="slidenum">
              <a:rPr lang="en-US"/>
              <a:pPr eaLnBrk="1" hangingPunct="1"/>
              <a:t>12</a:t>
            </a:fld>
            <a:endParaRPr lang="en-US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8023D4B9-491D-473C-8E03-E8297F8B3614}" type="slidenum">
              <a:rPr lang="en-US"/>
              <a:pPr eaLnBrk="1" hangingPunct="1"/>
              <a:t>13</a:t>
            </a:fld>
            <a:endParaRPr lang="en-US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8023D4B9-491D-473C-8E03-E8297F8B3614}" type="slidenum">
              <a:rPr lang="en-US"/>
              <a:pPr eaLnBrk="1" hangingPunct="1"/>
              <a:t>14</a:t>
            </a:fld>
            <a:endParaRPr lang="en-US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8023D4B9-491D-473C-8E03-E8297F8B3614}" type="slidenum">
              <a:rPr lang="en-US"/>
              <a:pPr eaLnBrk="1" hangingPunct="1"/>
              <a:t>15</a:t>
            </a:fld>
            <a:endParaRPr lang="en-US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8023D4B9-491D-473C-8E03-E8297F8B3614}" type="slidenum">
              <a:rPr lang="en-US"/>
              <a:pPr eaLnBrk="1" hangingPunct="1"/>
              <a:t>16</a:t>
            </a:fld>
            <a:endParaRPr lang="en-US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8023D4B9-491D-473C-8E03-E8297F8B3614}" type="slidenum">
              <a:rPr lang="en-US"/>
              <a:pPr eaLnBrk="1" hangingPunct="1"/>
              <a:t>17</a:t>
            </a:fld>
            <a:endParaRPr lang="en-US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8023D4B9-491D-473C-8E03-E8297F8B3614}" type="slidenum">
              <a:rPr lang="en-US"/>
              <a:pPr eaLnBrk="1" hangingPunct="1"/>
              <a:t>18</a:t>
            </a:fld>
            <a:endParaRPr lang="en-US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8023D4B9-491D-473C-8E03-E8297F8B3614}" type="slidenum">
              <a:rPr lang="en-US"/>
              <a:pPr eaLnBrk="1" hangingPunct="1"/>
              <a:t>19</a:t>
            </a:fld>
            <a:endParaRPr lang="en-US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DB305E6-65BD-4EA4-80B7-36225CD73411}" type="slidenum">
              <a:rPr lang="en-US"/>
              <a:pPr eaLnBrk="1" hangingPunct="1"/>
              <a:t>2</a:t>
            </a:fld>
            <a:endParaRPr lang="en-US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8023D4B9-491D-473C-8E03-E8297F8B3614}" type="slidenum">
              <a:rPr lang="en-US"/>
              <a:pPr eaLnBrk="1" hangingPunct="1"/>
              <a:t>20</a:t>
            </a:fld>
            <a:endParaRPr lang="en-US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6A729B3-6300-413C-A968-481CA6183DEF}" type="slidenum">
              <a:rPr lang="en-US"/>
              <a:pPr eaLnBrk="1" hangingPunct="1"/>
              <a:t>21</a:t>
            </a:fld>
            <a:endParaRPr lang="en-US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6A729B3-6300-413C-A968-481CA6183DEF}" type="slidenum">
              <a:rPr lang="en-US"/>
              <a:pPr eaLnBrk="1" hangingPunct="1"/>
              <a:t>22</a:t>
            </a:fld>
            <a:endParaRPr lang="en-US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8023D4B9-491D-473C-8E03-E8297F8B3614}" type="slidenum">
              <a:rPr lang="en-US"/>
              <a:pPr eaLnBrk="1" hangingPunct="1"/>
              <a:t>23</a:t>
            </a:fld>
            <a:endParaRPr lang="en-US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8023D4B9-491D-473C-8E03-E8297F8B3614}" type="slidenum">
              <a:rPr lang="en-US"/>
              <a:pPr eaLnBrk="1" hangingPunct="1"/>
              <a:t>24</a:t>
            </a:fld>
            <a:endParaRPr lang="en-US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8023D4B9-491D-473C-8E03-E8297F8B3614}" type="slidenum">
              <a:rPr lang="en-US"/>
              <a:pPr eaLnBrk="1" hangingPunct="1"/>
              <a:t>25</a:t>
            </a:fld>
            <a:endParaRPr lang="en-US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8023D4B9-491D-473C-8E03-E8297F8B3614}" type="slidenum">
              <a:rPr lang="en-US"/>
              <a:pPr eaLnBrk="1" hangingPunct="1"/>
              <a:t>26</a:t>
            </a:fld>
            <a:endParaRPr lang="en-US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6A729B3-6300-413C-A968-481CA6183DEF}" type="slidenum">
              <a:rPr lang="en-US"/>
              <a:pPr eaLnBrk="1" hangingPunct="1"/>
              <a:t>27</a:t>
            </a:fld>
            <a:endParaRPr lang="en-US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6A729B3-6300-413C-A968-481CA6183DEF}" type="slidenum">
              <a:rPr lang="en-US"/>
              <a:pPr eaLnBrk="1" hangingPunct="1"/>
              <a:t>28</a:t>
            </a:fld>
            <a:endParaRPr lang="en-US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6A729B3-6300-413C-A968-481CA6183DEF}" type="slidenum">
              <a:rPr lang="en-US"/>
              <a:pPr eaLnBrk="1" hangingPunct="1"/>
              <a:t>29</a:t>
            </a:fld>
            <a:endParaRPr lang="en-US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1AB10C42-20F2-4128-A25F-0F207C105133}" type="slidenum">
              <a:rPr lang="en-US"/>
              <a:pPr eaLnBrk="1" hangingPunct="1"/>
              <a:t>3</a:t>
            </a:fld>
            <a:endParaRPr lang="en-US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6A729B3-6300-413C-A968-481CA6183DEF}" type="slidenum">
              <a:rPr lang="en-US"/>
              <a:pPr eaLnBrk="1" hangingPunct="1"/>
              <a:t>30</a:t>
            </a:fld>
            <a:endParaRPr lang="en-US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B93332D1-BEA0-4DC2-BB57-F3709259CC13}" type="slidenum">
              <a:rPr lang="en-US"/>
              <a:pPr eaLnBrk="1" hangingPunct="1"/>
              <a:t>31</a:t>
            </a:fld>
            <a:endParaRPr lang="en-US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8023D4B9-491D-473C-8E03-E8297F8B3614}" type="slidenum">
              <a:rPr lang="en-US"/>
              <a:pPr eaLnBrk="1" hangingPunct="1"/>
              <a:t>32</a:t>
            </a:fld>
            <a:endParaRPr lang="en-US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815165D-86CC-4C1A-A569-F805A138F8D0}" type="slidenum">
              <a:rPr lang="en-US"/>
              <a:pPr eaLnBrk="1" hangingPunct="1"/>
              <a:t>4</a:t>
            </a:fld>
            <a:endParaRPr lang="en-US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6A729B3-6300-413C-A968-481CA6183DEF}" type="slidenum">
              <a:rPr lang="en-US"/>
              <a:pPr eaLnBrk="1" hangingPunct="1"/>
              <a:t>5</a:t>
            </a:fld>
            <a:endParaRPr lang="en-US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6A729B3-6300-413C-A968-481CA6183DEF}" type="slidenum">
              <a:rPr lang="en-US"/>
              <a:pPr eaLnBrk="1" hangingPunct="1"/>
              <a:t>6</a:t>
            </a:fld>
            <a:endParaRPr lang="en-US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6A729B3-6300-413C-A968-481CA6183DEF}" type="slidenum">
              <a:rPr lang="en-US"/>
              <a:pPr eaLnBrk="1" hangingPunct="1"/>
              <a:t>7</a:t>
            </a:fld>
            <a:endParaRPr lang="en-US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6A729B3-6300-413C-A968-481CA6183DEF}" type="slidenum">
              <a:rPr lang="en-US"/>
              <a:pPr eaLnBrk="1" hangingPunct="1"/>
              <a:t>8</a:t>
            </a:fld>
            <a:endParaRPr lang="en-US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6A729B3-6300-413C-A968-481CA6183DEF}" type="slidenum">
              <a:rPr lang="en-US"/>
              <a:pPr eaLnBrk="1" hangingPunct="1"/>
              <a:t>9</a:t>
            </a:fld>
            <a:endParaRPr lang="en-US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8" name="Picture 41" descr="Drawing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0"/>
            <a:ext cx="1524000" cy="1265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" name="Text Box 42"/>
          <p:cNvSpPr txBox="1">
            <a:spLocks noChangeArrowheads="1"/>
          </p:cNvSpPr>
          <p:nvPr/>
        </p:nvSpPr>
        <p:spPr bwMode="auto">
          <a:xfrm>
            <a:off x="3657600" y="6324600"/>
            <a:ext cx="17176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400" b="1">
                <a:solidFill>
                  <a:srgbClr val="7474F2"/>
                </a:solidFill>
                <a:latin typeface="Bradley Hand ITC" pitchFamily="66" charset="0"/>
              </a:rPr>
              <a:t>FSCP Solutions Inc,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40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152400" y="6248400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2EAE415-CDBF-4029-926F-87C4FB4AEEEB}" type="datetime3">
              <a:rPr lang="en-US"/>
              <a:pPr>
                <a:defRPr/>
              </a:pPr>
              <a:t>11 January 2011</a:t>
            </a:fld>
            <a:endParaRPr lang="en-US" altLang="en-US"/>
          </a:p>
        </p:txBody>
      </p:sp>
      <p:sp>
        <p:nvSpPr>
          <p:cNvPr id="41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2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902F06D-23AC-45C3-880D-5FA2F93B29C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92176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A692D8-F770-49A1-AC8D-7963B9F2ACB0}" type="datetime3">
              <a:rPr lang="en-US"/>
              <a:pPr>
                <a:defRPr/>
              </a:pPr>
              <a:t>11 January 2011</a:t>
            </a:fld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6B41FF-D144-4785-BC6B-34F3E661D6D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6243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D9ACAB-1675-426F-AC9A-617A9A08E8C2}" type="datetime3">
              <a:rPr lang="en-US"/>
              <a:pPr>
                <a:defRPr/>
              </a:pPr>
              <a:t>11 January 2011</a:t>
            </a:fld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3E9FB1-50D5-40A7-A55F-776B4EB01A2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04258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C75BF2-D0B6-4694-A724-52DAA68301AE}" type="datetime3">
              <a:rPr lang="en-US"/>
              <a:pPr>
                <a:defRPr/>
              </a:pPr>
              <a:t>11 January 2011</a:t>
            </a:fld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9A7352-E5B3-4CAB-8F95-C5E0593F428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70029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en-US" noProof="0" smtClean="0"/>
              <a:t>Click icon to add clip art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2F171D-B434-475D-A3CA-7CD3A2F45876}" type="datetime3">
              <a:rPr lang="en-US"/>
              <a:pPr>
                <a:defRPr/>
              </a:pPr>
              <a:t>11 January 2011</a:t>
            </a:fld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F1D4BF-EA68-4868-90E9-93DCE0B58E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40868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0B14A9-90B9-418D-AC76-42B0BDC01984}" type="datetime3">
              <a:rPr lang="en-US"/>
              <a:pPr>
                <a:defRPr/>
              </a:pPr>
              <a:t>11 January 2011</a:t>
            </a:fld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7CE44D-531B-4727-BCCE-0207F37663D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5296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CB79A5-3E41-46A8-9ADB-7F06FB539F28}" type="datetime3">
              <a:rPr lang="en-US"/>
              <a:pPr>
                <a:defRPr/>
              </a:pPr>
              <a:t>11 January 2011</a:t>
            </a:fld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A35A32-1A80-4C5D-8EB7-F407CDC509F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26332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8220F4-DE2F-4BD5-8D8C-A7690798AF54}" type="datetime3">
              <a:rPr lang="en-US"/>
              <a:pPr>
                <a:defRPr/>
              </a:pPr>
              <a:t>11 January 2011</a:t>
            </a:fld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B3BEB5-D791-4CA9-8920-9B4E421E1CD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2154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715FD4-EF8A-4937-AC9D-4DD7115D8B3A}" type="datetime3">
              <a:rPr lang="en-US"/>
              <a:pPr>
                <a:defRPr/>
              </a:pPr>
              <a:t>11 January 2011</a:t>
            </a:fld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F0C2D2-798A-42A2-9B4A-17B3AA3C4CE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66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154DE9-ACB8-4AC6-A275-2B0BE1E3213F}" type="datetime3">
              <a:rPr lang="en-US"/>
              <a:pPr>
                <a:defRPr/>
              </a:pPr>
              <a:t>11 January 2011</a:t>
            </a:fld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F5D2B4-4B95-4ECC-9A09-2023A3D8B22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4308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AE4E7E-9BCA-4263-9125-11FBEAF55516}" type="datetime3">
              <a:rPr lang="en-US"/>
              <a:pPr>
                <a:defRPr/>
              </a:pPr>
              <a:t>11 January 2011</a:t>
            </a:fld>
            <a:endParaRPr lang="en-US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0F0C83-0842-4447-8270-F71154C4EB4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50270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BD3F92-D7EE-4E4E-B487-D065DE94E433}" type="datetime3">
              <a:rPr lang="en-US"/>
              <a:pPr>
                <a:defRPr/>
              </a:pPr>
              <a:t>11 January 2011</a:t>
            </a:fld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298B7-9F4C-4BD1-B1AC-2CDD3AF79AD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0107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77B86B-CC22-430F-90C6-A3ADCE363C61}" type="datetime3">
              <a:rPr lang="en-US"/>
              <a:pPr>
                <a:defRPr/>
              </a:pPr>
              <a:t>11 January 2011</a:t>
            </a:fld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7A445E-2A71-474D-A2A1-11E58EE176A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5651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629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smtClean="0"/>
            </a:lvl1pPr>
          </a:lstStyle>
          <a:p>
            <a:pPr>
              <a:defRPr/>
            </a:pPr>
            <a:fld id="{9B6CDBE1-A987-4089-AFF5-B7E58A670572}" type="datetime3">
              <a:rPr lang="en-US"/>
              <a:pPr>
                <a:defRPr/>
              </a:pPr>
              <a:t>11 January 2011</a:t>
            </a:fld>
            <a:endParaRPr lang="en-US" altLang="en-US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smtClean="0"/>
            </a:lvl1pPr>
          </a:lstStyle>
          <a:p>
            <a:pPr>
              <a:defRPr/>
            </a:pPr>
            <a:fld id="{08D3FFF9-1F21-469A-8F77-6639E5F3EBD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grpSp>
        <p:nvGrpSpPr>
          <p:cNvPr id="1032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035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6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7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8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9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0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1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2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3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5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6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7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8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9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0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1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2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3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4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5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6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7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8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9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0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1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2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3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4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5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33" name="Text Box 40"/>
          <p:cNvSpPr txBox="1">
            <a:spLocks noChangeArrowheads="1"/>
          </p:cNvSpPr>
          <p:nvPr/>
        </p:nvSpPr>
        <p:spPr bwMode="auto">
          <a:xfrm>
            <a:off x="3810000" y="6324600"/>
            <a:ext cx="17176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400" b="1">
                <a:solidFill>
                  <a:srgbClr val="7474F2"/>
                </a:solidFill>
                <a:latin typeface="Bradley Hand ITC" pitchFamily="66" charset="0"/>
              </a:rPr>
              <a:t>FSCP Solutions Inc,</a:t>
            </a:r>
          </a:p>
        </p:txBody>
      </p:sp>
      <p:pic>
        <p:nvPicPr>
          <p:cNvPr id="1034" name="Picture 41" descr="Drawing1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62675"/>
            <a:ext cx="8382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  <p:sldLayoutId id="2147483681" r:id="rId13"/>
  </p:sldLayoutIdLst>
  <p:timing>
    <p:tnLst>
      <p:par>
        <p:cTn id="1" dur="indefinite" restart="never" nodeType="tmRoot"/>
      </p:par>
    </p:tnLst>
  </p:timing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  <a:cs typeface="+mn-cs"/>
        </a:defRPr>
      </a:lvl2pPr>
      <a:lvl3pPr marL="987425" indent="-293688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  <a:cs typeface="+mn-cs"/>
        </a:defRPr>
      </a:lvl3pPr>
      <a:lvl4pPr marL="1281113" indent="-2921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15986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0558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5130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29702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4274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9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0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1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2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mailto:mohan@fscpsolutions.com" TargetMode="Externa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48029B6C-D86B-49B3-88C2-C8C23D829484}" type="datetime3">
              <a:rPr lang="en-US"/>
              <a:pPr eaLnBrk="1" hangingPunct="1"/>
              <a:t>11 January 2011</a:t>
            </a:fld>
            <a:endParaRPr lang="en-US" altLang="en-US"/>
          </a:p>
        </p:txBody>
      </p:sp>
      <p:sp>
        <p:nvSpPr>
          <p:cNvPr id="3075" name="Rectangle 7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4C6588FE-6F32-4D1C-A090-3B395780DD21}" type="slidenum">
              <a:rPr lang="en-US" altLang="en-US"/>
              <a:pPr eaLnBrk="1" hangingPunct="1"/>
              <a:t>1</a:t>
            </a:fld>
            <a:endParaRPr lang="en-US" altLang="en-US"/>
          </a:p>
        </p:txBody>
      </p:sp>
      <p:sp>
        <p:nvSpPr>
          <p:cNvPr id="307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SLA-making changes to FA and PO Accrual Accounting </a:t>
            </a:r>
          </a:p>
        </p:txBody>
      </p:sp>
      <p:sp>
        <p:nvSpPr>
          <p:cNvPr id="307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 Mohan Iyer</a:t>
            </a:r>
          </a:p>
          <a:p>
            <a:pPr eaLnBrk="1" hangingPunct="1"/>
            <a:r>
              <a:rPr lang="en-US" b="1" smtClean="0">
                <a:solidFill>
                  <a:srgbClr val="0070C0"/>
                </a:solidFill>
                <a:latin typeface="Bradley Hand ITC" pitchFamily="66" charset="0"/>
              </a:rPr>
              <a:t>FSCP Solution Inc.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6205649-A8BC-4465-98FC-40CCFE0889E1}" type="datetime3">
              <a:rPr lang="en-US"/>
              <a:pPr eaLnBrk="1" hangingPunct="1"/>
              <a:t>11 January 2011</a:t>
            </a:fld>
            <a:endParaRPr lang="en-US" altLang="en-US"/>
          </a:p>
        </p:txBody>
      </p:sp>
      <p:sp>
        <p:nvSpPr>
          <p:cNvPr id="717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6F7175A-19BA-4B51-AE0B-D7CAEB51C3D3}" type="slidenum">
              <a:rPr lang="en-US" altLang="en-US"/>
              <a:pPr eaLnBrk="1" hangingPunct="1"/>
              <a:t>10</a:t>
            </a:fld>
            <a:endParaRPr lang="en-US" altLang="en-US"/>
          </a:p>
        </p:txBody>
      </p:sp>
      <p:sp>
        <p:nvSpPr>
          <p:cNvPr id="7172" name="Rectangle 5"/>
          <p:cNvSpPr>
            <a:spLocks noGrp="1" noChangeArrowheads="1"/>
          </p:cNvSpPr>
          <p:nvPr>
            <p:ph type="title"/>
          </p:nvPr>
        </p:nvSpPr>
        <p:spPr>
          <a:xfrm>
            <a:off x="455494" y="76200"/>
            <a:ext cx="7543800" cy="1295400"/>
          </a:xfrm>
        </p:spPr>
        <p:txBody>
          <a:bodyPr/>
          <a:lstStyle/>
          <a:p>
            <a:pPr eaLnBrk="1" hangingPunct="1"/>
            <a:r>
              <a:rPr lang="en-US" sz="3600" dirty="0" smtClean="0"/>
              <a:t>Business Rules for transactions</a:t>
            </a:r>
          </a:p>
        </p:txBody>
      </p:sp>
      <p:sp>
        <p:nvSpPr>
          <p:cNvPr id="7173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19100" y="1629344"/>
            <a:ext cx="8229600" cy="4533331"/>
          </a:xfrm>
        </p:spPr>
        <p:txBody>
          <a:bodyPr/>
          <a:lstStyle/>
          <a:p>
            <a:pPr eaLnBrk="1" hangingPunct="1"/>
            <a:r>
              <a:rPr lang="en-US" dirty="0" smtClean="0"/>
              <a:t>The client had an 8 segment Accounting </a:t>
            </a:r>
            <a:r>
              <a:rPr lang="en-US" dirty="0" err="1" smtClean="0"/>
              <a:t>Flexfield</a:t>
            </a:r>
            <a:endParaRPr lang="en-US" sz="2000" dirty="0" smtClean="0"/>
          </a:p>
          <a:p>
            <a:pPr lvl="1"/>
            <a:r>
              <a:rPr lang="en-US" sz="2000" dirty="0" smtClean="0"/>
              <a:t>All Expense accounts needed a non zero region and cost center</a:t>
            </a:r>
          </a:p>
          <a:p>
            <a:pPr lvl="1"/>
            <a:r>
              <a:rPr lang="en-US" sz="2000" dirty="0" smtClean="0"/>
              <a:t>Some Expense accounts needed a non zero channel and a commodity value</a:t>
            </a:r>
          </a:p>
          <a:p>
            <a:pPr lvl="1"/>
            <a:r>
              <a:rPr lang="en-US" sz="2000" dirty="0" smtClean="0"/>
              <a:t>All Asset Cost and Accumulated Depreciation Accounts needed a non zero region value</a:t>
            </a:r>
          </a:p>
          <a:p>
            <a:r>
              <a:rPr lang="en-US" sz="2400" dirty="0" smtClean="0"/>
              <a:t>Assets managed in a book could have multiple regions for a given balancing segment</a:t>
            </a:r>
          </a:p>
          <a:p>
            <a:r>
              <a:rPr lang="en-US" sz="2400" dirty="0" smtClean="0"/>
              <a:t>AP transactions would contain multiple company and regions values when interfaced from Mass Additions</a:t>
            </a:r>
          </a:p>
        </p:txBody>
      </p:sp>
      <p:pic>
        <p:nvPicPr>
          <p:cNvPr id="7174" name="Picture 3" descr="Drawing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62675"/>
            <a:ext cx="8382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513813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6205649-A8BC-4465-98FC-40CCFE0889E1}" type="datetime3">
              <a:rPr lang="en-US"/>
              <a:pPr eaLnBrk="1" hangingPunct="1"/>
              <a:t>11 January 2011</a:t>
            </a:fld>
            <a:endParaRPr lang="en-US" altLang="en-US"/>
          </a:p>
        </p:txBody>
      </p:sp>
      <p:sp>
        <p:nvSpPr>
          <p:cNvPr id="717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6F7175A-19BA-4B51-AE0B-D7CAEB51C3D3}" type="slidenum">
              <a:rPr lang="en-US" altLang="en-US"/>
              <a:pPr eaLnBrk="1" hangingPunct="1"/>
              <a:t>11</a:t>
            </a:fld>
            <a:endParaRPr lang="en-US" altLang="en-US" dirty="0"/>
          </a:p>
        </p:txBody>
      </p:sp>
      <p:sp>
        <p:nvSpPr>
          <p:cNvPr id="7172" name="Rectangle 5"/>
          <p:cNvSpPr>
            <a:spLocks noGrp="1" noChangeArrowheads="1"/>
          </p:cNvSpPr>
          <p:nvPr>
            <p:ph type="title"/>
          </p:nvPr>
        </p:nvSpPr>
        <p:spPr>
          <a:xfrm>
            <a:off x="455494" y="76200"/>
            <a:ext cx="7543800" cy="1295400"/>
          </a:xfrm>
        </p:spPr>
        <p:txBody>
          <a:bodyPr/>
          <a:lstStyle/>
          <a:p>
            <a:pPr eaLnBrk="1" hangingPunct="1"/>
            <a:r>
              <a:rPr lang="en-US" sz="3600" dirty="0" smtClean="0"/>
              <a:t>AP and FA transactional scenario</a:t>
            </a:r>
          </a:p>
        </p:txBody>
      </p:sp>
      <p:sp>
        <p:nvSpPr>
          <p:cNvPr id="7173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19100" y="1629344"/>
            <a:ext cx="8229600" cy="4619056"/>
          </a:xfrm>
        </p:spPr>
        <p:txBody>
          <a:bodyPr/>
          <a:lstStyle/>
          <a:p>
            <a:pPr eaLnBrk="1" hangingPunct="1"/>
            <a:r>
              <a:rPr lang="en-US" sz="2800" dirty="0" smtClean="0"/>
              <a:t>A single Ledger would use multiple Company Codes </a:t>
            </a:r>
          </a:p>
          <a:p>
            <a:pPr eaLnBrk="1" hangingPunct="1"/>
            <a:r>
              <a:rPr lang="en-US" sz="2800" dirty="0" smtClean="0"/>
              <a:t>A single company could have multiple regions values when transacted</a:t>
            </a:r>
          </a:p>
          <a:p>
            <a:pPr eaLnBrk="1" hangingPunct="1"/>
            <a:r>
              <a:rPr lang="en-US" sz="2800" dirty="0" smtClean="0"/>
              <a:t>Depreciation is by company, region and function</a:t>
            </a:r>
          </a:p>
          <a:p>
            <a:pPr eaLnBrk="1" hangingPunct="1"/>
            <a:r>
              <a:rPr lang="en-US" sz="2800" dirty="0" smtClean="0"/>
              <a:t>Asset Cost and Accumulated Depreciation is maintained by Company and Region</a:t>
            </a:r>
          </a:p>
          <a:p>
            <a:pPr eaLnBrk="1" hangingPunct="1"/>
            <a:r>
              <a:rPr lang="en-US" sz="2800" dirty="0" smtClean="0"/>
              <a:t>There is a need to limit Asset Categories</a:t>
            </a:r>
          </a:p>
          <a:p>
            <a:pPr eaLnBrk="1" hangingPunct="1"/>
            <a:r>
              <a:rPr lang="en-US" sz="2800" dirty="0" smtClean="0"/>
              <a:t>There is a need to limit customizations</a:t>
            </a:r>
          </a:p>
          <a:p>
            <a:pPr eaLnBrk="1" hangingPunct="1"/>
            <a:endParaRPr lang="en-US" sz="2000" dirty="0" smtClean="0"/>
          </a:p>
        </p:txBody>
      </p:sp>
      <p:pic>
        <p:nvPicPr>
          <p:cNvPr id="7174" name="Picture 3" descr="Drawing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62675"/>
            <a:ext cx="8382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205311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6205649-A8BC-4465-98FC-40CCFE0889E1}" type="datetime3">
              <a:rPr lang="en-US"/>
              <a:pPr eaLnBrk="1" hangingPunct="1"/>
              <a:t>11 January 2011</a:t>
            </a:fld>
            <a:endParaRPr lang="en-US" altLang="en-US"/>
          </a:p>
        </p:txBody>
      </p:sp>
      <p:sp>
        <p:nvSpPr>
          <p:cNvPr id="717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6F7175A-19BA-4B51-AE0B-D7CAEB51C3D3}" type="slidenum">
              <a:rPr lang="en-US" altLang="en-US"/>
              <a:pPr eaLnBrk="1" hangingPunct="1"/>
              <a:t>12</a:t>
            </a:fld>
            <a:endParaRPr lang="en-US" altLang="en-US"/>
          </a:p>
        </p:txBody>
      </p:sp>
      <p:sp>
        <p:nvSpPr>
          <p:cNvPr id="7172" name="Rectangle 5"/>
          <p:cNvSpPr>
            <a:spLocks noGrp="1" noChangeArrowheads="1"/>
          </p:cNvSpPr>
          <p:nvPr>
            <p:ph type="title"/>
          </p:nvPr>
        </p:nvSpPr>
        <p:spPr>
          <a:xfrm>
            <a:off x="455494" y="76200"/>
            <a:ext cx="7543800" cy="1295400"/>
          </a:xfrm>
        </p:spPr>
        <p:txBody>
          <a:bodyPr/>
          <a:lstStyle/>
          <a:p>
            <a:pPr eaLnBrk="1" hangingPunct="1"/>
            <a:r>
              <a:rPr lang="en-US" sz="3600" dirty="0" smtClean="0"/>
              <a:t>Default FA Account Generation</a:t>
            </a:r>
          </a:p>
        </p:txBody>
      </p:sp>
      <p:sp>
        <p:nvSpPr>
          <p:cNvPr id="7173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19100" y="1629344"/>
            <a:ext cx="8229600" cy="4619056"/>
          </a:xfrm>
        </p:spPr>
        <p:txBody>
          <a:bodyPr/>
          <a:lstStyle/>
          <a:p>
            <a:pPr eaLnBrk="1" hangingPunct="1"/>
            <a:r>
              <a:rPr lang="en-US" dirty="0" smtClean="0"/>
              <a:t>Asset defaults</a:t>
            </a:r>
          </a:p>
          <a:p>
            <a:pPr lvl="1"/>
            <a:r>
              <a:rPr lang="en-US" dirty="0" smtClean="0"/>
              <a:t>Depreciation is built from Asset Assignment </a:t>
            </a:r>
          </a:p>
          <a:p>
            <a:pPr lvl="1"/>
            <a:r>
              <a:rPr lang="en-US" dirty="0" smtClean="0"/>
              <a:t>Asset Cost and Accumulated Depreciation is built from Asset Category</a:t>
            </a:r>
          </a:p>
          <a:p>
            <a:pPr lvl="1"/>
            <a:r>
              <a:rPr lang="en-US" dirty="0" smtClean="0"/>
              <a:t>Cost of Sale and Removal and related accounts are built from Book Controls form</a:t>
            </a:r>
          </a:p>
          <a:p>
            <a:r>
              <a:rPr lang="en-US" dirty="0" smtClean="0"/>
              <a:t>Except for the Depreciation Account all other account derivations had to be modified to meet business rules</a:t>
            </a:r>
          </a:p>
        </p:txBody>
      </p:sp>
      <p:pic>
        <p:nvPicPr>
          <p:cNvPr id="7174" name="Picture 3" descr="Drawing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62675"/>
            <a:ext cx="8382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267007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4A8ACCD3-36F7-4E3A-BD0C-4BFBECB4B4EC}" type="datetime3">
              <a:rPr lang="en-US"/>
              <a:pPr eaLnBrk="1" hangingPunct="1"/>
              <a:t>11 January 2011</a:t>
            </a:fld>
            <a:endParaRPr lang="en-US" altLang="en-US"/>
          </a:p>
        </p:txBody>
      </p:sp>
      <p:sp>
        <p:nvSpPr>
          <p:cNvPr id="921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963DA6C-0381-43B0-BCB1-340356109D08}" type="slidenum">
              <a:rPr lang="en-US" altLang="en-US"/>
              <a:pPr eaLnBrk="1" hangingPunct="1"/>
              <a:t>13</a:t>
            </a:fld>
            <a:endParaRPr lang="en-US" altLang="en-US"/>
          </a:p>
        </p:txBody>
      </p:sp>
      <p:pic>
        <p:nvPicPr>
          <p:cNvPr id="9221" name="Picture 5" descr="Drawing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62675"/>
            <a:ext cx="8382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5"/>
          <p:cNvSpPr>
            <a:spLocks noGrp="1" noChangeArrowheads="1"/>
          </p:cNvSpPr>
          <p:nvPr>
            <p:ph type="title"/>
          </p:nvPr>
        </p:nvSpPr>
        <p:spPr>
          <a:xfrm>
            <a:off x="455494" y="76200"/>
            <a:ext cx="7543800" cy="914400"/>
          </a:xfrm>
        </p:spPr>
        <p:txBody>
          <a:bodyPr/>
          <a:lstStyle/>
          <a:p>
            <a:pPr eaLnBrk="1" hangingPunct="1"/>
            <a:r>
              <a:rPr lang="en-US" sz="3600" dirty="0" smtClean="0"/>
              <a:t>Workflow modification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990600"/>
            <a:ext cx="7696200" cy="51538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683470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4A8ACCD3-36F7-4E3A-BD0C-4BFBECB4B4EC}" type="datetime3">
              <a:rPr lang="en-US"/>
              <a:pPr eaLnBrk="1" hangingPunct="1"/>
              <a:t>11 January 2011</a:t>
            </a:fld>
            <a:endParaRPr lang="en-US" altLang="en-US"/>
          </a:p>
        </p:txBody>
      </p:sp>
      <p:sp>
        <p:nvSpPr>
          <p:cNvPr id="921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963DA6C-0381-43B0-BCB1-340356109D08}" type="slidenum">
              <a:rPr lang="en-US" altLang="en-US"/>
              <a:pPr eaLnBrk="1" hangingPunct="1"/>
              <a:t>14</a:t>
            </a:fld>
            <a:endParaRPr lang="en-US" altLang="en-US"/>
          </a:p>
        </p:txBody>
      </p:sp>
      <p:pic>
        <p:nvPicPr>
          <p:cNvPr id="9221" name="Picture 5" descr="Drawing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62675"/>
            <a:ext cx="8382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5"/>
          <p:cNvSpPr>
            <a:spLocks noGrp="1" noChangeArrowheads="1"/>
          </p:cNvSpPr>
          <p:nvPr>
            <p:ph type="title"/>
          </p:nvPr>
        </p:nvSpPr>
        <p:spPr>
          <a:xfrm>
            <a:off x="455494" y="76200"/>
            <a:ext cx="7543800" cy="914400"/>
          </a:xfrm>
        </p:spPr>
        <p:txBody>
          <a:bodyPr/>
          <a:lstStyle/>
          <a:p>
            <a:pPr eaLnBrk="1" hangingPunct="1"/>
            <a:r>
              <a:rPr lang="en-US" sz="3600" dirty="0" smtClean="0"/>
              <a:t>SLA modification</a:t>
            </a:r>
          </a:p>
        </p:txBody>
      </p:sp>
      <p:sp>
        <p:nvSpPr>
          <p:cNvPr id="7" name="Rectangle 6"/>
          <p:cNvSpPr txBox="1">
            <a:spLocks noChangeArrowheads="1"/>
          </p:cNvSpPr>
          <p:nvPr/>
        </p:nvSpPr>
        <p:spPr>
          <a:xfrm>
            <a:off x="419100" y="1562527"/>
            <a:ext cx="8229600" cy="4619056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92150" indent="-3476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+mn-lt"/>
                <a:cs typeface="+mn-cs"/>
              </a:defRPr>
            </a:lvl2pPr>
            <a:lvl3pPr marL="987425" indent="-2936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+mn-lt"/>
                <a:cs typeface="+mn-cs"/>
              </a:defRPr>
            </a:lvl3pPr>
            <a:lvl4pPr marL="1281113" indent="-2921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1598613" indent="-3159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055813" indent="-3159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513013" indent="-3159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2970213" indent="-3159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427413" indent="-3159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r>
              <a:rPr lang="en-US" dirty="0" smtClean="0"/>
              <a:t>The connection to make these changes are attached to the Ledger at the Accounting Setups</a:t>
            </a:r>
          </a:p>
          <a:p>
            <a:pPr lvl="1"/>
            <a:r>
              <a:rPr lang="en-US" dirty="0" smtClean="0"/>
              <a:t>Assign the new / Custom </a:t>
            </a:r>
            <a:r>
              <a:rPr lang="en-US" dirty="0" err="1" smtClean="0"/>
              <a:t>Subledger</a:t>
            </a:r>
            <a:r>
              <a:rPr lang="en-US" dirty="0" smtClean="0"/>
              <a:t> Accounting Method (SLAM) you define</a:t>
            </a:r>
          </a:p>
          <a:p>
            <a:pPr lvl="1"/>
            <a:r>
              <a:rPr lang="en-US" dirty="0" smtClean="0"/>
              <a:t>The SLAM will have a new/custom Application Accounting Definition (AAD)</a:t>
            </a:r>
          </a:p>
          <a:p>
            <a:pPr lvl="1"/>
            <a:r>
              <a:rPr lang="en-US" dirty="0" smtClean="0"/>
              <a:t>The AAD will have new Journal Line Definitions (JLD)</a:t>
            </a:r>
          </a:p>
          <a:p>
            <a:pPr lvl="1"/>
            <a:r>
              <a:rPr lang="en-US" dirty="0" smtClean="0"/>
              <a:t>The JLD will have a new Account Derivation Rule</a:t>
            </a:r>
          </a:p>
        </p:txBody>
      </p:sp>
    </p:spTree>
    <p:extLst>
      <p:ext uri="{BB962C8B-B14F-4D97-AF65-F5344CB8AC3E}">
        <p14:creationId xmlns:p14="http://schemas.microsoft.com/office/powerpoint/2010/main" val="3674773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4A8ACCD3-36F7-4E3A-BD0C-4BFBECB4B4EC}" type="datetime3">
              <a:rPr lang="en-US"/>
              <a:pPr eaLnBrk="1" hangingPunct="1"/>
              <a:t>11 January 2011</a:t>
            </a:fld>
            <a:endParaRPr lang="en-US" altLang="en-US"/>
          </a:p>
        </p:txBody>
      </p:sp>
      <p:sp>
        <p:nvSpPr>
          <p:cNvPr id="921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963DA6C-0381-43B0-BCB1-340356109D08}" type="slidenum">
              <a:rPr lang="en-US" altLang="en-US"/>
              <a:pPr eaLnBrk="1" hangingPunct="1"/>
              <a:t>15</a:t>
            </a:fld>
            <a:endParaRPr lang="en-US" altLang="en-US"/>
          </a:p>
        </p:txBody>
      </p:sp>
      <p:pic>
        <p:nvPicPr>
          <p:cNvPr id="9221" name="Picture 5" descr="Drawing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62675"/>
            <a:ext cx="8382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5"/>
          <p:cNvSpPr>
            <a:spLocks noGrp="1" noChangeArrowheads="1"/>
          </p:cNvSpPr>
          <p:nvPr>
            <p:ph type="title"/>
          </p:nvPr>
        </p:nvSpPr>
        <p:spPr>
          <a:xfrm>
            <a:off x="455494" y="76200"/>
            <a:ext cx="7543800" cy="914400"/>
          </a:xfrm>
        </p:spPr>
        <p:txBody>
          <a:bodyPr/>
          <a:lstStyle/>
          <a:p>
            <a:pPr eaLnBrk="1" hangingPunct="1"/>
            <a:r>
              <a:rPr lang="en-US" sz="3600" dirty="0" smtClean="0"/>
              <a:t>SLA modification pictorial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5913" y="1066801"/>
            <a:ext cx="5972175" cy="525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84710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4A8ACCD3-36F7-4E3A-BD0C-4BFBECB4B4EC}" type="datetime3">
              <a:rPr lang="en-US"/>
              <a:pPr eaLnBrk="1" hangingPunct="1"/>
              <a:t>11 January 2011</a:t>
            </a:fld>
            <a:endParaRPr lang="en-US" altLang="en-US"/>
          </a:p>
        </p:txBody>
      </p:sp>
      <p:sp>
        <p:nvSpPr>
          <p:cNvPr id="921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963DA6C-0381-43B0-BCB1-340356109D08}" type="slidenum">
              <a:rPr lang="en-US" altLang="en-US"/>
              <a:pPr eaLnBrk="1" hangingPunct="1"/>
              <a:t>16</a:t>
            </a:fld>
            <a:endParaRPr lang="en-US" altLang="en-US"/>
          </a:p>
        </p:txBody>
      </p:sp>
      <p:pic>
        <p:nvPicPr>
          <p:cNvPr id="9221" name="Picture 5" descr="Drawing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62675"/>
            <a:ext cx="8382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5"/>
          <p:cNvSpPr>
            <a:spLocks noGrp="1" noChangeArrowheads="1"/>
          </p:cNvSpPr>
          <p:nvPr>
            <p:ph type="title"/>
          </p:nvPr>
        </p:nvSpPr>
        <p:spPr>
          <a:xfrm>
            <a:off x="455494" y="76200"/>
            <a:ext cx="7543800" cy="914400"/>
          </a:xfrm>
        </p:spPr>
        <p:txBody>
          <a:bodyPr/>
          <a:lstStyle/>
          <a:p>
            <a:pPr eaLnBrk="1" hangingPunct="1"/>
            <a:r>
              <a:rPr lang="en-US" sz="3200" dirty="0" smtClean="0"/>
              <a:t>SLA – Accounting Rule Derivation</a:t>
            </a:r>
          </a:p>
        </p:txBody>
      </p:sp>
      <p:pic>
        <p:nvPicPr>
          <p:cNvPr id="7" name="Picture 6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" y="1215072"/>
            <a:ext cx="7772400" cy="49476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05764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4A8ACCD3-36F7-4E3A-BD0C-4BFBECB4B4EC}" type="datetime3">
              <a:rPr lang="en-US"/>
              <a:pPr eaLnBrk="1" hangingPunct="1"/>
              <a:t>11 January 2011</a:t>
            </a:fld>
            <a:endParaRPr lang="en-US" altLang="en-US"/>
          </a:p>
        </p:txBody>
      </p:sp>
      <p:sp>
        <p:nvSpPr>
          <p:cNvPr id="921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963DA6C-0381-43B0-BCB1-340356109D08}" type="slidenum">
              <a:rPr lang="en-US" altLang="en-US"/>
              <a:pPr eaLnBrk="1" hangingPunct="1"/>
              <a:t>17</a:t>
            </a:fld>
            <a:endParaRPr lang="en-US" altLang="en-US"/>
          </a:p>
        </p:txBody>
      </p:sp>
      <p:pic>
        <p:nvPicPr>
          <p:cNvPr id="9221" name="Picture 5" descr="Drawing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62675"/>
            <a:ext cx="8382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5"/>
          <p:cNvSpPr>
            <a:spLocks noGrp="1" noChangeArrowheads="1"/>
          </p:cNvSpPr>
          <p:nvPr>
            <p:ph type="title"/>
          </p:nvPr>
        </p:nvSpPr>
        <p:spPr>
          <a:xfrm>
            <a:off x="455494" y="76200"/>
            <a:ext cx="7543800" cy="914400"/>
          </a:xfrm>
        </p:spPr>
        <p:txBody>
          <a:bodyPr/>
          <a:lstStyle/>
          <a:p>
            <a:pPr eaLnBrk="1" hangingPunct="1"/>
            <a:r>
              <a:rPr lang="en-US" sz="3200" dirty="0" smtClean="0"/>
              <a:t>SLA – Journal Line Definition</a:t>
            </a:r>
          </a:p>
        </p:txBody>
      </p:sp>
      <p:pic>
        <p:nvPicPr>
          <p:cNvPr id="9" name="Picture 8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9100" y="988695"/>
            <a:ext cx="7658100" cy="5173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72276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4A8ACCD3-36F7-4E3A-BD0C-4BFBECB4B4EC}" type="datetime3">
              <a:rPr lang="en-US"/>
              <a:pPr eaLnBrk="1" hangingPunct="1"/>
              <a:t>11 January 2011</a:t>
            </a:fld>
            <a:endParaRPr lang="en-US" altLang="en-US"/>
          </a:p>
        </p:txBody>
      </p:sp>
      <p:sp>
        <p:nvSpPr>
          <p:cNvPr id="921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963DA6C-0381-43B0-BCB1-340356109D08}" type="slidenum">
              <a:rPr lang="en-US" altLang="en-US"/>
              <a:pPr eaLnBrk="1" hangingPunct="1"/>
              <a:t>18</a:t>
            </a:fld>
            <a:endParaRPr lang="en-US" altLang="en-US"/>
          </a:p>
        </p:txBody>
      </p:sp>
      <p:pic>
        <p:nvPicPr>
          <p:cNvPr id="9221" name="Picture 5" descr="Drawing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62675"/>
            <a:ext cx="8382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5"/>
          <p:cNvSpPr>
            <a:spLocks noGrp="1" noChangeArrowheads="1"/>
          </p:cNvSpPr>
          <p:nvPr>
            <p:ph type="title"/>
          </p:nvPr>
        </p:nvSpPr>
        <p:spPr>
          <a:xfrm>
            <a:off x="455494" y="76200"/>
            <a:ext cx="7543800" cy="914400"/>
          </a:xfrm>
        </p:spPr>
        <p:txBody>
          <a:bodyPr/>
          <a:lstStyle/>
          <a:p>
            <a:pPr eaLnBrk="1" hangingPunct="1"/>
            <a:r>
              <a:rPr lang="en-US" sz="3200" dirty="0" smtClean="0"/>
              <a:t>SLA – Application Account Definition</a:t>
            </a:r>
          </a:p>
        </p:txBody>
      </p:sp>
      <p:pic>
        <p:nvPicPr>
          <p:cNvPr id="7" name="Picture 6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" y="1061085"/>
            <a:ext cx="7620000" cy="51015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54854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4A8ACCD3-36F7-4E3A-BD0C-4BFBECB4B4EC}" type="datetime3">
              <a:rPr lang="en-US"/>
              <a:pPr eaLnBrk="1" hangingPunct="1"/>
              <a:t>11 January 2011</a:t>
            </a:fld>
            <a:endParaRPr lang="en-US" altLang="en-US"/>
          </a:p>
        </p:txBody>
      </p:sp>
      <p:sp>
        <p:nvSpPr>
          <p:cNvPr id="921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963DA6C-0381-43B0-BCB1-340356109D08}" type="slidenum">
              <a:rPr lang="en-US" altLang="en-US"/>
              <a:pPr eaLnBrk="1" hangingPunct="1"/>
              <a:t>19</a:t>
            </a:fld>
            <a:endParaRPr lang="en-US" altLang="en-US"/>
          </a:p>
        </p:txBody>
      </p:sp>
      <p:pic>
        <p:nvPicPr>
          <p:cNvPr id="9221" name="Picture 5" descr="Drawing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62675"/>
            <a:ext cx="8382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5"/>
          <p:cNvSpPr>
            <a:spLocks noGrp="1" noChangeArrowheads="1"/>
          </p:cNvSpPr>
          <p:nvPr>
            <p:ph type="title"/>
          </p:nvPr>
        </p:nvSpPr>
        <p:spPr>
          <a:xfrm>
            <a:off x="455494" y="76200"/>
            <a:ext cx="7543800" cy="914400"/>
          </a:xfrm>
        </p:spPr>
        <p:txBody>
          <a:bodyPr/>
          <a:lstStyle/>
          <a:p>
            <a:pPr eaLnBrk="1" hangingPunct="1"/>
            <a:r>
              <a:rPr lang="en-US" sz="2800" dirty="0" err="1" smtClean="0"/>
              <a:t>Subledger</a:t>
            </a:r>
            <a:r>
              <a:rPr lang="en-US" sz="2800" dirty="0" smtClean="0"/>
              <a:t> Accounting Method (SLAM)</a:t>
            </a:r>
          </a:p>
        </p:txBody>
      </p:sp>
      <p:pic>
        <p:nvPicPr>
          <p:cNvPr id="9" name="Picture 8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9100" y="1219200"/>
            <a:ext cx="7734300" cy="494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447262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51C3CD1-6C95-40CB-88FC-505A38225873}" type="datetime3">
              <a:rPr lang="en-US"/>
              <a:pPr eaLnBrk="1" hangingPunct="1"/>
              <a:t>11 January 2011</a:t>
            </a:fld>
            <a:endParaRPr lang="en-US" altLang="en-US"/>
          </a:p>
        </p:txBody>
      </p:sp>
      <p:sp>
        <p:nvSpPr>
          <p:cNvPr id="40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51AC3064-D6AD-45B2-841B-6A298C21B115}" type="slidenum">
              <a:rPr lang="en-US" altLang="en-US"/>
              <a:pPr eaLnBrk="1" hangingPunct="1"/>
              <a:t>2</a:t>
            </a:fld>
            <a:endParaRPr lang="en-US" altLang="en-US"/>
          </a:p>
        </p:txBody>
      </p:sp>
      <p:sp>
        <p:nvSpPr>
          <p:cNvPr id="4100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Sub-Ledger Accounting</a:t>
            </a:r>
          </a:p>
        </p:txBody>
      </p:sp>
      <p:sp>
        <p:nvSpPr>
          <p:cNvPr id="4101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Release 12 has introduced a new layer called SubLedger Accounting (SLA)</a:t>
            </a:r>
          </a:p>
          <a:p>
            <a:pPr eaLnBrk="1" hangingPunct="1"/>
            <a:r>
              <a:rPr lang="en-US" smtClean="0"/>
              <a:t>This module sits in between the sub-ledgers (AP,AR,PO and Costing) and General Ledger</a:t>
            </a:r>
          </a:p>
          <a:p>
            <a:pPr eaLnBrk="1" hangingPunct="1"/>
            <a:r>
              <a:rPr lang="en-US" smtClean="0"/>
              <a:t>The standard GL Interface still exists – but it is only for backward compatibility</a:t>
            </a:r>
          </a:p>
          <a:p>
            <a:pPr eaLnBrk="1" hangingPunct="1"/>
            <a:r>
              <a:rPr lang="en-US" smtClean="0"/>
              <a:t>The sub-ledgers (AP,AR etc,) now use a process called Create Accounting to transfer to GL</a:t>
            </a:r>
          </a:p>
        </p:txBody>
      </p:sp>
      <p:pic>
        <p:nvPicPr>
          <p:cNvPr id="4102" name="Picture 3" descr="Drawing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62675"/>
            <a:ext cx="8382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4A8ACCD3-36F7-4E3A-BD0C-4BFBECB4B4EC}" type="datetime3">
              <a:rPr lang="en-US"/>
              <a:pPr eaLnBrk="1" hangingPunct="1"/>
              <a:t>11 January 2011</a:t>
            </a:fld>
            <a:endParaRPr lang="en-US" altLang="en-US"/>
          </a:p>
        </p:txBody>
      </p:sp>
      <p:sp>
        <p:nvSpPr>
          <p:cNvPr id="921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963DA6C-0381-43B0-BCB1-340356109D08}" type="slidenum">
              <a:rPr lang="en-US" altLang="en-US"/>
              <a:pPr eaLnBrk="1" hangingPunct="1"/>
              <a:t>20</a:t>
            </a:fld>
            <a:endParaRPr lang="en-US" altLang="en-US"/>
          </a:p>
        </p:txBody>
      </p:sp>
      <p:pic>
        <p:nvPicPr>
          <p:cNvPr id="9221" name="Picture 5" descr="Drawing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62675"/>
            <a:ext cx="8382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5"/>
          <p:cNvSpPr>
            <a:spLocks noGrp="1" noChangeArrowheads="1"/>
          </p:cNvSpPr>
          <p:nvPr>
            <p:ph type="title"/>
          </p:nvPr>
        </p:nvSpPr>
        <p:spPr>
          <a:xfrm>
            <a:off x="455494" y="76200"/>
            <a:ext cx="7543800" cy="91440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Assign </a:t>
            </a:r>
            <a:r>
              <a:rPr lang="en-US" sz="2800" dirty="0" err="1" smtClean="0"/>
              <a:t>Subledger</a:t>
            </a:r>
            <a:r>
              <a:rPr lang="en-US" sz="2800" dirty="0" smtClean="0"/>
              <a:t> Accounting Method to Ledger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599" y="976313"/>
            <a:ext cx="8610601" cy="5186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1752600" y="4876800"/>
            <a:ext cx="1600200" cy="304800"/>
          </a:xfrm>
          <a:prstGeom prst="rect">
            <a:avLst/>
          </a:prstGeom>
          <a:noFill/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768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6205649-A8BC-4465-98FC-40CCFE0889E1}" type="datetime3">
              <a:rPr lang="en-US"/>
              <a:pPr eaLnBrk="1" hangingPunct="1"/>
              <a:t>11 January 2011</a:t>
            </a:fld>
            <a:endParaRPr lang="en-US" altLang="en-US"/>
          </a:p>
        </p:txBody>
      </p:sp>
      <p:sp>
        <p:nvSpPr>
          <p:cNvPr id="717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6F7175A-19BA-4B51-AE0B-D7CAEB51C3D3}" type="slidenum">
              <a:rPr lang="en-US" altLang="en-US"/>
              <a:pPr eaLnBrk="1" hangingPunct="1"/>
              <a:t>21</a:t>
            </a:fld>
            <a:endParaRPr lang="en-US" altLang="en-US"/>
          </a:p>
        </p:txBody>
      </p:sp>
      <p:sp>
        <p:nvSpPr>
          <p:cNvPr id="7172" name="Rectangle 5"/>
          <p:cNvSpPr>
            <a:spLocks noGrp="1" noChangeArrowheads="1"/>
          </p:cNvSpPr>
          <p:nvPr>
            <p:ph type="title"/>
          </p:nvPr>
        </p:nvSpPr>
        <p:spPr>
          <a:xfrm>
            <a:off x="455494" y="76200"/>
            <a:ext cx="7543800" cy="1295400"/>
          </a:xfrm>
        </p:spPr>
        <p:txBody>
          <a:bodyPr/>
          <a:lstStyle/>
          <a:p>
            <a:pPr eaLnBrk="1" hangingPunct="1"/>
            <a:r>
              <a:rPr lang="en-US" sz="3600" dirty="0" smtClean="0"/>
              <a:t>Default PO Accrual Account Generation</a:t>
            </a:r>
          </a:p>
        </p:txBody>
      </p:sp>
      <p:sp>
        <p:nvSpPr>
          <p:cNvPr id="7173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19100" y="1629344"/>
            <a:ext cx="8229600" cy="4619056"/>
          </a:xfrm>
        </p:spPr>
        <p:txBody>
          <a:bodyPr/>
          <a:lstStyle/>
          <a:p>
            <a:pPr eaLnBrk="1" hangingPunct="1"/>
            <a:r>
              <a:rPr lang="en-US" dirty="0" smtClean="0"/>
              <a:t>PO Accrual Account defaults</a:t>
            </a:r>
          </a:p>
          <a:p>
            <a:pPr lvl="1"/>
            <a:r>
              <a:rPr lang="en-US" dirty="0" smtClean="0"/>
              <a:t>PO Accrual Account defaults from the Inventory Org for Perpetual Accruals</a:t>
            </a:r>
          </a:p>
          <a:p>
            <a:pPr lvl="1"/>
            <a:r>
              <a:rPr lang="en-US" dirty="0" smtClean="0"/>
              <a:t>PO Accrual Account defaults from the OU setup (Receiving Options) for Expense Accruals </a:t>
            </a:r>
          </a:p>
          <a:p>
            <a:pPr lvl="1"/>
            <a:r>
              <a:rPr lang="en-US" dirty="0" smtClean="0"/>
              <a:t>Period End Accruals are generated for Expense PO lines</a:t>
            </a:r>
          </a:p>
          <a:p>
            <a:r>
              <a:rPr lang="en-US" dirty="0" smtClean="0"/>
              <a:t>The Accrual account needed to be changed to be for the accurate Company based on the PO Charge Account</a:t>
            </a:r>
          </a:p>
        </p:txBody>
      </p:sp>
      <p:pic>
        <p:nvPicPr>
          <p:cNvPr id="7174" name="Picture 3" descr="Drawing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62675"/>
            <a:ext cx="8382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787260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6205649-A8BC-4465-98FC-40CCFE0889E1}" type="datetime3">
              <a:rPr lang="en-US"/>
              <a:pPr eaLnBrk="1" hangingPunct="1"/>
              <a:t>11 January 2011</a:t>
            </a:fld>
            <a:endParaRPr lang="en-US" altLang="en-US"/>
          </a:p>
        </p:txBody>
      </p:sp>
      <p:sp>
        <p:nvSpPr>
          <p:cNvPr id="717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6F7175A-19BA-4B51-AE0B-D7CAEB51C3D3}" type="slidenum">
              <a:rPr lang="en-US" altLang="en-US"/>
              <a:pPr eaLnBrk="1" hangingPunct="1"/>
              <a:t>22</a:t>
            </a:fld>
            <a:endParaRPr lang="en-US" altLang="en-US"/>
          </a:p>
        </p:txBody>
      </p:sp>
      <p:sp>
        <p:nvSpPr>
          <p:cNvPr id="7172" name="Rectangle 5"/>
          <p:cNvSpPr>
            <a:spLocks noGrp="1" noChangeArrowheads="1"/>
          </p:cNvSpPr>
          <p:nvPr>
            <p:ph type="title"/>
          </p:nvPr>
        </p:nvSpPr>
        <p:spPr>
          <a:xfrm>
            <a:off x="455494" y="76200"/>
            <a:ext cx="7543800" cy="1295400"/>
          </a:xfrm>
        </p:spPr>
        <p:txBody>
          <a:bodyPr/>
          <a:lstStyle/>
          <a:p>
            <a:pPr eaLnBrk="1" hangingPunct="1"/>
            <a:r>
              <a:rPr lang="en-US" sz="3600" dirty="0" smtClean="0"/>
              <a:t>Modification to Default PO Accrual Account Generation</a:t>
            </a:r>
          </a:p>
        </p:txBody>
      </p:sp>
      <p:sp>
        <p:nvSpPr>
          <p:cNvPr id="7173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19100" y="1629344"/>
            <a:ext cx="8229600" cy="4619056"/>
          </a:xfrm>
        </p:spPr>
        <p:txBody>
          <a:bodyPr/>
          <a:lstStyle/>
          <a:p>
            <a:pPr eaLnBrk="1" hangingPunct="1"/>
            <a:r>
              <a:rPr lang="en-US" dirty="0" smtClean="0"/>
              <a:t>Going by the same pictorial view of the changes in SLA </a:t>
            </a:r>
          </a:p>
          <a:p>
            <a:pPr eaLnBrk="1" hangingPunct="1"/>
            <a:r>
              <a:rPr lang="en-US" dirty="0" smtClean="0"/>
              <a:t>We followed the same route </a:t>
            </a:r>
          </a:p>
          <a:p>
            <a:pPr lvl="1"/>
            <a:r>
              <a:rPr lang="en-US" dirty="0" smtClean="0"/>
              <a:t>ADR</a:t>
            </a:r>
          </a:p>
          <a:p>
            <a:pPr lvl="1"/>
            <a:r>
              <a:rPr lang="en-US" dirty="0" smtClean="0"/>
              <a:t>JLD</a:t>
            </a:r>
          </a:p>
          <a:p>
            <a:pPr lvl="1"/>
            <a:r>
              <a:rPr lang="en-US" dirty="0" smtClean="0"/>
              <a:t>ADD</a:t>
            </a:r>
          </a:p>
          <a:p>
            <a:pPr lvl="1"/>
            <a:r>
              <a:rPr lang="en-US" dirty="0" smtClean="0"/>
              <a:t>SLAM</a:t>
            </a:r>
          </a:p>
          <a:p>
            <a:pPr lvl="1"/>
            <a:r>
              <a:rPr lang="en-US" dirty="0" smtClean="0"/>
              <a:t>Assign to Ledger</a:t>
            </a:r>
          </a:p>
          <a:p>
            <a:r>
              <a:rPr lang="en-US" dirty="0" smtClean="0"/>
              <a:t>Or thought we could</a:t>
            </a:r>
          </a:p>
        </p:txBody>
      </p:sp>
      <p:pic>
        <p:nvPicPr>
          <p:cNvPr id="7174" name="Picture 3" descr="Drawing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62675"/>
            <a:ext cx="8382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4216289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4A8ACCD3-36F7-4E3A-BD0C-4BFBECB4B4EC}" type="datetime3">
              <a:rPr lang="en-US"/>
              <a:pPr eaLnBrk="1" hangingPunct="1"/>
              <a:t>11 January 2011</a:t>
            </a:fld>
            <a:endParaRPr lang="en-US" altLang="en-US"/>
          </a:p>
        </p:txBody>
      </p:sp>
      <p:sp>
        <p:nvSpPr>
          <p:cNvPr id="921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963DA6C-0381-43B0-BCB1-340356109D08}" type="slidenum">
              <a:rPr lang="en-US" altLang="en-US"/>
              <a:pPr eaLnBrk="1" hangingPunct="1"/>
              <a:t>23</a:t>
            </a:fld>
            <a:endParaRPr lang="en-US" altLang="en-US"/>
          </a:p>
        </p:txBody>
      </p:sp>
      <p:pic>
        <p:nvPicPr>
          <p:cNvPr id="9221" name="Picture 5" descr="Drawing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62675"/>
            <a:ext cx="8382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5"/>
          <p:cNvSpPr>
            <a:spLocks noGrp="1" noChangeArrowheads="1"/>
          </p:cNvSpPr>
          <p:nvPr>
            <p:ph type="title"/>
          </p:nvPr>
        </p:nvSpPr>
        <p:spPr>
          <a:xfrm>
            <a:off x="455494" y="76200"/>
            <a:ext cx="7543800" cy="914400"/>
          </a:xfrm>
        </p:spPr>
        <p:txBody>
          <a:bodyPr/>
          <a:lstStyle/>
          <a:p>
            <a:pPr eaLnBrk="1" hangingPunct="1"/>
            <a:r>
              <a:rPr lang="en-US" sz="3200" dirty="0" smtClean="0"/>
              <a:t>SLA – Accounting Rule Derivation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105747"/>
            <a:ext cx="7543800" cy="50569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86103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4A8ACCD3-36F7-4E3A-BD0C-4BFBECB4B4EC}" type="datetime3">
              <a:rPr lang="en-US"/>
              <a:pPr eaLnBrk="1" hangingPunct="1"/>
              <a:t>11 January 2011</a:t>
            </a:fld>
            <a:endParaRPr lang="en-US" altLang="en-US"/>
          </a:p>
        </p:txBody>
      </p:sp>
      <p:sp>
        <p:nvSpPr>
          <p:cNvPr id="921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963DA6C-0381-43B0-BCB1-340356109D08}" type="slidenum">
              <a:rPr lang="en-US" altLang="en-US"/>
              <a:pPr eaLnBrk="1" hangingPunct="1"/>
              <a:t>24</a:t>
            </a:fld>
            <a:endParaRPr lang="en-US" altLang="en-US"/>
          </a:p>
        </p:txBody>
      </p:sp>
      <p:pic>
        <p:nvPicPr>
          <p:cNvPr id="9221" name="Picture 5" descr="Drawing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62675"/>
            <a:ext cx="8382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5"/>
          <p:cNvSpPr>
            <a:spLocks noGrp="1" noChangeArrowheads="1"/>
          </p:cNvSpPr>
          <p:nvPr>
            <p:ph type="title"/>
          </p:nvPr>
        </p:nvSpPr>
        <p:spPr>
          <a:xfrm>
            <a:off x="455494" y="76200"/>
            <a:ext cx="7543800" cy="914400"/>
          </a:xfrm>
        </p:spPr>
        <p:txBody>
          <a:bodyPr/>
          <a:lstStyle/>
          <a:p>
            <a:pPr eaLnBrk="1" hangingPunct="1"/>
            <a:r>
              <a:rPr lang="en-US" sz="3200" dirty="0" smtClean="0"/>
              <a:t>SLA – Journal Line Definition</a:t>
            </a:r>
          </a:p>
        </p:txBody>
      </p:sp>
      <p:pic>
        <p:nvPicPr>
          <p:cNvPr id="9" name="Picture 8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9100" y="1314133"/>
            <a:ext cx="7658100" cy="4781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2620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4A8ACCD3-36F7-4E3A-BD0C-4BFBECB4B4EC}" type="datetime3">
              <a:rPr lang="en-US"/>
              <a:pPr eaLnBrk="1" hangingPunct="1"/>
              <a:t>11 January 2011</a:t>
            </a:fld>
            <a:endParaRPr lang="en-US" altLang="en-US"/>
          </a:p>
        </p:txBody>
      </p:sp>
      <p:sp>
        <p:nvSpPr>
          <p:cNvPr id="921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963DA6C-0381-43B0-BCB1-340356109D08}" type="slidenum">
              <a:rPr lang="en-US" altLang="en-US"/>
              <a:pPr eaLnBrk="1" hangingPunct="1"/>
              <a:t>25</a:t>
            </a:fld>
            <a:endParaRPr lang="en-US" altLang="en-US"/>
          </a:p>
        </p:txBody>
      </p:sp>
      <p:pic>
        <p:nvPicPr>
          <p:cNvPr id="9221" name="Picture 5" descr="Drawing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62675"/>
            <a:ext cx="8382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5"/>
          <p:cNvSpPr>
            <a:spLocks noGrp="1" noChangeArrowheads="1"/>
          </p:cNvSpPr>
          <p:nvPr>
            <p:ph type="title"/>
          </p:nvPr>
        </p:nvSpPr>
        <p:spPr>
          <a:xfrm>
            <a:off x="455494" y="76200"/>
            <a:ext cx="7543800" cy="914400"/>
          </a:xfrm>
        </p:spPr>
        <p:txBody>
          <a:bodyPr/>
          <a:lstStyle/>
          <a:p>
            <a:pPr eaLnBrk="1" hangingPunct="1"/>
            <a:r>
              <a:rPr lang="en-US" sz="3200" dirty="0" smtClean="0"/>
              <a:t>SLA – Journal Line Definition – Fix	</a:t>
            </a:r>
          </a:p>
        </p:txBody>
      </p:sp>
      <p:pic>
        <p:nvPicPr>
          <p:cNvPr id="7" name="Picture 6"/>
          <p:cNvPicPr/>
          <p:nvPr/>
        </p:nvPicPr>
        <p:blipFill>
          <a:blip r:embed="rId4"/>
          <a:stretch>
            <a:fillRect/>
          </a:stretch>
        </p:blipFill>
        <p:spPr>
          <a:xfrm>
            <a:off x="419100" y="1142999"/>
            <a:ext cx="7581900" cy="5019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2914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4A8ACCD3-36F7-4E3A-BD0C-4BFBECB4B4EC}" type="datetime3">
              <a:rPr lang="en-US"/>
              <a:pPr eaLnBrk="1" hangingPunct="1"/>
              <a:t>11 January 2011</a:t>
            </a:fld>
            <a:endParaRPr lang="en-US" altLang="en-US"/>
          </a:p>
        </p:txBody>
      </p:sp>
      <p:sp>
        <p:nvSpPr>
          <p:cNvPr id="921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963DA6C-0381-43B0-BCB1-340356109D08}" type="slidenum">
              <a:rPr lang="en-US" altLang="en-US"/>
              <a:pPr eaLnBrk="1" hangingPunct="1"/>
              <a:t>26</a:t>
            </a:fld>
            <a:endParaRPr lang="en-US" altLang="en-US"/>
          </a:p>
        </p:txBody>
      </p:sp>
      <p:pic>
        <p:nvPicPr>
          <p:cNvPr id="9221" name="Picture 5" descr="Drawing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62675"/>
            <a:ext cx="8382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5"/>
          <p:cNvSpPr>
            <a:spLocks noGrp="1" noChangeArrowheads="1"/>
          </p:cNvSpPr>
          <p:nvPr>
            <p:ph type="title"/>
          </p:nvPr>
        </p:nvSpPr>
        <p:spPr>
          <a:xfrm>
            <a:off x="455494" y="76200"/>
            <a:ext cx="7543800" cy="914400"/>
          </a:xfrm>
        </p:spPr>
        <p:txBody>
          <a:bodyPr/>
          <a:lstStyle/>
          <a:p>
            <a:pPr eaLnBrk="1" hangingPunct="1"/>
            <a:r>
              <a:rPr lang="en-US" sz="3200" dirty="0" smtClean="0"/>
              <a:t>SLA – Journal Line Definition</a:t>
            </a:r>
          </a:p>
        </p:txBody>
      </p:sp>
      <p:pic>
        <p:nvPicPr>
          <p:cNvPr id="7" name="Picture 6"/>
          <p:cNvPicPr/>
          <p:nvPr/>
        </p:nvPicPr>
        <p:blipFill>
          <a:blip r:embed="rId4"/>
          <a:stretch>
            <a:fillRect/>
          </a:stretch>
        </p:blipFill>
        <p:spPr>
          <a:xfrm>
            <a:off x="419100" y="1066800"/>
            <a:ext cx="7581899" cy="4952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4680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6205649-A8BC-4465-98FC-40CCFE0889E1}" type="datetime3">
              <a:rPr lang="en-US"/>
              <a:pPr eaLnBrk="1" hangingPunct="1"/>
              <a:t>11 January 2011</a:t>
            </a:fld>
            <a:endParaRPr lang="en-US" altLang="en-US"/>
          </a:p>
        </p:txBody>
      </p:sp>
      <p:sp>
        <p:nvSpPr>
          <p:cNvPr id="717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6F7175A-19BA-4B51-AE0B-D7CAEB51C3D3}" type="slidenum">
              <a:rPr lang="en-US" altLang="en-US"/>
              <a:pPr eaLnBrk="1" hangingPunct="1"/>
              <a:t>27</a:t>
            </a:fld>
            <a:endParaRPr lang="en-US" altLang="en-US"/>
          </a:p>
        </p:txBody>
      </p:sp>
      <p:sp>
        <p:nvSpPr>
          <p:cNvPr id="7172" name="Rectangle 5"/>
          <p:cNvSpPr>
            <a:spLocks noGrp="1" noChangeArrowheads="1"/>
          </p:cNvSpPr>
          <p:nvPr>
            <p:ph type="title"/>
          </p:nvPr>
        </p:nvSpPr>
        <p:spPr>
          <a:xfrm>
            <a:off x="455494" y="76200"/>
            <a:ext cx="7543800" cy="1295400"/>
          </a:xfrm>
        </p:spPr>
        <p:txBody>
          <a:bodyPr/>
          <a:lstStyle/>
          <a:p>
            <a:pPr eaLnBrk="1" hangingPunct="1"/>
            <a:r>
              <a:rPr lang="en-US" sz="3600" dirty="0" smtClean="0"/>
              <a:t>PO Accrual Account – Workflow </a:t>
            </a:r>
          </a:p>
        </p:txBody>
      </p:sp>
      <p:sp>
        <p:nvSpPr>
          <p:cNvPr id="7173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19100" y="1629344"/>
            <a:ext cx="8229600" cy="4619056"/>
          </a:xfrm>
        </p:spPr>
        <p:txBody>
          <a:bodyPr/>
          <a:lstStyle/>
          <a:p>
            <a:r>
              <a:rPr lang="en-US" dirty="0" smtClean="0"/>
              <a:t>Even after specific changes needed were incorporated the Application Account Definition would not validate</a:t>
            </a:r>
          </a:p>
          <a:p>
            <a:r>
              <a:rPr lang="en-US" dirty="0" smtClean="0"/>
              <a:t>To enable the Application Account Definition to be used in a SLA Method, it has to be validated</a:t>
            </a:r>
          </a:p>
          <a:p>
            <a:r>
              <a:rPr lang="en-US" dirty="0" smtClean="0"/>
              <a:t>After multiple discussions with Support it was deemed that a Workflow Mod would suffice as a workaround.</a:t>
            </a:r>
          </a:p>
        </p:txBody>
      </p:sp>
      <p:pic>
        <p:nvPicPr>
          <p:cNvPr id="7174" name="Picture 3" descr="Drawing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62675"/>
            <a:ext cx="8382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7953686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6205649-A8BC-4465-98FC-40CCFE0889E1}" type="datetime3">
              <a:rPr lang="en-US"/>
              <a:pPr eaLnBrk="1" hangingPunct="1"/>
              <a:t>11 January 2011</a:t>
            </a:fld>
            <a:endParaRPr lang="en-US" altLang="en-US"/>
          </a:p>
        </p:txBody>
      </p:sp>
      <p:sp>
        <p:nvSpPr>
          <p:cNvPr id="717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6F7175A-19BA-4B51-AE0B-D7CAEB51C3D3}" type="slidenum">
              <a:rPr lang="en-US" altLang="en-US"/>
              <a:pPr eaLnBrk="1" hangingPunct="1"/>
              <a:t>28</a:t>
            </a:fld>
            <a:endParaRPr lang="en-US" altLang="en-US"/>
          </a:p>
        </p:txBody>
      </p:sp>
      <p:sp>
        <p:nvSpPr>
          <p:cNvPr id="7172" name="Rectangle 5"/>
          <p:cNvSpPr>
            <a:spLocks noGrp="1" noChangeArrowheads="1"/>
          </p:cNvSpPr>
          <p:nvPr>
            <p:ph type="title"/>
          </p:nvPr>
        </p:nvSpPr>
        <p:spPr>
          <a:xfrm>
            <a:off x="455494" y="76200"/>
            <a:ext cx="7543800" cy="914400"/>
          </a:xfrm>
        </p:spPr>
        <p:txBody>
          <a:bodyPr/>
          <a:lstStyle/>
          <a:p>
            <a:pPr eaLnBrk="1" hangingPunct="1"/>
            <a:r>
              <a:rPr lang="en-US" sz="3600" dirty="0" smtClean="0"/>
              <a:t>PO Accrual Account – Workflow </a:t>
            </a:r>
          </a:p>
        </p:txBody>
      </p:sp>
      <p:pic>
        <p:nvPicPr>
          <p:cNvPr id="7174" name="Picture 3" descr="Drawing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62675"/>
            <a:ext cx="8382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143000"/>
            <a:ext cx="7391400" cy="50196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5638800" y="2895600"/>
            <a:ext cx="685800" cy="757238"/>
          </a:xfrm>
          <a:prstGeom prst="rect">
            <a:avLst/>
          </a:prstGeom>
          <a:noFill/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35312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6205649-A8BC-4465-98FC-40CCFE0889E1}" type="datetime3">
              <a:rPr lang="en-US"/>
              <a:pPr eaLnBrk="1" hangingPunct="1"/>
              <a:t>11 January 2011</a:t>
            </a:fld>
            <a:endParaRPr lang="en-US" altLang="en-US"/>
          </a:p>
        </p:txBody>
      </p:sp>
      <p:sp>
        <p:nvSpPr>
          <p:cNvPr id="717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6F7175A-19BA-4B51-AE0B-D7CAEB51C3D3}" type="slidenum">
              <a:rPr lang="en-US" altLang="en-US"/>
              <a:pPr eaLnBrk="1" hangingPunct="1"/>
              <a:t>29</a:t>
            </a:fld>
            <a:endParaRPr lang="en-US" altLang="en-US"/>
          </a:p>
        </p:txBody>
      </p:sp>
      <p:sp>
        <p:nvSpPr>
          <p:cNvPr id="7172" name="Rectangle 5"/>
          <p:cNvSpPr>
            <a:spLocks noGrp="1" noChangeArrowheads="1"/>
          </p:cNvSpPr>
          <p:nvPr>
            <p:ph type="title"/>
          </p:nvPr>
        </p:nvSpPr>
        <p:spPr>
          <a:xfrm>
            <a:off x="455494" y="76200"/>
            <a:ext cx="7543800" cy="1295400"/>
          </a:xfrm>
        </p:spPr>
        <p:txBody>
          <a:bodyPr/>
          <a:lstStyle/>
          <a:p>
            <a:pPr eaLnBrk="1" hangingPunct="1"/>
            <a:r>
              <a:rPr lang="en-US" sz="3600" dirty="0" smtClean="0"/>
              <a:t>Reference</a:t>
            </a:r>
          </a:p>
        </p:txBody>
      </p:sp>
      <p:sp>
        <p:nvSpPr>
          <p:cNvPr id="7173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19100" y="1629344"/>
            <a:ext cx="8229600" cy="4619056"/>
          </a:xfrm>
        </p:spPr>
        <p:txBody>
          <a:bodyPr/>
          <a:lstStyle/>
          <a:p>
            <a:r>
              <a:rPr lang="en-US" dirty="0"/>
              <a:t>White Paper – </a:t>
            </a:r>
            <a:r>
              <a:rPr lang="en-US" dirty="0" err="1" smtClean="0"/>
              <a:t>Subledger</a:t>
            </a:r>
            <a:r>
              <a:rPr lang="en-US" dirty="0" smtClean="0"/>
              <a:t> Accounting </a:t>
            </a:r>
            <a:r>
              <a:rPr lang="en-US" dirty="0"/>
              <a:t>Setup for </a:t>
            </a:r>
            <a:r>
              <a:rPr lang="en-US" dirty="0" smtClean="0"/>
              <a:t>Oracle Assets</a:t>
            </a:r>
          </a:p>
          <a:p>
            <a:pPr lvl="1"/>
            <a:r>
              <a:rPr lang="en-US" dirty="0" smtClean="0"/>
              <a:t>This is written by Harriet </a:t>
            </a:r>
            <a:r>
              <a:rPr lang="en-US" dirty="0" err="1" smtClean="0"/>
              <a:t>Reissenberger</a:t>
            </a:r>
            <a:endParaRPr lang="en-US" dirty="0" smtClean="0"/>
          </a:p>
          <a:p>
            <a:pPr lvl="1"/>
            <a:r>
              <a:rPr lang="en-US" dirty="0" smtClean="0"/>
              <a:t>Is available on </a:t>
            </a:r>
            <a:r>
              <a:rPr lang="en-US" dirty="0" err="1" smtClean="0"/>
              <a:t>Metalink</a:t>
            </a:r>
            <a:r>
              <a:rPr lang="en-US" dirty="0" smtClean="0"/>
              <a:t> </a:t>
            </a:r>
          </a:p>
          <a:p>
            <a:r>
              <a:rPr lang="en-US" dirty="0" smtClean="0"/>
              <a:t>You can also review and read the following as reference docs</a:t>
            </a:r>
          </a:p>
          <a:p>
            <a:pPr lvl="1"/>
            <a:r>
              <a:rPr lang="en-US" dirty="0"/>
              <a:t>Oracle Assets User Guide Release </a:t>
            </a:r>
            <a:r>
              <a:rPr lang="en-US" dirty="0" smtClean="0"/>
              <a:t>12</a:t>
            </a:r>
            <a:endParaRPr lang="en-US" dirty="0"/>
          </a:p>
          <a:p>
            <a:pPr lvl="1"/>
            <a:r>
              <a:rPr lang="en-US" dirty="0"/>
              <a:t>Oracle </a:t>
            </a:r>
            <a:r>
              <a:rPr lang="en-US" dirty="0" err="1"/>
              <a:t>Subledger</a:t>
            </a:r>
            <a:r>
              <a:rPr lang="en-US" dirty="0"/>
              <a:t> Accounting </a:t>
            </a:r>
            <a:r>
              <a:rPr lang="en-US" dirty="0" smtClean="0"/>
              <a:t>Implementation Guide</a:t>
            </a:r>
          </a:p>
        </p:txBody>
      </p:sp>
      <p:pic>
        <p:nvPicPr>
          <p:cNvPr id="7174" name="Picture 3" descr="Drawing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62675"/>
            <a:ext cx="8382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189910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9B5AB5B5-6E35-4150-B41B-0FF9C0B014DD}" type="datetime3">
              <a:rPr lang="en-US"/>
              <a:pPr eaLnBrk="1" hangingPunct="1"/>
              <a:t>11 January 2011</a:t>
            </a:fld>
            <a:endParaRPr lang="en-US" altLang="en-US"/>
          </a:p>
        </p:txBody>
      </p:sp>
      <p:sp>
        <p:nvSpPr>
          <p:cNvPr id="512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FBE5F0E5-9AB4-422D-AF1B-FB22EA47C498}" type="slidenum">
              <a:rPr lang="en-US" altLang="en-US"/>
              <a:pPr eaLnBrk="1" hangingPunct="1"/>
              <a:t>3</a:t>
            </a:fld>
            <a:endParaRPr lang="en-US" altLang="en-US"/>
          </a:p>
        </p:txBody>
      </p:sp>
      <p:sp>
        <p:nvSpPr>
          <p:cNvPr id="5124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Sub-Ledger Accounting</a:t>
            </a:r>
          </a:p>
        </p:txBody>
      </p:sp>
      <p:sp>
        <p:nvSpPr>
          <p:cNvPr id="5125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4411662"/>
          </a:xfrm>
        </p:spPr>
        <p:txBody>
          <a:bodyPr/>
          <a:lstStyle/>
          <a:p>
            <a:pPr eaLnBrk="1" hangingPunct="1"/>
            <a:r>
              <a:rPr lang="en-US" dirty="0" smtClean="0"/>
              <a:t>The </a:t>
            </a:r>
            <a:r>
              <a:rPr lang="en-US" dirty="0" err="1" smtClean="0"/>
              <a:t>SubLedger</a:t>
            </a:r>
            <a:r>
              <a:rPr lang="en-US" dirty="0" smtClean="0"/>
              <a:t> Accounting “module” is a rules based engine</a:t>
            </a:r>
          </a:p>
          <a:p>
            <a:pPr eaLnBrk="1" hangingPunct="1"/>
            <a:r>
              <a:rPr lang="en-US" dirty="0" smtClean="0"/>
              <a:t>This allows the transaction and the accounting to be separated </a:t>
            </a:r>
          </a:p>
          <a:p>
            <a:pPr eaLnBrk="1" hangingPunct="1"/>
            <a:r>
              <a:rPr lang="en-US" dirty="0" smtClean="0"/>
              <a:t>This facilitates the ability to create multiple accounting representations for a single transaction</a:t>
            </a:r>
          </a:p>
          <a:p>
            <a:pPr eaLnBrk="1" hangingPunct="1"/>
            <a:r>
              <a:rPr lang="en-US" dirty="0" smtClean="0"/>
              <a:t>This is best explained by a need for accounting in GAAP and IFRS for a single transaction</a:t>
            </a:r>
          </a:p>
        </p:txBody>
      </p:sp>
      <p:pic>
        <p:nvPicPr>
          <p:cNvPr id="5126" name="Picture 3" descr="Drawing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62675"/>
            <a:ext cx="8382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6205649-A8BC-4465-98FC-40CCFE0889E1}" type="datetime3">
              <a:rPr lang="en-US"/>
              <a:pPr eaLnBrk="1" hangingPunct="1"/>
              <a:t>11 January 2011</a:t>
            </a:fld>
            <a:endParaRPr lang="en-US" altLang="en-US"/>
          </a:p>
        </p:txBody>
      </p:sp>
      <p:sp>
        <p:nvSpPr>
          <p:cNvPr id="717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6F7175A-19BA-4B51-AE0B-D7CAEB51C3D3}" type="slidenum">
              <a:rPr lang="en-US" altLang="en-US"/>
              <a:pPr eaLnBrk="1" hangingPunct="1"/>
              <a:t>30</a:t>
            </a:fld>
            <a:endParaRPr lang="en-US" altLang="en-US"/>
          </a:p>
        </p:txBody>
      </p:sp>
      <p:sp>
        <p:nvSpPr>
          <p:cNvPr id="7172" name="Rectangle 5"/>
          <p:cNvSpPr>
            <a:spLocks noGrp="1" noChangeArrowheads="1"/>
          </p:cNvSpPr>
          <p:nvPr>
            <p:ph type="title"/>
          </p:nvPr>
        </p:nvSpPr>
        <p:spPr>
          <a:xfrm>
            <a:off x="455494" y="76200"/>
            <a:ext cx="7543800" cy="1295400"/>
          </a:xfrm>
        </p:spPr>
        <p:txBody>
          <a:bodyPr/>
          <a:lstStyle/>
          <a:p>
            <a:pPr eaLnBrk="1" hangingPunct="1"/>
            <a:r>
              <a:rPr lang="en-US" sz="3600" dirty="0" smtClean="0"/>
              <a:t>Reference</a:t>
            </a:r>
          </a:p>
        </p:txBody>
      </p:sp>
      <p:sp>
        <p:nvSpPr>
          <p:cNvPr id="7173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19100" y="1629344"/>
            <a:ext cx="8229600" cy="4619056"/>
          </a:xfrm>
        </p:spPr>
        <p:txBody>
          <a:bodyPr/>
          <a:lstStyle/>
          <a:p>
            <a:r>
              <a:rPr lang="en-US" dirty="0" smtClean="0"/>
              <a:t>Using Oracle </a:t>
            </a:r>
            <a:r>
              <a:rPr lang="en-US" dirty="0"/>
              <a:t>Workflow </a:t>
            </a:r>
            <a:r>
              <a:rPr lang="en-US" dirty="0" smtClean="0"/>
              <a:t>is not recommended by Support : </a:t>
            </a:r>
          </a:p>
          <a:p>
            <a:pPr lvl="1"/>
            <a:r>
              <a:rPr lang="en-US" dirty="0" smtClean="0"/>
              <a:t>Due to possible performance </a:t>
            </a:r>
            <a:r>
              <a:rPr lang="en-US" dirty="0"/>
              <a:t>issues with the Create </a:t>
            </a:r>
            <a:r>
              <a:rPr lang="en-US" dirty="0" smtClean="0"/>
              <a:t>Accounting process</a:t>
            </a:r>
            <a:endParaRPr lang="en-US" dirty="0"/>
          </a:p>
          <a:p>
            <a:pPr lvl="1"/>
            <a:r>
              <a:rPr lang="en-US" dirty="0" smtClean="0"/>
              <a:t>Debugging </a:t>
            </a:r>
            <a:r>
              <a:rPr lang="en-US" dirty="0"/>
              <a:t>in case Create Accounting fails is </a:t>
            </a:r>
            <a:r>
              <a:rPr lang="en-US" dirty="0" smtClean="0"/>
              <a:t>difficult</a:t>
            </a:r>
          </a:p>
          <a:p>
            <a:r>
              <a:rPr lang="en-US" dirty="0" smtClean="0"/>
              <a:t>Set the </a:t>
            </a:r>
            <a:r>
              <a:rPr lang="en-US" dirty="0"/>
              <a:t>profile option FA: Use Workflow Account Generation must be set to Yes.</a:t>
            </a:r>
            <a:endParaRPr lang="en-US" dirty="0" smtClean="0"/>
          </a:p>
          <a:p>
            <a:pPr lvl="1"/>
            <a:r>
              <a:rPr lang="en-US" dirty="0" smtClean="0"/>
              <a:t>In </a:t>
            </a:r>
            <a:r>
              <a:rPr lang="en-US" dirty="0"/>
              <a:t>order to </a:t>
            </a:r>
            <a:r>
              <a:rPr lang="en-US" dirty="0" smtClean="0"/>
              <a:t>use the </a:t>
            </a:r>
            <a:r>
              <a:rPr lang="en-US" dirty="0"/>
              <a:t>FA Account Generator workflow instead </a:t>
            </a:r>
            <a:r>
              <a:rPr lang="en-US"/>
              <a:t>of </a:t>
            </a:r>
            <a:r>
              <a:rPr lang="en-US" smtClean="0"/>
              <a:t>SLA</a:t>
            </a:r>
            <a:endParaRPr lang="en-US" dirty="0" smtClean="0"/>
          </a:p>
        </p:txBody>
      </p:sp>
      <p:pic>
        <p:nvPicPr>
          <p:cNvPr id="7174" name="Picture 3" descr="Drawing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62675"/>
            <a:ext cx="8382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9200912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5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EBD11A3D-CB20-4E28-BEA6-2F15ABA24516}" type="datetime3">
              <a:rPr lang="en-US"/>
              <a:pPr eaLnBrk="1" hangingPunct="1"/>
              <a:t>11 January 2011</a:t>
            </a:fld>
            <a:endParaRPr lang="en-US" altLang="en-US"/>
          </a:p>
        </p:txBody>
      </p:sp>
      <p:sp>
        <p:nvSpPr>
          <p:cNvPr id="12291" name="Rectangle 7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5FC669E7-A988-43AA-BA07-D568DCEB14E6}" type="slidenum">
              <a:rPr lang="en-US" altLang="en-US"/>
              <a:pPr eaLnBrk="1" hangingPunct="1"/>
              <a:t>31</a:t>
            </a:fld>
            <a:endParaRPr lang="en-US" altLang="en-US"/>
          </a:p>
        </p:txBody>
      </p:sp>
      <p:sp>
        <p:nvSpPr>
          <p:cNvPr id="12292" name="Rectangle 7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End Slide</a:t>
            </a:r>
          </a:p>
        </p:txBody>
      </p:sp>
      <p:sp>
        <p:nvSpPr>
          <p:cNvPr id="12293" name="Rectangle 8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Mohan Iyer</a:t>
            </a:r>
          </a:p>
          <a:p>
            <a:pPr eaLnBrk="1" hangingPunct="1"/>
            <a:r>
              <a:rPr lang="en-US" dirty="0" smtClean="0"/>
              <a:t>Principal Consultant</a:t>
            </a:r>
          </a:p>
          <a:p>
            <a:pPr eaLnBrk="1" hangingPunct="1"/>
            <a:r>
              <a:rPr lang="en-US" dirty="0" smtClean="0">
                <a:hlinkClick r:id="rId3"/>
              </a:rPr>
              <a:t>mohan@fscpsolutions.com</a:t>
            </a:r>
            <a:endParaRPr lang="en-US" dirty="0" smtClean="0"/>
          </a:p>
          <a:p>
            <a:pPr eaLnBrk="1" hangingPunct="1"/>
            <a:r>
              <a:rPr lang="en-US" dirty="0" smtClean="0"/>
              <a:t>408 859 4484</a:t>
            </a:r>
          </a:p>
          <a:p>
            <a:pPr eaLnBrk="1" hangingPunct="1"/>
            <a:r>
              <a:rPr lang="en-US" dirty="0" err="1" smtClean="0"/>
              <a:t>www,fscpsolutions.com</a:t>
            </a:r>
            <a:endParaRPr lang="en-US" dirty="0" smtClean="0"/>
          </a:p>
        </p:txBody>
      </p:sp>
      <p:pic>
        <p:nvPicPr>
          <p:cNvPr id="12294" name="Picture 5" descr="Drawing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62675"/>
            <a:ext cx="8382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4A8ACCD3-36F7-4E3A-BD0C-4BFBECB4B4EC}" type="datetime3">
              <a:rPr lang="en-US"/>
              <a:pPr eaLnBrk="1" hangingPunct="1"/>
              <a:t>11 January 2011</a:t>
            </a:fld>
            <a:endParaRPr lang="en-US" altLang="en-US"/>
          </a:p>
        </p:txBody>
      </p:sp>
      <p:sp>
        <p:nvSpPr>
          <p:cNvPr id="921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963DA6C-0381-43B0-BCB1-340356109D08}" type="slidenum">
              <a:rPr lang="en-US" altLang="en-US"/>
              <a:pPr eaLnBrk="1" hangingPunct="1"/>
              <a:t>32</a:t>
            </a:fld>
            <a:endParaRPr lang="en-US" altLang="en-US"/>
          </a:p>
        </p:txBody>
      </p:sp>
      <p:pic>
        <p:nvPicPr>
          <p:cNvPr id="9221" name="Picture 5" descr="Drawing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62675"/>
            <a:ext cx="8382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990600"/>
            <a:ext cx="7315199" cy="5519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5"/>
          <p:cNvSpPr>
            <a:spLocks noGrp="1" noChangeArrowheads="1"/>
          </p:cNvSpPr>
          <p:nvPr>
            <p:ph type="title"/>
          </p:nvPr>
        </p:nvSpPr>
        <p:spPr>
          <a:xfrm>
            <a:off x="455494" y="76200"/>
            <a:ext cx="7543800" cy="914400"/>
          </a:xfrm>
        </p:spPr>
        <p:txBody>
          <a:bodyPr/>
          <a:lstStyle/>
          <a:p>
            <a:pPr eaLnBrk="1" hangingPunct="1"/>
            <a:r>
              <a:rPr lang="en-US" sz="3600" dirty="0" smtClean="0"/>
              <a:t>Workflow modification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04ECFCB-20BF-4A68-B1B4-6B7C4A3E3015}" type="datetime3">
              <a:rPr lang="en-US"/>
              <a:pPr eaLnBrk="1" hangingPunct="1"/>
              <a:t>11 January 2011</a:t>
            </a:fld>
            <a:endParaRPr lang="en-US" altLang="en-US"/>
          </a:p>
        </p:txBody>
      </p:sp>
      <p:sp>
        <p:nvSpPr>
          <p:cNvPr id="614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FF2C48CF-D8AA-458A-B71A-D47BF5EF4BD1}" type="slidenum">
              <a:rPr lang="en-US" altLang="en-US"/>
              <a:pPr eaLnBrk="1" hangingPunct="1"/>
              <a:t>4</a:t>
            </a:fld>
            <a:endParaRPr lang="en-US" altLang="en-US"/>
          </a:p>
        </p:txBody>
      </p:sp>
      <p:sp>
        <p:nvSpPr>
          <p:cNvPr id="6148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Pre-R12 Accounting</a:t>
            </a:r>
          </a:p>
        </p:txBody>
      </p:sp>
      <p:sp>
        <p:nvSpPr>
          <p:cNvPr id="6149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30213" y="1447800"/>
            <a:ext cx="8229600" cy="4714875"/>
          </a:xfrm>
        </p:spPr>
        <p:txBody>
          <a:bodyPr/>
          <a:lstStyle/>
          <a:p>
            <a:pPr eaLnBrk="1" hangingPunct="1"/>
            <a:r>
              <a:rPr lang="en-US" dirty="0" smtClean="0"/>
              <a:t>Prior to R12 accounting was managed as below – with AP Invoice as an example</a:t>
            </a:r>
          </a:p>
          <a:p>
            <a:pPr lvl="1" eaLnBrk="1" hangingPunct="1"/>
            <a:r>
              <a:rPr lang="en-US" sz="2400" dirty="0" smtClean="0"/>
              <a:t>The defaults gave one side of the accounting (Liability - Credit)</a:t>
            </a:r>
          </a:p>
          <a:p>
            <a:pPr lvl="1" eaLnBrk="1" hangingPunct="1"/>
            <a:r>
              <a:rPr lang="en-US" sz="2400" dirty="0" smtClean="0"/>
              <a:t>Distributions captured the accounts you enter for the other side (Expense - Debit)</a:t>
            </a:r>
          </a:p>
          <a:p>
            <a:pPr lvl="1" eaLnBrk="1" hangingPunct="1"/>
            <a:r>
              <a:rPr lang="en-US" sz="2400" dirty="0" smtClean="0"/>
              <a:t>You ran Payables Accounting Process (11i)</a:t>
            </a:r>
          </a:p>
          <a:p>
            <a:pPr lvl="1" eaLnBrk="1" hangingPunct="1"/>
            <a:r>
              <a:rPr lang="en-US" sz="2400" dirty="0" smtClean="0"/>
              <a:t>You chose to transfer to GL when you ran above</a:t>
            </a:r>
          </a:p>
          <a:p>
            <a:pPr lvl="1" eaLnBrk="1" hangingPunct="1"/>
            <a:r>
              <a:rPr lang="en-US" sz="2400" dirty="0" smtClean="0"/>
              <a:t>The accounting transactions were pushed to GL Interface</a:t>
            </a:r>
          </a:p>
          <a:p>
            <a:pPr lvl="1" eaLnBrk="1" hangingPunct="1"/>
            <a:r>
              <a:rPr lang="en-US" sz="2400" dirty="0" smtClean="0"/>
              <a:t>You ran Journal Import process to create a Journal</a:t>
            </a:r>
          </a:p>
          <a:p>
            <a:pPr lvl="1" eaLnBrk="1" hangingPunct="1"/>
            <a:endParaRPr lang="en-US" dirty="0" smtClean="0"/>
          </a:p>
        </p:txBody>
      </p:sp>
      <p:pic>
        <p:nvPicPr>
          <p:cNvPr id="6150" name="Picture 3" descr="Drawing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62675"/>
            <a:ext cx="8382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6205649-A8BC-4465-98FC-40CCFE0889E1}" type="datetime3">
              <a:rPr lang="en-US"/>
              <a:pPr eaLnBrk="1" hangingPunct="1"/>
              <a:t>11 January 2011</a:t>
            </a:fld>
            <a:endParaRPr lang="en-US" altLang="en-US"/>
          </a:p>
        </p:txBody>
      </p:sp>
      <p:sp>
        <p:nvSpPr>
          <p:cNvPr id="717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6F7175A-19BA-4B51-AE0B-D7CAEB51C3D3}" type="slidenum">
              <a:rPr lang="en-US" altLang="en-US"/>
              <a:pPr eaLnBrk="1" hangingPunct="1"/>
              <a:t>5</a:t>
            </a:fld>
            <a:endParaRPr lang="en-US" altLang="en-US"/>
          </a:p>
        </p:txBody>
      </p:sp>
      <p:sp>
        <p:nvSpPr>
          <p:cNvPr id="7172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Sub-Ledger Accounting </a:t>
            </a:r>
          </a:p>
        </p:txBody>
      </p:sp>
      <p:sp>
        <p:nvSpPr>
          <p:cNvPr id="7173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30213" y="1447800"/>
            <a:ext cx="8229600" cy="4714875"/>
          </a:xfrm>
        </p:spPr>
        <p:txBody>
          <a:bodyPr/>
          <a:lstStyle/>
          <a:p>
            <a:pPr eaLnBrk="1" hangingPunct="1"/>
            <a:r>
              <a:rPr lang="en-US" dirty="0" smtClean="0"/>
              <a:t>In R12 accounting was managed as below – with AP Invoice as an example</a:t>
            </a:r>
          </a:p>
          <a:p>
            <a:pPr lvl="1" eaLnBrk="1" hangingPunct="1"/>
            <a:r>
              <a:rPr lang="en-US" sz="2400" dirty="0" smtClean="0"/>
              <a:t>The defaults gave one side of the accounting (Liability - Credit)</a:t>
            </a:r>
          </a:p>
          <a:p>
            <a:pPr lvl="1" eaLnBrk="1" hangingPunct="1"/>
            <a:r>
              <a:rPr lang="en-US" sz="2400" dirty="0" smtClean="0"/>
              <a:t>Distributions captured the accounts you enter for the other side (Expense - Debit)</a:t>
            </a:r>
          </a:p>
          <a:p>
            <a:pPr lvl="1" eaLnBrk="1" hangingPunct="1"/>
            <a:r>
              <a:rPr lang="en-US" sz="2400" dirty="0" smtClean="0"/>
              <a:t>You run Create Accounting and </a:t>
            </a:r>
          </a:p>
          <a:p>
            <a:pPr lvl="2" eaLnBrk="1" hangingPunct="1"/>
            <a:r>
              <a:rPr lang="en-US" sz="2100" dirty="0" smtClean="0"/>
              <a:t>Chose to transfer to GL when you ran above</a:t>
            </a:r>
          </a:p>
          <a:p>
            <a:pPr lvl="2" eaLnBrk="1" hangingPunct="1"/>
            <a:r>
              <a:rPr lang="en-US" sz="2100" dirty="0" smtClean="0"/>
              <a:t>The accounting transactions were pushed to GL Interface</a:t>
            </a:r>
          </a:p>
          <a:p>
            <a:pPr lvl="2" eaLnBrk="1" hangingPunct="1"/>
            <a:r>
              <a:rPr lang="en-US" sz="2100" dirty="0" smtClean="0"/>
              <a:t>You also choose to run Journal Import to create a Journal</a:t>
            </a:r>
          </a:p>
          <a:p>
            <a:pPr lvl="1" eaLnBrk="1" hangingPunct="1"/>
            <a:endParaRPr lang="en-US" dirty="0" smtClean="0"/>
          </a:p>
        </p:txBody>
      </p:sp>
      <p:pic>
        <p:nvPicPr>
          <p:cNvPr id="7174" name="Picture 3" descr="Drawing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62675"/>
            <a:ext cx="8382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6205649-A8BC-4465-98FC-40CCFE0889E1}" type="datetime3">
              <a:rPr lang="en-US"/>
              <a:pPr eaLnBrk="1" hangingPunct="1"/>
              <a:t>11 January 2011</a:t>
            </a:fld>
            <a:endParaRPr lang="en-US" altLang="en-US"/>
          </a:p>
        </p:txBody>
      </p:sp>
      <p:sp>
        <p:nvSpPr>
          <p:cNvPr id="717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6F7175A-19BA-4B51-AE0B-D7CAEB51C3D3}" type="slidenum">
              <a:rPr lang="en-US" altLang="en-US"/>
              <a:pPr eaLnBrk="1" hangingPunct="1"/>
              <a:t>6</a:t>
            </a:fld>
            <a:endParaRPr lang="en-US" altLang="en-US"/>
          </a:p>
        </p:txBody>
      </p:sp>
      <p:sp>
        <p:nvSpPr>
          <p:cNvPr id="7172" name="Rectangle 5"/>
          <p:cNvSpPr>
            <a:spLocks noGrp="1" noChangeArrowheads="1"/>
          </p:cNvSpPr>
          <p:nvPr>
            <p:ph type="title"/>
          </p:nvPr>
        </p:nvSpPr>
        <p:spPr>
          <a:xfrm>
            <a:off x="419100" y="28433"/>
            <a:ext cx="7543800" cy="1295400"/>
          </a:xfrm>
        </p:spPr>
        <p:txBody>
          <a:bodyPr/>
          <a:lstStyle/>
          <a:p>
            <a:pPr eaLnBrk="1" hangingPunct="1"/>
            <a:r>
              <a:rPr lang="en-US" dirty="0" smtClean="0"/>
              <a:t>Accounting Modifications</a:t>
            </a:r>
          </a:p>
        </p:txBody>
      </p:sp>
      <p:sp>
        <p:nvSpPr>
          <p:cNvPr id="7173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19100" y="1400744"/>
            <a:ext cx="8229600" cy="5000056"/>
          </a:xfrm>
        </p:spPr>
        <p:txBody>
          <a:bodyPr/>
          <a:lstStyle/>
          <a:p>
            <a:pPr eaLnBrk="1" hangingPunct="1"/>
            <a:r>
              <a:rPr lang="en-US" dirty="0" smtClean="0"/>
              <a:t>In versions prior to R12 accounting modifications were as below – with AP Invoice as an example</a:t>
            </a:r>
          </a:p>
          <a:p>
            <a:pPr lvl="1" eaLnBrk="1" hangingPunct="1"/>
            <a:r>
              <a:rPr lang="en-US" sz="2400" dirty="0" smtClean="0"/>
              <a:t>The defaults gave one side of the accounting (Liability - Credit)</a:t>
            </a:r>
          </a:p>
          <a:p>
            <a:pPr lvl="1" eaLnBrk="1" hangingPunct="1"/>
            <a:r>
              <a:rPr lang="en-US" sz="2400" dirty="0" smtClean="0"/>
              <a:t>Distributions captured the accounts you enter for the other side (Expense - Debit)</a:t>
            </a:r>
          </a:p>
          <a:p>
            <a:pPr lvl="1" eaLnBrk="1" hangingPunct="1"/>
            <a:r>
              <a:rPr lang="en-US" sz="2400" dirty="0" smtClean="0"/>
              <a:t>You either </a:t>
            </a:r>
          </a:p>
          <a:p>
            <a:pPr lvl="2"/>
            <a:r>
              <a:rPr lang="en-US" sz="2100" dirty="0" smtClean="0"/>
              <a:t>created a trigger change the accounting</a:t>
            </a:r>
          </a:p>
          <a:p>
            <a:pPr lvl="2"/>
            <a:r>
              <a:rPr lang="en-US" sz="2100" dirty="0" smtClean="0"/>
              <a:t>if the accounting was created using Workflow then you modified the workflow</a:t>
            </a:r>
          </a:p>
          <a:p>
            <a:pPr lvl="2"/>
            <a:r>
              <a:rPr lang="en-US" sz="2100" dirty="0"/>
              <a:t>changed the accounts in GL after the fact with </a:t>
            </a:r>
            <a:r>
              <a:rPr lang="en-US" sz="2100" dirty="0" err="1"/>
              <a:t>reclass</a:t>
            </a:r>
            <a:r>
              <a:rPr lang="en-US" sz="2100" dirty="0"/>
              <a:t> entry</a:t>
            </a:r>
          </a:p>
          <a:p>
            <a:pPr lvl="1" eaLnBrk="1" hangingPunct="1"/>
            <a:endParaRPr lang="en-US" dirty="0" smtClean="0"/>
          </a:p>
        </p:txBody>
      </p:sp>
      <p:pic>
        <p:nvPicPr>
          <p:cNvPr id="7174" name="Picture 3" descr="Drawing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62675"/>
            <a:ext cx="8382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363549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6205649-A8BC-4465-98FC-40CCFE0889E1}" type="datetime3">
              <a:rPr lang="en-US"/>
              <a:pPr eaLnBrk="1" hangingPunct="1"/>
              <a:t>11 January 2011</a:t>
            </a:fld>
            <a:endParaRPr lang="en-US" altLang="en-US"/>
          </a:p>
        </p:txBody>
      </p:sp>
      <p:sp>
        <p:nvSpPr>
          <p:cNvPr id="717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6F7175A-19BA-4B51-AE0B-D7CAEB51C3D3}" type="slidenum">
              <a:rPr lang="en-US" altLang="en-US"/>
              <a:pPr eaLnBrk="1" hangingPunct="1"/>
              <a:t>7</a:t>
            </a:fld>
            <a:endParaRPr lang="en-US" altLang="en-US"/>
          </a:p>
        </p:txBody>
      </p:sp>
      <p:sp>
        <p:nvSpPr>
          <p:cNvPr id="7172" name="Rectangle 5"/>
          <p:cNvSpPr>
            <a:spLocks noGrp="1" noChangeArrowheads="1"/>
          </p:cNvSpPr>
          <p:nvPr>
            <p:ph type="title"/>
          </p:nvPr>
        </p:nvSpPr>
        <p:spPr>
          <a:xfrm>
            <a:off x="455494" y="76200"/>
            <a:ext cx="7543800" cy="1295400"/>
          </a:xfrm>
        </p:spPr>
        <p:txBody>
          <a:bodyPr/>
          <a:lstStyle/>
          <a:p>
            <a:pPr eaLnBrk="1" hangingPunct="1"/>
            <a:r>
              <a:rPr lang="en-US" dirty="0" smtClean="0"/>
              <a:t>Accounting Modifications</a:t>
            </a:r>
          </a:p>
        </p:txBody>
      </p:sp>
      <p:sp>
        <p:nvSpPr>
          <p:cNvPr id="7173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19100" y="1629344"/>
            <a:ext cx="8229600" cy="5000056"/>
          </a:xfrm>
        </p:spPr>
        <p:txBody>
          <a:bodyPr/>
          <a:lstStyle/>
          <a:p>
            <a:pPr eaLnBrk="1" hangingPunct="1"/>
            <a:r>
              <a:rPr lang="en-US" dirty="0" smtClean="0"/>
              <a:t>With SLA modifications are simple – with AP Invoice as an example</a:t>
            </a:r>
          </a:p>
          <a:p>
            <a:pPr lvl="1" eaLnBrk="1" hangingPunct="1"/>
            <a:r>
              <a:rPr lang="en-US" sz="2400" dirty="0" smtClean="0"/>
              <a:t>The defaults gave one side of the accounting (Liability - Credit)</a:t>
            </a:r>
          </a:p>
          <a:p>
            <a:pPr lvl="1" eaLnBrk="1" hangingPunct="1"/>
            <a:r>
              <a:rPr lang="en-US" sz="2400" dirty="0" smtClean="0"/>
              <a:t>Distributions captured the accounts you enter for the other side (Expense - Debit)</a:t>
            </a:r>
          </a:p>
          <a:p>
            <a:pPr lvl="1" eaLnBrk="1" hangingPunct="1"/>
            <a:r>
              <a:rPr lang="en-US" sz="2400" dirty="0" smtClean="0"/>
              <a:t>To change the accounting from the default</a:t>
            </a:r>
          </a:p>
          <a:p>
            <a:pPr lvl="2"/>
            <a:r>
              <a:rPr lang="en-US" sz="2100" dirty="0" smtClean="0"/>
              <a:t>You modify SLA rules to change the accounting</a:t>
            </a:r>
            <a:r>
              <a:rPr lang="en-US" sz="2100" dirty="0"/>
              <a:t> </a:t>
            </a:r>
            <a:r>
              <a:rPr lang="en-US" sz="2100" dirty="0" smtClean="0"/>
              <a:t>(in most cases)</a:t>
            </a:r>
          </a:p>
          <a:p>
            <a:pPr lvl="1"/>
            <a:r>
              <a:rPr lang="en-US" sz="2400" dirty="0" smtClean="0"/>
              <a:t>You may in specific scenarios use Workflow </a:t>
            </a:r>
            <a:endParaRPr lang="en-US" sz="2400" dirty="0"/>
          </a:p>
          <a:p>
            <a:pPr lvl="1" eaLnBrk="1" hangingPunct="1"/>
            <a:endParaRPr lang="en-US" dirty="0" smtClean="0"/>
          </a:p>
        </p:txBody>
      </p:sp>
      <p:pic>
        <p:nvPicPr>
          <p:cNvPr id="7174" name="Picture 3" descr="Drawing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62675"/>
            <a:ext cx="8382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07533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6205649-A8BC-4465-98FC-40CCFE0889E1}" type="datetime3">
              <a:rPr lang="en-US"/>
              <a:pPr eaLnBrk="1" hangingPunct="1"/>
              <a:t>11 January 2011</a:t>
            </a:fld>
            <a:endParaRPr lang="en-US" altLang="en-US"/>
          </a:p>
        </p:txBody>
      </p:sp>
      <p:sp>
        <p:nvSpPr>
          <p:cNvPr id="717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6F7175A-19BA-4B51-AE0B-D7CAEB51C3D3}" type="slidenum">
              <a:rPr lang="en-US" altLang="en-US"/>
              <a:pPr eaLnBrk="1" hangingPunct="1"/>
              <a:t>8</a:t>
            </a:fld>
            <a:endParaRPr lang="en-US" altLang="en-US"/>
          </a:p>
        </p:txBody>
      </p:sp>
      <p:sp>
        <p:nvSpPr>
          <p:cNvPr id="7172" name="Rectangle 5"/>
          <p:cNvSpPr>
            <a:spLocks noGrp="1" noChangeArrowheads="1"/>
          </p:cNvSpPr>
          <p:nvPr>
            <p:ph type="title"/>
          </p:nvPr>
        </p:nvSpPr>
        <p:spPr>
          <a:xfrm>
            <a:off x="455494" y="76200"/>
            <a:ext cx="7543800" cy="1295400"/>
          </a:xfrm>
        </p:spPr>
        <p:txBody>
          <a:bodyPr/>
          <a:lstStyle/>
          <a:p>
            <a:pPr eaLnBrk="1" hangingPunct="1"/>
            <a:r>
              <a:rPr lang="en-US" dirty="0" smtClean="0"/>
              <a:t>SLA Modification Examples</a:t>
            </a:r>
          </a:p>
        </p:txBody>
      </p:sp>
      <p:sp>
        <p:nvSpPr>
          <p:cNvPr id="7173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19100" y="1629344"/>
            <a:ext cx="8229600" cy="5000056"/>
          </a:xfrm>
        </p:spPr>
        <p:txBody>
          <a:bodyPr/>
          <a:lstStyle/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Here are two examples I want to present</a:t>
            </a:r>
          </a:p>
          <a:p>
            <a:pPr lvl="1"/>
            <a:endParaRPr lang="en-US" sz="2000" dirty="0" smtClean="0"/>
          </a:p>
          <a:p>
            <a:pPr lvl="1"/>
            <a:endParaRPr lang="en-US" sz="2000" dirty="0"/>
          </a:p>
          <a:p>
            <a:pPr lvl="1"/>
            <a:r>
              <a:rPr lang="en-US" sz="2000" dirty="0" smtClean="0"/>
              <a:t>Change FA Accounting </a:t>
            </a:r>
          </a:p>
          <a:p>
            <a:pPr lvl="1"/>
            <a:endParaRPr lang="en-US" sz="2000" dirty="0"/>
          </a:p>
          <a:p>
            <a:pPr lvl="1"/>
            <a:endParaRPr lang="en-US" sz="2000" dirty="0" smtClean="0"/>
          </a:p>
          <a:p>
            <a:pPr lvl="1"/>
            <a:r>
              <a:rPr lang="en-US" sz="2000" dirty="0" smtClean="0"/>
              <a:t>Change PO Accrual Accounting</a:t>
            </a:r>
            <a:endParaRPr lang="en-US" sz="2000" dirty="0"/>
          </a:p>
          <a:p>
            <a:pPr lvl="1" eaLnBrk="1" hangingPunct="1"/>
            <a:endParaRPr lang="en-US" dirty="0" smtClean="0"/>
          </a:p>
        </p:txBody>
      </p:sp>
      <p:pic>
        <p:nvPicPr>
          <p:cNvPr id="7174" name="Picture 3" descr="Drawing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62675"/>
            <a:ext cx="8382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154526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6205649-A8BC-4465-98FC-40CCFE0889E1}" type="datetime3">
              <a:rPr lang="en-US"/>
              <a:pPr eaLnBrk="1" hangingPunct="1"/>
              <a:t>11 January 2011</a:t>
            </a:fld>
            <a:endParaRPr lang="en-US" altLang="en-US"/>
          </a:p>
        </p:txBody>
      </p:sp>
      <p:sp>
        <p:nvSpPr>
          <p:cNvPr id="717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6F7175A-19BA-4B51-AE0B-D7CAEB51C3D3}" type="slidenum">
              <a:rPr lang="en-US" altLang="en-US"/>
              <a:pPr eaLnBrk="1" hangingPunct="1"/>
              <a:t>9</a:t>
            </a:fld>
            <a:endParaRPr lang="en-US" altLang="en-US"/>
          </a:p>
        </p:txBody>
      </p:sp>
      <p:sp>
        <p:nvSpPr>
          <p:cNvPr id="7172" name="Rectangle 5"/>
          <p:cNvSpPr>
            <a:spLocks noGrp="1" noChangeArrowheads="1"/>
          </p:cNvSpPr>
          <p:nvPr>
            <p:ph type="title"/>
          </p:nvPr>
        </p:nvSpPr>
        <p:spPr>
          <a:xfrm>
            <a:off x="455494" y="76200"/>
            <a:ext cx="7543800" cy="1295400"/>
          </a:xfrm>
        </p:spPr>
        <p:txBody>
          <a:bodyPr/>
          <a:lstStyle/>
          <a:p>
            <a:pPr eaLnBrk="1" hangingPunct="1"/>
            <a:r>
              <a:rPr lang="en-US" dirty="0" smtClean="0"/>
              <a:t>Chart of Accounts structure</a:t>
            </a:r>
          </a:p>
        </p:txBody>
      </p:sp>
      <p:sp>
        <p:nvSpPr>
          <p:cNvPr id="7173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19100" y="1629344"/>
            <a:ext cx="8229600" cy="5000056"/>
          </a:xfrm>
        </p:spPr>
        <p:txBody>
          <a:bodyPr/>
          <a:lstStyle/>
          <a:p>
            <a:pPr eaLnBrk="1" hangingPunct="1"/>
            <a:r>
              <a:rPr lang="en-US" dirty="0" smtClean="0"/>
              <a:t>The client had an 8 segment Accounting </a:t>
            </a:r>
            <a:r>
              <a:rPr lang="en-US" dirty="0" err="1" smtClean="0"/>
              <a:t>Flexfield</a:t>
            </a:r>
            <a:r>
              <a:rPr lang="en-US" dirty="0" smtClean="0"/>
              <a:t> </a:t>
            </a:r>
          </a:p>
          <a:p>
            <a:pPr lvl="1"/>
            <a:endParaRPr lang="en-US" sz="2000" dirty="0" smtClean="0"/>
          </a:p>
          <a:p>
            <a:pPr lvl="1"/>
            <a:r>
              <a:rPr lang="en-US" sz="2000" dirty="0" smtClean="0"/>
              <a:t>Company (Balancing Segment)</a:t>
            </a:r>
          </a:p>
          <a:p>
            <a:pPr lvl="1"/>
            <a:r>
              <a:rPr lang="en-US" sz="2000" dirty="0" smtClean="0"/>
              <a:t>Region</a:t>
            </a:r>
          </a:p>
          <a:p>
            <a:pPr lvl="1"/>
            <a:r>
              <a:rPr lang="en-US" sz="2000" dirty="0" smtClean="0"/>
              <a:t>Cost Center (Cost Center)</a:t>
            </a:r>
          </a:p>
          <a:p>
            <a:pPr lvl="1"/>
            <a:r>
              <a:rPr lang="en-US" sz="2000" dirty="0" smtClean="0"/>
              <a:t>Account (Natural Account)</a:t>
            </a:r>
          </a:p>
          <a:p>
            <a:pPr lvl="1"/>
            <a:r>
              <a:rPr lang="en-US" sz="2000" dirty="0" err="1" smtClean="0"/>
              <a:t>SubAccount</a:t>
            </a:r>
            <a:endParaRPr lang="en-US" sz="2000" dirty="0" smtClean="0"/>
          </a:p>
          <a:p>
            <a:pPr lvl="1"/>
            <a:r>
              <a:rPr lang="en-US" sz="2000" dirty="0" smtClean="0"/>
              <a:t>Channel</a:t>
            </a:r>
          </a:p>
          <a:p>
            <a:pPr lvl="1"/>
            <a:r>
              <a:rPr lang="en-US" sz="2000" dirty="0" smtClean="0"/>
              <a:t>Commodity</a:t>
            </a:r>
            <a:endParaRPr lang="en-US" dirty="0"/>
          </a:p>
          <a:p>
            <a:pPr lvl="1"/>
            <a:r>
              <a:rPr lang="en-US" sz="2000" dirty="0" smtClean="0"/>
              <a:t>Intercompany (Intercompany)</a:t>
            </a:r>
            <a:endParaRPr lang="en-US" sz="2000" dirty="0"/>
          </a:p>
        </p:txBody>
      </p:sp>
      <p:pic>
        <p:nvPicPr>
          <p:cNvPr id="7174" name="Picture 3" descr="Drawing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62675"/>
            <a:ext cx="8382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27522554"/>
      </p:ext>
    </p:extLst>
  </p:cSld>
  <p:clrMapOvr>
    <a:masterClrMapping/>
  </p:clrMapOvr>
</p:sld>
</file>

<file path=ppt/theme/theme1.xml><?xml version="1.0" encoding="utf-8"?>
<a:theme xmlns:a="http://schemas.openxmlformats.org/drawingml/2006/main" name="5_04_Iyer">
  <a:themeElements>
    <a:clrScheme name="FSCP-Powerpoint Template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FSCP-Powerpoint Templat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SCP-Powerpoint Template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SCP-Powerpoint Template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SCP-Powerpoint Template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SCP-Powerpoint Template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SCP-Powerpoint Template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SCP-Powerpoint Template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SCP-Powerpoint Template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SCP-Powerpoint Template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SCP-Powerpoint Template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SCP-Powerpoint Template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5_04_Iyer</Template>
  <TotalTime>177</TotalTime>
  <Words>1154</Words>
  <Application>Microsoft Office PowerPoint</Application>
  <PresentationFormat>On-screen Show (4:3)</PresentationFormat>
  <Paragraphs>237</Paragraphs>
  <Slides>32</Slides>
  <Notes>32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5_04_Iyer</vt:lpstr>
      <vt:lpstr>SLA-making changes to FA and PO Accrual Accounting </vt:lpstr>
      <vt:lpstr>Sub-Ledger Accounting</vt:lpstr>
      <vt:lpstr>Sub-Ledger Accounting</vt:lpstr>
      <vt:lpstr>Pre-R12 Accounting</vt:lpstr>
      <vt:lpstr>Sub-Ledger Accounting </vt:lpstr>
      <vt:lpstr>Accounting Modifications</vt:lpstr>
      <vt:lpstr>Accounting Modifications</vt:lpstr>
      <vt:lpstr>SLA Modification Examples</vt:lpstr>
      <vt:lpstr>Chart of Accounts structure</vt:lpstr>
      <vt:lpstr>Business Rules for transactions</vt:lpstr>
      <vt:lpstr>AP and FA transactional scenario</vt:lpstr>
      <vt:lpstr>Default FA Account Generation</vt:lpstr>
      <vt:lpstr>Workflow modification</vt:lpstr>
      <vt:lpstr>SLA modification</vt:lpstr>
      <vt:lpstr>SLA modification pictorial</vt:lpstr>
      <vt:lpstr>SLA – Accounting Rule Derivation</vt:lpstr>
      <vt:lpstr>SLA – Journal Line Definition</vt:lpstr>
      <vt:lpstr>SLA – Application Account Definition</vt:lpstr>
      <vt:lpstr>Subledger Accounting Method (SLAM)</vt:lpstr>
      <vt:lpstr>Assign Subledger Accounting Method to Ledger</vt:lpstr>
      <vt:lpstr>Default PO Accrual Account Generation</vt:lpstr>
      <vt:lpstr>Modification to Default PO Accrual Account Generation</vt:lpstr>
      <vt:lpstr>SLA – Accounting Rule Derivation</vt:lpstr>
      <vt:lpstr>SLA – Journal Line Definition</vt:lpstr>
      <vt:lpstr>SLA – Journal Line Definition – Fix </vt:lpstr>
      <vt:lpstr>SLA – Journal Line Definition</vt:lpstr>
      <vt:lpstr>PO Accrual Account – Workflow </vt:lpstr>
      <vt:lpstr>PO Accrual Account – Workflow </vt:lpstr>
      <vt:lpstr>Reference</vt:lpstr>
      <vt:lpstr>Reference</vt:lpstr>
      <vt:lpstr>End Slide</vt:lpstr>
      <vt:lpstr>Workflow modification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SLA-making changes to FA and PO Accrual Accounting</dc:title>
  <dc:creator>Mohan Iyer</dc:creator>
  <cp:lastModifiedBy>Mohan Iyer</cp:lastModifiedBy>
  <cp:revision>40</cp:revision>
  <dcterms:created xsi:type="dcterms:W3CDTF">2011-01-09T03:23:55Z</dcterms:created>
  <dcterms:modified xsi:type="dcterms:W3CDTF">2011-01-12T07:14:48Z</dcterms:modified>
</cp:coreProperties>
</file>