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274" r:id="rId2"/>
    <p:sldId id="325" r:id="rId3"/>
    <p:sldId id="1275" r:id="rId4"/>
    <p:sldId id="1276" r:id="rId5"/>
    <p:sldId id="1277" r:id="rId6"/>
    <p:sldId id="1278" r:id="rId7"/>
    <p:sldId id="1279" r:id="rId8"/>
    <p:sldId id="1280" r:id="rId9"/>
    <p:sldId id="1281" r:id="rId10"/>
    <p:sldId id="1282" r:id="rId11"/>
    <p:sldId id="1283" r:id="rId12"/>
    <p:sldId id="1284" r:id="rId13"/>
    <p:sldId id="1285" r:id="rId14"/>
    <p:sldId id="1286" r:id="rId15"/>
    <p:sldId id="1287" r:id="rId16"/>
    <p:sldId id="1288" r:id="rId17"/>
    <p:sldId id="1289" r:id="rId18"/>
    <p:sldId id="1290" r:id="rId19"/>
    <p:sldId id="1291" r:id="rId20"/>
    <p:sldId id="1292" r:id="rId21"/>
    <p:sldId id="1293" r:id="rId22"/>
    <p:sldId id="1294" r:id="rId23"/>
    <p:sldId id="1295" r:id="rId24"/>
    <p:sldId id="1296" r:id="rId25"/>
    <p:sldId id="1297" r:id="rId26"/>
    <p:sldId id="1298" r:id="rId27"/>
    <p:sldId id="1299" r:id="rId28"/>
  </p:sldIdLst>
  <p:sldSz cx="9144000" cy="6858000" type="screen4x3"/>
  <p:notesSz cx="6997700" cy="92837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sco Systems, Inc." initials="C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58B"/>
    <a:srgbClr val="545F75"/>
    <a:srgbClr val="B8B8B8"/>
    <a:srgbClr val="663300"/>
    <a:srgbClr val="660066"/>
    <a:srgbClr val="006699"/>
    <a:srgbClr val="80808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2817" autoAdjust="0"/>
  </p:normalViewPr>
  <p:slideViewPr>
    <p:cSldViewPr snapToGrid="0">
      <p:cViewPr>
        <p:scale>
          <a:sx n="75" d="100"/>
          <a:sy n="75" d="100"/>
        </p:scale>
        <p:origin x="-1626" y="-312"/>
      </p:cViewPr>
      <p:guideLst>
        <p:guide orient="horz" pos="3784"/>
        <p:guide orient="horz" pos="2733"/>
        <p:guide orient="horz"/>
        <p:guide orient="horz" pos="576"/>
        <p:guide orient="horz" pos="1490"/>
        <p:guide orient="horz" pos="3520"/>
        <p:guide orient="horz" pos="768"/>
        <p:guide orient="horz" pos="3343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82" y="-7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7.xml"/><Relationship Id="rId1" Type="http://schemas.openxmlformats.org/officeDocument/2006/relationships/slide" Target="slides/slide2.xml"/><Relationship Id="rId5" Type="http://schemas.openxmlformats.org/officeDocument/2006/relationships/slide" Target="slides/slide22.xml"/><Relationship Id="rId4" Type="http://schemas.openxmlformats.org/officeDocument/2006/relationships/slide" Target="slides/slide1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10-11T21:30:30.041" idx="1">
    <p:pos x="3996" y="3535"/>
    <p:text>Here are the dates for 11.5.10:
GA Date: November 2004
Premier Support Ends: November 2009
Extended Support Ends: November 2012
Sustaining Support Ends: Indefinite
The definitions of the three support stages as well as additional information on Oracle's Lifetime Support can be found at:
http://www.oracle.com/support/premier/lifetime-support-policy.html under the Learn More Section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fld id="{86AAC475-AECC-4B31-8F56-C94D02246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fld id="{06005AB7-CDD3-49EB-9C63-3F54BA2512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fontAlgn="base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fontAlgn="base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017F6-8E38-4F2E-9AF3-7E0734DA0140}" type="slidenum">
              <a:rPr lang="en-US">
                <a:latin typeface="Times" pitchFamily="18" charset="0"/>
              </a:rPr>
              <a:pPr/>
              <a:t>1</a:t>
            </a:fld>
            <a:endParaRPr lang="en-US"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7904" y="696278"/>
            <a:ext cx="4660273" cy="3478164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0B8BEB0-0559-4F7E-9A9D-1CEB48C64D03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10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03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2C35B6B5-7B86-41E1-A6DA-D7D04F2ECDA6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63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3940A930-3C89-43E6-B268-19B56F83DF56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284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6EB8FE4-C2CA-45D2-8AA5-F4B6B91D1252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13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5430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smtClean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US" b="0" smtClean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C7604B7-DE57-4931-B8C4-DEF22A6E8241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45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FEF54B6C-16F8-44ED-BB83-FA78F96718B7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282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F9608AD8-A9CB-4330-9CD7-C028D3B87D4B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69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49125" y="309457"/>
            <a:ext cx="5907549" cy="4408146"/>
          </a:xfrm>
          <a:solidFill>
            <a:srgbClr val="FFFFFF"/>
          </a:solidFill>
          <a:ln/>
        </p:spPr>
      </p:sp>
      <p:sp>
        <p:nvSpPr>
          <p:cNvPr id="369668" name="Rectangle 3"/>
          <p:cNvSpPr>
            <a:spLocks noChangeArrowheads="1"/>
          </p:cNvSpPr>
          <p:nvPr>
            <p:ph type="body" idx="1"/>
          </p:nvPr>
        </p:nvSpPr>
        <p:spPr>
          <a:xfrm>
            <a:off x="544266" y="5027060"/>
            <a:ext cx="5833037" cy="3695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91" tIns="45646" rIns="91291" bIns="4564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1A2CD-DEEC-4A43-A0DD-7612DBF129B8}" type="slidenum">
              <a:rPr lang="en-US"/>
              <a:pPr/>
              <a:t>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060F32CE-FA0F-4C34-9660-C30C75AF5317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26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5021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9523" y="696278"/>
            <a:ext cx="4660274" cy="3478164"/>
          </a:xfrm>
          <a:ln w="12700" cap="flat">
            <a:solidFill>
              <a:schemeClr val="tx1"/>
            </a:solidFill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1370"/>
            <a:ext cx="5131647" cy="4177665"/>
          </a:xfrm>
          <a:noFill/>
          <a:ln/>
        </p:spPr>
        <p:txBody>
          <a:bodyPr lIns="93637" tIns="46820" rIns="93637" bIns="46820"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34F125D6-D713-4ED8-8CDB-62D0B88559AA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6283" y="697890"/>
            <a:ext cx="4666754" cy="3482999"/>
          </a:xfrm>
          <a:ln w="12700" cap="flat">
            <a:solidFill>
              <a:schemeClr val="tx1"/>
            </a:solidFill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648" y="4408147"/>
            <a:ext cx="5128407" cy="4179276"/>
          </a:xfrm>
          <a:noFill/>
          <a:ln/>
        </p:spPr>
        <p:txBody>
          <a:bodyPr lIns="94289" tIns="48770" rIns="94289" bIns="48770"/>
          <a:lstStyle/>
          <a:p>
            <a:pPr defTabSz="972304"/>
            <a:endParaRPr lang="nl-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A80AD49D-5436-4C8B-87CF-F9C41F510642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8514" y="244986"/>
            <a:ext cx="5340606" cy="3985867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340" y="4369464"/>
            <a:ext cx="6110029" cy="424858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BC1194B8-E2EF-462C-99E3-3F56082B826D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47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84C13A4A-32B7-457B-B701-D7B6AC40FE4D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8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67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6E9E4AA6-568A-4015-ACBA-12A7703A5116}" type="slidenum">
              <a:rPr lang="en-US" sz="1200" b="0">
                <a:latin typeface="Times" pitchFamily="18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lang="en-US" sz="1200" b="0" dirty="0">
              <a:latin typeface="Times" pitchFamily="18" charset="0"/>
            </a:endParaRPr>
          </a:p>
        </p:txBody>
      </p:sp>
      <p:sp>
        <p:nvSpPr>
          <p:cNvPr id="331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15" name="Rectangle 71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262218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</p:spPr>
      </p:pic>
      <p:pic>
        <p:nvPicPr>
          <p:cNvPr id="262219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62224" name="Picture 8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ed Ba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</p:spPr>
      </p:pic>
      <p:pic>
        <p:nvPicPr>
          <p:cNvPr id="1048" name="Picture 24" descr="Small Red Squ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4" name="Picture 20" descr="Oracle 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8196" name="Picture 29" descr="Oracle_Logo_485C.jpg                                           00104BF0Macintosh HD                   BE05FFE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0208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Installation Tools and Utilities</a:t>
            </a:r>
            <a:br>
              <a:rPr lang="en-US" smtClean="0"/>
            </a:br>
            <a:r>
              <a:rPr lang="en-US" smtClean="0"/>
              <a:t>Rapidwiz</a:t>
            </a:r>
          </a:p>
        </p:txBody>
      </p:sp>
      <p:pic>
        <p:nvPicPr>
          <p:cNvPr id="302086" name="Picture 6" descr="[clip_image0043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6249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Upgrade</a:t>
            </a:r>
          </a:p>
        </p:txBody>
      </p:sp>
      <p:sp>
        <p:nvSpPr>
          <p:cNvPr id="362500" name="Rectangle 2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Supported tools, utilities, and documentation used</a:t>
            </a:r>
          </a:p>
          <a:p>
            <a:pPr eaLnBrk="1" hangingPunct="1"/>
            <a:r>
              <a:rPr lang="en-US" smtClean="0"/>
              <a:t>Entire data and application available after upgrade</a:t>
            </a:r>
          </a:p>
          <a:p>
            <a:pPr eaLnBrk="1" hangingPunct="1"/>
            <a:r>
              <a:rPr lang="en-US" smtClean="0"/>
              <a:t>Clear, straightforward, proven method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28365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Upgrade?</a:t>
            </a:r>
          </a:p>
        </p:txBody>
      </p:sp>
      <p:sp>
        <p:nvSpPr>
          <p:cNvPr id="283652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781050" y="981075"/>
            <a:ext cx="7537450" cy="4343400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Business transformation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Consolidation / Decentralization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Configuration changes Org, COA, Calendar, Flexfields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Merger, </a:t>
            </a:r>
            <a:r>
              <a:rPr lang="en-US" sz="2000" smtClean="0">
                <a:cs typeface="Times New Roman" charset="0"/>
              </a:rPr>
              <a:t>acquisition</a:t>
            </a:r>
            <a:r>
              <a:rPr lang="en-US" sz="2000" smtClean="0"/>
              <a:t>, restructuring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Organize COA, calendar, etc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Large delta from new to old Apps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Large RICE components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Cleanup old data/modules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Cleanup past mistakes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Simplify NLS, MLS, and currency</a:t>
            </a:r>
          </a:p>
          <a:p>
            <a:pPr eaLnBrk="1" hangingPunct="1">
              <a:spcBef>
                <a:spcPct val="40000"/>
              </a:spcBef>
              <a:buSzPct val="85000"/>
              <a:buFontTx/>
              <a:buChar char="•"/>
            </a:pPr>
            <a:r>
              <a:rPr lang="en-US" sz="2000" smtClean="0"/>
              <a:t>Complex upgrade path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1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Upgrade Path</a:t>
            </a:r>
          </a:p>
        </p:txBody>
      </p:sp>
      <p:sp>
        <p:nvSpPr>
          <p:cNvPr id="353288" name="Text Box 22"/>
          <p:cNvSpPr txBox="1">
            <a:spLocks noChangeArrowheads="1"/>
          </p:cNvSpPr>
          <p:nvPr/>
        </p:nvSpPr>
        <p:spPr bwMode="auto">
          <a:xfrm>
            <a:off x="4946650" y="2058988"/>
            <a:ext cx="1954213" cy="2444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>
              <a:cs typeface="Times New Roman" charset="0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 flipV="1">
            <a:off x="4714875" y="3362325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3532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876300"/>
            <a:ext cx="60102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Upgrade Tools and utilities</a:t>
            </a:r>
            <a:br>
              <a:rPr lang="en-US" smtClean="0"/>
            </a:br>
            <a:r>
              <a:rPr lang="en-US" smtClean="0"/>
              <a:t>Maintenance Wizard </a:t>
            </a:r>
            <a:br>
              <a:rPr lang="en-US" smtClean="0"/>
            </a:br>
            <a:endParaRPr lang="en-US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1427163"/>
            <a:ext cx="83629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Wizard’s</a:t>
            </a:r>
            <a:br>
              <a:rPr lang="en-US" smtClean="0"/>
            </a:br>
            <a:r>
              <a:rPr lang="en-US" smtClean="0"/>
              <a:t>Capabilities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238250"/>
            <a:ext cx="753745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000" smtClean="0">
                <a:cs typeface="Arial" charset="0"/>
              </a:rPr>
              <a:t>Applications: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10.7 Smart Client to 11.5.10.2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10.7 Character to 11.5.10.2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10.7 NCA to 11.5.10.2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11.0.3 to 11.5.10.2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11.5.3 or higher to 11.5.10.2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11.5.8 or higher to 12.0.4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12.0.0 or higher to 12.0.6 </a:t>
            </a:r>
          </a:p>
          <a:p>
            <a:pPr>
              <a:lnSpc>
                <a:spcPct val="90000"/>
              </a:lnSpc>
            </a:pPr>
            <a:endParaRPr lang="en-US" sz="2000" smtClean="0">
              <a:cs typeface="Times New Roman" charset="0"/>
            </a:endParaRPr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000" smtClean="0">
                <a:cs typeface="Arial" charset="0"/>
              </a:rPr>
              <a:t>Database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8i to 10.2.0.3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9i to 10.2.0.3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cs typeface="Arial" charset="0"/>
              </a:rPr>
              <a:t>9.2.0.8 to 11.1 </a:t>
            </a:r>
            <a:endParaRPr lang="en-US" sz="200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cs typeface="Times New Roman" charset="0"/>
              </a:rPr>
              <a:t>10.1 or 10.2 to 11.1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4406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Re-implement</a:t>
            </a:r>
          </a:p>
        </p:txBody>
      </p:sp>
      <p:sp>
        <p:nvSpPr>
          <p:cNvPr id="344068" name="Rectangle 2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Times New Roman" charset="0"/>
              </a:rPr>
              <a:t>Setup applications</a:t>
            </a:r>
          </a:p>
          <a:p>
            <a:pPr algn="just" eaLnBrk="1" hangingPunct="1"/>
            <a:r>
              <a:rPr lang="en-US" smtClean="0">
                <a:solidFill>
                  <a:srgbClr val="000000"/>
                </a:solidFill>
                <a:cs typeface="Times New Roman" charset="0"/>
              </a:rPr>
              <a:t>Migrate data</a:t>
            </a:r>
          </a:p>
          <a:p>
            <a:pPr algn="just" eaLnBrk="1" hangingPunct="1"/>
            <a:r>
              <a:rPr lang="en-US" smtClean="0">
                <a:solidFill>
                  <a:srgbClr val="000000"/>
                </a:solidFill>
                <a:cs typeface="Times New Roman" charset="0"/>
              </a:rPr>
              <a:t>Migrate customizations </a:t>
            </a:r>
          </a:p>
          <a:p>
            <a:pPr algn="just" eaLnBrk="1" hangingPunct="1"/>
            <a:r>
              <a:rPr lang="en-US" smtClean="0">
                <a:solidFill>
                  <a:srgbClr val="000000"/>
                </a:solidFill>
                <a:cs typeface="Times New Roman" charset="0"/>
              </a:rPr>
              <a:t>Go live with small data</a:t>
            </a:r>
          </a:p>
          <a:p>
            <a:pPr algn="just" eaLnBrk="1" hangingPunct="1"/>
            <a:r>
              <a:rPr lang="en-US" smtClean="0">
                <a:solidFill>
                  <a:srgbClr val="000000"/>
                </a:solidFill>
                <a:cs typeface="Times New Roman" charset="0"/>
              </a:rPr>
              <a:t>Phased conversion of remaining data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28160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Reimplement?</a:t>
            </a:r>
          </a:p>
        </p:txBody>
      </p:sp>
      <p:sp>
        <p:nvSpPr>
          <p:cNvPr id="281604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876300" y="1276350"/>
            <a:ext cx="7537450" cy="46672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Simplify complex configuration (Languages, Currencies)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Acquisitions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Consolidating multiple Instances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Decentralizing multiple Instances</a:t>
            </a:r>
            <a:endParaRPr lang="en-US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Replacing RICE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Replacing old modules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Minimize large data volume</a:t>
            </a:r>
            <a:endParaRPr lang="en-US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Minimize downtime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Discard old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charset="0"/>
              </a:rPr>
              <a:t>Changes in business structure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Re-implementation</a:t>
            </a:r>
            <a:br>
              <a:rPr lang="en-US" smtClean="0"/>
            </a:br>
            <a:r>
              <a:rPr lang="en-US" smtClean="0"/>
              <a:t>Tools and Utilities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cs typeface="Times New Roman" charset="0"/>
              </a:rPr>
              <a:t>iSetup</a:t>
            </a:r>
          </a:p>
          <a:p>
            <a:r>
              <a:rPr lang="en-US" smtClean="0">
                <a:cs typeface="Times New Roman" charset="0"/>
              </a:rPr>
              <a:t>fndload</a:t>
            </a:r>
          </a:p>
          <a:p>
            <a:r>
              <a:rPr lang="en-US" smtClean="0">
                <a:cs typeface="Times New Roman" charset="0"/>
              </a:rPr>
              <a:t>exp/imp</a:t>
            </a:r>
          </a:p>
          <a:p>
            <a:r>
              <a:rPr lang="en-US" smtClean="0">
                <a:cs typeface="Times New Roman" charset="0"/>
              </a:rPr>
              <a:t>SQL plus</a:t>
            </a:r>
          </a:p>
          <a:p>
            <a:r>
              <a:rPr lang="en-US" smtClean="0">
                <a:cs typeface="Times New Roman" charset="0"/>
              </a:rPr>
              <a:t>Data loader</a:t>
            </a:r>
          </a:p>
          <a:p>
            <a:r>
              <a:rPr lang="en-US" smtClean="0">
                <a:cs typeface="Times New Roman" charset="0"/>
              </a:rPr>
              <a:t>Open interfaces</a:t>
            </a:r>
          </a:p>
          <a:p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6954838" y="754063"/>
            <a:ext cx="1527175" cy="53641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2F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849688" y="754063"/>
            <a:ext cx="1527175" cy="53641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2F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2287588" y="754063"/>
            <a:ext cx="1527175" cy="53641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2F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715963" y="754063"/>
            <a:ext cx="1527175" cy="53641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2F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328613"/>
            <a:ext cx="7334250" cy="941387"/>
          </a:xfrm>
        </p:spPr>
        <p:txBody>
          <a:bodyPr/>
          <a:lstStyle/>
          <a:p>
            <a:r>
              <a:rPr lang="en-US" smtClean="0"/>
              <a:t>Plan your implementation</a:t>
            </a:r>
            <a:endParaRPr lang="en-CA" smtClean="0"/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735013" y="865188"/>
            <a:ext cx="1489075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>
                <a:solidFill>
                  <a:schemeClr val="bg1"/>
                </a:solidFill>
              </a:rPr>
              <a:t>Inception</a:t>
            </a:r>
            <a:endParaRPr lang="en-CA" sz="1600" b="0">
              <a:solidFill>
                <a:schemeClr val="bg1"/>
              </a:solidFill>
            </a:endParaRP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2297113" y="865188"/>
            <a:ext cx="1489075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>
                <a:solidFill>
                  <a:schemeClr val="bg1"/>
                </a:solidFill>
              </a:rPr>
              <a:t>Elaboration</a:t>
            </a:r>
            <a:endParaRPr lang="en-CA" sz="1600" b="0">
              <a:solidFill>
                <a:schemeClr val="bg1"/>
              </a:solidFill>
            </a:endParaRP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3859213" y="865188"/>
            <a:ext cx="1489075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>
                <a:solidFill>
                  <a:schemeClr val="bg1"/>
                </a:solidFill>
              </a:rPr>
              <a:t>Construction</a:t>
            </a:r>
            <a:endParaRPr lang="en-CA" sz="1600" b="0">
              <a:solidFill>
                <a:schemeClr val="bg1"/>
              </a:solidFill>
            </a:endParaRPr>
          </a:p>
        </p:txBody>
      </p:sp>
      <p:sp>
        <p:nvSpPr>
          <p:cNvPr id="373770" name="Rectangle 10"/>
          <p:cNvSpPr>
            <a:spLocks noChangeArrowheads="1"/>
          </p:cNvSpPr>
          <p:nvPr/>
        </p:nvSpPr>
        <p:spPr bwMode="auto">
          <a:xfrm>
            <a:off x="5411788" y="754063"/>
            <a:ext cx="1527175" cy="536416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2F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1" name="Rectangle 11"/>
          <p:cNvSpPr>
            <a:spLocks noChangeArrowheads="1"/>
          </p:cNvSpPr>
          <p:nvPr/>
        </p:nvSpPr>
        <p:spPr bwMode="auto">
          <a:xfrm>
            <a:off x="5421313" y="865188"/>
            <a:ext cx="1489075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>
                <a:solidFill>
                  <a:schemeClr val="bg1"/>
                </a:solidFill>
              </a:rPr>
              <a:t>Transition</a:t>
            </a:r>
            <a:endParaRPr lang="en-CA" sz="1600" b="0">
              <a:solidFill>
                <a:schemeClr val="bg1"/>
              </a:solidFill>
            </a:endParaRPr>
          </a:p>
        </p:txBody>
      </p:sp>
      <p:sp>
        <p:nvSpPr>
          <p:cNvPr id="373772" name="Rectangle 12"/>
          <p:cNvSpPr>
            <a:spLocks noChangeArrowheads="1"/>
          </p:cNvSpPr>
          <p:nvPr/>
        </p:nvSpPr>
        <p:spPr bwMode="auto">
          <a:xfrm>
            <a:off x="6973888" y="865188"/>
            <a:ext cx="1489075" cy="377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>
                <a:solidFill>
                  <a:schemeClr val="bg1"/>
                </a:solidFill>
              </a:rPr>
              <a:t>Production</a:t>
            </a:r>
            <a:endParaRPr lang="en-CA" sz="1600" b="0">
              <a:solidFill>
                <a:schemeClr val="bg1"/>
              </a:solidFill>
            </a:endParaRPr>
          </a:p>
        </p:txBody>
      </p:sp>
      <p:sp>
        <p:nvSpPr>
          <p:cNvPr id="373773" name="AutoShape 13"/>
          <p:cNvSpPr>
            <a:spLocks noChangeArrowheads="1"/>
          </p:cNvSpPr>
          <p:nvPr/>
        </p:nvSpPr>
        <p:spPr bwMode="auto">
          <a:xfrm>
            <a:off x="922338" y="1787525"/>
            <a:ext cx="2790825" cy="207963"/>
          </a:xfrm>
          <a:prstGeom prst="chevron">
            <a:avLst>
              <a:gd name="adj" fmla="val 77102"/>
            </a:avLst>
          </a:prstGeom>
          <a:solidFill>
            <a:srgbClr val="545F7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45F7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Business Requirements (RD)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74" name="AutoShape 14"/>
          <p:cNvSpPr>
            <a:spLocks noChangeArrowheads="1"/>
          </p:cNvSpPr>
          <p:nvPr/>
        </p:nvSpPr>
        <p:spPr bwMode="auto">
          <a:xfrm>
            <a:off x="781050" y="1435100"/>
            <a:ext cx="2092325" cy="207963"/>
          </a:xfrm>
          <a:prstGeom prst="chevron">
            <a:avLst>
              <a:gd name="adj" fmla="val 67167"/>
            </a:avLst>
          </a:prstGeom>
          <a:solidFill>
            <a:srgbClr val="545F7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45F7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    Requirement Analysis (RA)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75" name="AutoShape 15"/>
          <p:cNvSpPr>
            <a:spLocks noChangeArrowheads="1"/>
          </p:cNvSpPr>
          <p:nvPr/>
        </p:nvSpPr>
        <p:spPr bwMode="auto">
          <a:xfrm>
            <a:off x="2198688" y="2139950"/>
            <a:ext cx="2668587" cy="207963"/>
          </a:xfrm>
          <a:prstGeom prst="chevron">
            <a:avLst>
              <a:gd name="adj" fmla="val 73725"/>
            </a:avLst>
          </a:prstGeom>
          <a:solidFill>
            <a:srgbClr val="ADC09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DC0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Analysis (AN)</a:t>
            </a:r>
            <a:endParaRPr lang="en-CA" sz="1000"/>
          </a:p>
        </p:txBody>
      </p:sp>
      <p:sp>
        <p:nvSpPr>
          <p:cNvPr id="373776" name="AutoShape 16"/>
          <p:cNvSpPr>
            <a:spLocks noChangeArrowheads="1"/>
          </p:cNvSpPr>
          <p:nvPr/>
        </p:nvSpPr>
        <p:spPr bwMode="auto">
          <a:xfrm>
            <a:off x="2351088" y="2492375"/>
            <a:ext cx="2668587" cy="207963"/>
          </a:xfrm>
          <a:prstGeom prst="chevron">
            <a:avLst>
              <a:gd name="adj" fmla="val 73725"/>
            </a:avLst>
          </a:prstGeom>
          <a:solidFill>
            <a:srgbClr val="ADC09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DC0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Design (DS)</a:t>
            </a:r>
            <a:endParaRPr lang="en-CA" sz="1000"/>
          </a:p>
        </p:txBody>
      </p:sp>
      <p:sp>
        <p:nvSpPr>
          <p:cNvPr id="373777" name="AutoShape 17"/>
          <p:cNvSpPr>
            <a:spLocks noChangeArrowheads="1"/>
          </p:cNvSpPr>
          <p:nvPr/>
        </p:nvSpPr>
        <p:spPr bwMode="auto">
          <a:xfrm>
            <a:off x="3549650" y="3175000"/>
            <a:ext cx="2366963" cy="207963"/>
          </a:xfrm>
          <a:prstGeom prst="chevron">
            <a:avLst>
              <a:gd name="adj" fmla="val 65392"/>
            </a:avLst>
          </a:prstGeom>
          <a:solidFill>
            <a:srgbClr val="DCB79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CB798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Implementation (IM)</a:t>
            </a:r>
            <a:endParaRPr lang="en-CA" sz="1000"/>
          </a:p>
        </p:txBody>
      </p:sp>
      <p:sp>
        <p:nvSpPr>
          <p:cNvPr id="373778" name="AutoShape 18"/>
          <p:cNvSpPr>
            <a:spLocks noChangeArrowheads="1"/>
          </p:cNvSpPr>
          <p:nvPr/>
        </p:nvSpPr>
        <p:spPr bwMode="auto">
          <a:xfrm>
            <a:off x="4503738" y="3508375"/>
            <a:ext cx="1565275" cy="207963"/>
          </a:xfrm>
          <a:prstGeom prst="chevron">
            <a:avLst>
              <a:gd name="adj" fmla="val 61817"/>
            </a:avLst>
          </a:prstGeom>
          <a:solidFill>
            <a:srgbClr val="DCB79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CB798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Testing (TE)</a:t>
            </a:r>
            <a:endParaRPr lang="en-CA" sz="1000"/>
          </a:p>
        </p:txBody>
      </p:sp>
      <p:sp>
        <p:nvSpPr>
          <p:cNvPr id="373779" name="AutoShape 19"/>
          <p:cNvSpPr>
            <a:spLocks noChangeArrowheads="1"/>
          </p:cNvSpPr>
          <p:nvPr/>
        </p:nvSpPr>
        <p:spPr bwMode="auto">
          <a:xfrm>
            <a:off x="2343150" y="2835275"/>
            <a:ext cx="3262313" cy="207963"/>
          </a:xfrm>
          <a:prstGeom prst="chevron">
            <a:avLst>
              <a:gd name="adj" fmla="val 76329"/>
            </a:avLst>
          </a:prstGeom>
          <a:solidFill>
            <a:srgbClr val="ADC09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DC09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Technical Architecture (TA)</a:t>
            </a:r>
            <a:endParaRPr lang="en-CA" sz="1000"/>
          </a:p>
        </p:txBody>
      </p:sp>
      <p:sp>
        <p:nvSpPr>
          <p:cNvPr id="373780" name="AutoShape 20"/>
          <p:cNvSpPr>
            <a:spLocks noChangeArrowheads="1"/>
          </p:cNvSpPr>
          <p:nvPr/>
        </p:nvSpPr>
        <p:spPr bwMode="auto">
          <a:xfrm>
            <a:off x="4608513" y="4532313"/>
            <a:ext cx="2366962" cy="207962"/>
          </a:xfrm>
          <a:prstGeom prst="chevron">
            <a:avLst>
              <a:gd name="adj" fmla="val 65392"/>
            </a:avLst>
          </a:prstGeom>
          <a:solidFill>
            <a:srgbClr val="66726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726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   Data Acquisition &amp; Conversion (CV)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773113" y="5835650"/>
            <a:ext cx="7720012" cy="207963"/>
          </a:xfrm>
          <a:prstGeom prst="chevron">
            <a:avLst>
              <a:gd name="adj" fmla="val 8352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Organization Change Management (OCM)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82" name="AutoShape 22"/>
          <p:cNvSpPr>
            <a:spLocks noChangeArrowheads="1"/>
          </p:cNvSpPr>
          <p:nvPr/>
        </p:nvSpPr>
        <p:spPr bwMode="auto">
          <a:xfrm>
            <a:off x="5421313" y="4876800"/>
            <a:ext cx="1565275" cy="207963"/>
          </a:xfrm>
          <a:prstGeom prst="chevron">
            <a:avLst>
              <a:gd name="adj" fmla="val 61817"/>
            </a:avLst>
          </a:prstGeom>
          <a:solidFill>
            <a:srgbClr val="66726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726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Transition (TS)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83" name="AutoShape 23"/>
          <p:cNvSpPr>
            <a:spLocks noChangeArrowheads="1"/>
          </p:cNvSpPr>
          <p:nvPr/>
        </p:nvSpPr>
        <p:spPr bwMode="auto">
          <a:xfrm>
            <a:off x="4872038" y="5213350"/>
            <a:ext cx="2311400" cy="207963"/>
          </a:xfrm>
          <a:prstGeom prst="chevron">
            <a:avLst>
              <a:gd name="adj" fmla="val 59534"/>
            </a:avLst>
          </a:prstGeom>
          <a:solidFill>
            <a:srgbClr val="66726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726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bg1"/>
                </a:solidFill>
              </a:rPr>
              <a:t>Training (TR)</a:t>
            </a:r>
            <a:endParaRPr lang="en-CA" sz="1000">
              <a:solidFill>
                <a:schemeClr val="bg1"/>
              </a:solidFill>
            </a:endParaRPr>
          </a:p>
        </p:txBody>
      </p:sp>
      <p:sp>
        <p:nvSpPr>
          <p:cNvPr id="373784" name="AutoShape 24"/>
          <p:cNvSpPr>
            <a:spLocks noChangeArrowheads="1"/>
          </p:cNvSpPr>
          <p:nvPr/>
        </p:nvSpPr>
        <p:spPr bwMode="auto">
          <a:xfrm>
            <a:off x="3568700" y="4184650"/>
            <a:ext cx="2366963" cy="207963"/>
          </a:xfrm>
          <a:prstGeom prst="chevron">
            <a:avLst>
              <a:gd name="adj" fmla="val 65392"/>
            </a:avLst>
          </a:prstGeom>
          <a:solidFill>
            <a:srgbClr val="DCB79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CB798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Documentation (DO)</a:t>
            </a:r>
            <a:endParaRPr lang="en-CA" sz="1000"/>
          </a:p>
        </p:txBody>
      </p:sp>
      <p:sp>
        <p:nvSpPr>
          <p:cNvPr id="373785" name="AutoShape 25"/>
          <p:cNvSpPr>
            <a:spLocks noChangeArrowheads="1"/>
          </p:cNvSpPr>
          <p:nvPr/>
        </p:nvSpPr>
        <p:spPr bwMode="auto">
          <a:xfrm>
            <a:off x="6611938" y="5529263"/>
            <a:ext cx="1866900" cy="207962"/>
          </a:xfrm>
          <a:prstGeom prst="chevron">
            <a:avLst>
              <a:gd name="adj" fmla="val 73729"/>
            </a:avLst>
          </a:prstGeom>
          <a:solidFill>
            <a:srgbClr val="C9C6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9C69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   Operations &amp; Support (PS)</a:t>
            </a:r>
            <a:endParaRPr lang="en-CA" sz="1000"/>
          </a:p>
        </p:txBody>
      </p:sp>
      <p:sp>
        <p:nvSpPr>
          <p:cNvPr id="373786" name="AutoShape 26"/>
          <p:cNvSpPr>
            <a:spLocks noChangeArrowheads="1"/>
          </p:cNvSpPr>
          <p:nvPr/>
        </p:nvSpPr>
        <p:spPr bwMode="auto">
          <a:xfrm>
            <a:off x="4559300" y="3854450"/>
            <a:ext cx="3922713" cy="207963"/>
          </a:xfrm>
          <a:prstGeom prst="chevron">
            <a:avLst>
              <a:gd name="adj" fmla="val 80341"/>
            </a:avLst>
          </a:prstGeom>
          <a:solidFill>
            <a:srgbClr val="DCB79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CB798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/>
              <a:t>Performance Management (PT)</a:t>
            </a:r>
            <a:endParaRPr lang="en-CA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34" name="Rectangle 46"/>
          <p:cNvSpPr>
            <a:spLocks noGrp="1" noChangeArrowheads="1"/>
          </p:cNvSpPr>
          <p:nvPr>
            <p:ph type="subTitle" idx="1"/>
          </p:nvPr>
        </p:nvSpPr>
        <p:spPr>
          <a:xfrm>
            <a:off x="814388" y="5511800"/>
            <a:ext cx="3783012" cy="762000"/>
          </a:xfrm>
        </p:spPr>
        <p:txBody>
          <a:bodyPr/>
          <a:lstStyle/>
          <a:p>
            <a:r>
              <a:rPr lang="en-US" dirty="0"/>
              <a:t>Deep Ram,  </a:t>
            </a:r>
            <a:endParaRPr lang="en-US" dirty="0" smtClean="0"/>
          </a:p>
          <a:p>
            <a:r>
              <a:rPr lang="en-US" dirty="0" smtClean="0"/>
              <a:t>Technical Director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3962" name="Text Box 74"/>
          <p:cNvSpPr txBox="1">
            <a:spLocks noChangeArrowheads="1"/>
          </p:cNvSpPr>
          <p:nvPr/>
        </p:nvSpPr>
        <p:spPr bwMode="auto">
          <a:xfrm>
            <a:off x="798513" y="4884738"/>
            <a:ext cx="7108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dirty="0" smtClean="0">
                <a:solidFill>
                  <a:srgbClr val="003399"/>
                </a:solidFill>
              </a:rPr>
              <a:t>Factors Influencing R12 Upgrade and Re-implementation</a:t>
            </a:r>
            <a:endParaRPr lang="en-US" b="0" i="1" dirty="0">
              <a:solidFill>
                <a:srgbClr val="003399"/>
              </a:solidFill>
            </a:endParaRPr>
          </a:p>
        </p:txBody>
      </p:sp>
      <p:pic>
        <p:nvPicPr>
          <p:cNvPr id="293963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5" y="914400"/>
            <a:ext cx="2828925" cy="2819400"/>
          </a:xfrm>
          <a:prstGeom prst="rect">
            <a:avLst/>
          </a:prstGeom>
          <a:noFill/>
        </p:spPr>
      </p:pic>
      <p:sp>
        <p:nvSpPr>
          <p:cNvPr id="5" name="Rectangle 46"/>
          <p:cNvSpPr txBox="1">
            <a:spLocks noChangeArrowheads="1"/>
          </p:cNvSpPr>
          <p:nvPr/>
        </p:nvSpPr>
        <p:spPr bwMode="auto">
          <a:xfrm>
            <a:off x="4014788" y="5537200"/>
            <a:ext cx="3783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Dennis Horton,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Senior Director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You Do Now?</a:t>
            </a:r>
            <a:endParaRPr lang="en-US" sz="1600" smtClean="0">
              <a:solidFill>
                <a:schemeClr val="accent1"/>
              </a:solidFill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31875"/>
            <a:ext cx="8235950" cy="351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Plan Early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Inventory</a:t>
            </a:r>
            <a:endParaRPr lang="en-US" sz="20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Develop upgrade Strategy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Plan upgrade path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Ensure adequate hardware resources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Ensure skilled resources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Get trained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Study technical and functional impacts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Download software and stage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Do multiple test upgrades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Do cutover and transition tests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Minimize downtime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Test thoroughly 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Use Maintenance Wizard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Workshop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POC</a:t>
            </a: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Minimizing Down Time</a:t>
            </a:r>
            <a:br>
              <a:rPr lang="en-US" smtClean="0"/>
            </a:br>
            <a:r>
              <a:rPr lang="en-US" smtClean="0"/>
              <a:t>Independent of activities</a:t>
            </a:r>
            <a:endParaRPr lang="en-US" sz="1600" smtClean="0">
              <a:solidFill>
                <a:schemeClr val="accent1"/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84300"/>
            <a:ext cx="8235950" cy="3946525"/>
          </a:xfrm>
        </p:spPr>
        <p:txBody>
          <a:bodyPr/>
          <a:lstStyle/>
          <a:p>
            <a:pPr lvl="1">
              <a:lnSpc>
                <a:spcPct val="80000"/>
              </a:lnSpc>
              <a:buFont typeface="Times" pitchFamily="18" charset="0"/>
              <a:buNone/>
            </a:pPr>
            <a:endParaRPr lang="en-US" sz="1800" smtClean="0">
              <a:solidFill>
                <a:srgbClr val="000000"/>
              </a:solidFill>
              <a:cs typeface="Times New Roman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>
                <a:solidFill>
                  <a:srgbClr val="000000"/>
                </a:solidFill>
                <a:cs typeface="Times New Roman" charset="0"/>
              </a:rPr>
              <a:t>Ensure Adequate hardware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Shared APPL_TOP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Staged APPL_TOP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Distributed AD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Hot and merge patches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Archive/purge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Consider only required data for upgrade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Tune upgrade performance</a:t>
            </a:r>
            <a:endParaRPr lang="en-US" sz="1600" smtClean="0"/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Automate fixes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Export/Import of gathered statistics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en-US" sz="1800" smtClean="0"/>
              <a:t>Multithread activities as applicable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with All</a:t>
            </a:r>
            <a:br>
              <a:rPr lang="en-US" smtClean="0"/>
            </a:br>
            <a:r>
              <a:rPr lang="en-US" smtClean="0"/>
              <a:t>Business, Apps tech, DBA, IT</a:t>
            </a:r>
          </a:p>
        </p:txBody>
      </p:sp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738313"/>
            <a:ext cx="7743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53"/>
          <p:cNvSpPr>
            <a:spLocks noChangeArrowheads="1"/>
          </p:cNvSpPr>
          <p:nvPr/>
        </p:nvSpPr>
        <p:spPr bwMode="gray">
          <a:xfrm>
            <a:off x="352425" y="2179638"/>
            <a:ext cx="2555875" cy="3421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New to Oracle applications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Fresh implementation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Ease of implementation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endParaRPr lang="en-US" sz="1200" b="0"/>
          </a:p>
        </p:txBody>
      </p:sp>
      <p:sp>
        <p:nvSpPr>
          <p:cNvPr id="368643" name="Rectangle 54"/>
          <p:cNvSpPr>
            <a:spLocks noChangeArrowheads="1"/>
          </p:cNvSpPr>
          <p:nvPr/>
        </p:nvSpPr>
        <p:spPr bwMode="gray">
          <a:xfrm>
            <a:off x="352425" y="1692275"/>
            <a:ext cx="2555875" cy="4762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algn="l">
              <a:lnSpc>
                <a:spcPct val="160000"/>
              </a:lnSpc>
              <a:spcBef>
                <a:spcPct val="15000"/>
              </a:spcBef>
              <a:buClrTx/>
            </a:pPr>
            <a:r>
              <a:rPr lang="en-US" sz="1200">
                <a:solidFill>
                  <a:schemeClr val="bg1"/>
                </a:solidFill>
              </a:rPr>
              <a:t>Install</a:t>
            </a:r>
            <a:endParaRPr lang="en-US" sz="1200" b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200" b="0"/>
          </a:p>
        </p:txBody>
      </p:sp>
      <p:sp>
        <p:nvSpPr>
          <p:cNvPr id="368644" name="Rectangle 55"/>
          <p:cNvSpPr>
            <a:spLocks noChangeArrowheads="1"/>
          </p:cNvSpPr>
          <p:nvPr/>
        </p:nvSpPr>
        <p:spPr bwMode="gray">
          <a:xfrm>
            <a:off x="3282950" y="2170113"/>
            <a:ext cx="2555875" cy="3425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marL="119063" indent="-119063"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200" b="0"/>
              <a:t>Entire data and application available after upgrade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Supported tools, utilities, and documentation used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Existing Oracle Applications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Low Cost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Short Time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Multi Org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Small Delta from new to old Apps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Meets business needs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Few RICE components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Simple configuration</a:t>
            </a:r>
          </a:p>
        </p:txBody>
      </p:sp>
      <p:sp>
        <p:nvSpPr>
          <p:cNvPr id="368645" name="Rectangle 56"/>
          <p:cNvSpPr>
            <a:spLocks noChangeArrowheads="1"/>
          </p:cNvSpPr>
          <p:nvPr/>
        </p:nvSpPr>
        <p:spPr bwMode="gray">
          <a:xfrm>
            <a:off x="6181725" y="2174875"/>
            <a:ext cx="2555875" cy="3436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Business transformation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Consolidation / Decentralization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Configuration changes Org, COA, Calendar, Flexfields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Merger, </a:t>
            </a:r>
            <a:r>
              <a:rPr lang="en-US" sz="1200" b="0">
                <a:cs typeface="Times New Roman" charset="0"/>
              </a:rPr>
              <a:t>acquisition</a:t>
            </a:r>
            <a:r>
              <a:rPr lang="en-US" sz="1200" b="0"/>
              <a:t>, restructuring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Organize COA, calendar, etc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Large delta from new to old Apps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Large RICE components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Cleanup old data/modules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Cleanup past mistakes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Simplify NLS, MLS, and currency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r>
              <a:rPr lang="en-US" sz="1200" b="0"/>
              <a:t>Complex upgrade path</a:t>
            </a:r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endParaRPr lang="en-US" sz="1200" b="0"/>
          </a:p>
          <a:p>
            <a:pPr marL="119063" indent="-119063" algn="l">
              <a:lnSpc>
                <a:spcPct val="100000"/>
              </a:lnSpc>
              <a:spcBef>
                <a:spcPct val="40000"/>
              </a:spcBef>
              <a:buClrTx/>
              <a:buSzPct val="85000"/>
              <a:buFont typeface="Times" pitchFamily="18" charset="0"/>
              <a:buChar char="•"/>
            </a:pPr>
            <a:endParaRPr lang="en-US" sz="1200" b="0"/>
          </a:p>
        </p:txBody>
      </p:sp>
      <p:sp>
        <p:nvSpPr>
          <p:cNvPr id="368646" name="Rectangle 65"/>
          <p:cNvSpPr>
            <a:spLocks noChangeArrowheads="1"/>
          </p:cNvSpPr>
          <p:nvPr/>
        </p:nvSpPr>
        <p:spPr bwMode="gray">
          <a:xfrm>
            <a:off x="3282950" y="1692275"/>
            <a:ext cx="2555875" cy="4762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algn="l">
              <a:lnSpc>
                <a:spcPct val="160000"/>
              </a:lnSpc>
              <a:spcBef>
                <a:spcPct val="15000"/>
              </a:spcBef>
              <a:buClrTx/>
            </a:pPr>
            <a:r>
              <a:rPr lang="en-US" sz="1200">
                <a:solidFill>
                  <a:schemeClr val="bg1"/>
                </a:solidFill>
              </a:rPr>
              <a:t>Upgrade</a:t>
            </a:r>
            <a:endParaRPr lang="en-US" sz="1200" b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200" b="0"/>
          </a:p>
        </p:txBody>
      </p:sp>
      <p:sp>
        <p:nvSpPr>
          <p:cNvPr id="368647" name="Rectangle 66"/>
          <p:cNvSpPr>
            <a:spLocks noChangeArrowheads="1"/>
          </p:cNvSpPr>
          <p:nvPr/>
        </p:nvSpPr>
        <p:spPr bwMode="gray">
          <a:xfrm>
            <a:off x="6181725" y="1692275"/>
            <a:ext cx="2555875" cy="4762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32" tIns="91432" rIns="45716" bIns="45716"/>
          <a:lstStyle/>
          <a:p>
            <a:pPr algn="l">
              <a:lnSpc>
                <a:spcPct val="160000"/>
              </a:lnSpc>
              <a:spcBef>
                <a:spcPct val="15000"/>
              </a:spcBef>
              <a:buClrTx/>
            </a:pPr>
            <a:r>
              <a:rPr lang="en-US" sz="1200">
                <a:solidFill>
                  <a:schemeClr val="bg1"/>
                </a:solidFill>
              </a:rPr>
              <a:t>Reimplement</a:t>
            </a:r>
            <a:endParaRPr lang="en-US" sz="1200" b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200" b="0"/>
          </a:p>
        </p:txBody>
      </p:sp>
      <p:sp>
        <p:nvSpPr>
          <p:cNvPr id="368648" name="Rectangle 6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Install, Upgrade, or Reimplement?</a:t>
            </a:r>
            <a:br>
              <a:rPr lang="en-US" smtClean="0"/>
            </a:br>
            <a:r>
              <a:rPr lang="en-US" smtClean="0"/>
              <a:t>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Metalink Notes</a:t>
            </a:r>
          </a:p>
          <a:p>
            <a:r>
              <a:rPr lang="en-US" smtClean="0"/>
              <a:t>RCDs/TOIs</a:t>
            </a:r>
          </a:p>
          <a:p>
            <a:r>
              <a:rPr lang="en-US" smtClean="0"/>
              <a:t>Various presentations and documentations</a:t>
            </a:r>
          </a:p>
          <a:p>
            <a:r>
              <a:rPr lang="en-US" smtClean="0"/>
              <a:t>Customer interactions</a:t>
            </a:r>
          </a:p>
          <a:p>
            <a:r>
              <a:rPr lang="en-US" smtClean="0"/>
              <a:t>Consultant interactions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invGray">
          <a:xfrm>
            <a:off x="3810000" y="2667000"/>
            <a:ext cx="33147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ClrTx/>
            </a:pPr>
            <a:r>
              <a:rPr lang="en-US" sz="27700" i="1">
                <a:solidFill>
                  <a:srgbClr val="5F5F5F"/>
                </a:solidFill>
                <a:latin typeface="Times" pitchFamily="18" charset="0"/>
                <a:cs typeface="Times New Roman" charset="0"/>
              </a:rPr>
              <a:t>A</a:t>
            </a: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invGray">
          <a:xfrm>
            <a:off x="1600200" y="533400"/>
            <a:ext cx="33147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ClrTx/>
            </a:pPr>
            <a:r>
              <a:rPr lang="en-US" sz="27700" i="1">
                <a:solidFill>
                  <a:srgbClr val="5F5F5F"/>
                </a:solidFill>
                <a:latin typeface="Times" pitchFamily="18" charset="0"/>
                <a:cs typeface="Times New Roman" charset="0"/>
              </a:rPr>
              <a:t>Q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invGray">
          <a:xfrm>
            <a:off x="2914650" y="1828800"/>
            <a:ext cx="33147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buClrTx/>
            </a:pPr>
            <a:r>
              <a:rPr lang="en-US" sz="27700" i="1">
                <a:solidFill>
                  <a:srgbClr val="FD0000"/>
                </a:solidFill>
                <a:latin typeface="Times" pitchFamily="18" charset="0"/>
                <a:cs typeface="Times New Roman" charset="0"/>
              </a:rPr>
              <a:t>&amp;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103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For More Information</a:t>
            </a:r>
          </a:p>
        </p:txBody>
      </p:sp>
      <p:sp>
        <p:nvSpPr>
          <p:cNvPr id="349187" name="Text Box 1037"/>
          <p:cNvSpPr txBox="1">
            <a:spLocks noChangeArrowheads="1"/>
          </p:cNvSpPr>
          <p:nvPr/>
        </p:nvSpPr>
        <p:spPr bwMode="auto">
          <a:xfrm>
            <a:off x="2817813" y="1828800"/>
            <a:ext cx="349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200" b="0"/>
              <a:t>search.oracle.com</a:t>
            </a:r>
          </a:p>
        </p:txBody>
      </p:sp>
      <p:sp>
        <p:nvSpPr>
          <p:cNvPr id="349188" name="Rectangle 1038"/>
          <p:cNvSpPr>
            <a:spLocks noChangeArrowheads="1"/>
          </p:cNvSpPr>
          <p:nvPr/>
        </p:nvSpPr>
        <p:spPr bwMode="auto">
          <a:xfrm>
            <a:off x="2438400" y="2743200"/>
            <a:ext cx="3810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US" sz="2400" b="0"/>
          </a:p>
        </p:txBody>
      </p:sp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6324600" y="2781300"/>
            <a:ext cx="381000" cy="381000"/>
            <a:chOff x="1008" y="2736"/>
            <a:chExt cx="480" cy="480"/>
          </a:xfrm>
        </p:grpSpPr>
        <p:sp>
          <p:nvSpPr>
            <p:cNvPr id="349190" name="Oval 1040"/>
            <p:cNvSpPr>
              <a:spLocks noChangeArrowheads="1"/>
            </p:cNvSpPr>
            <p:nvPr/>
          </p:nvSpPr>
          <p:spPr bwMode="auto">
            <a:xfrm>
              <a:off x="1104" y="2832"/>
              <a:ext cx="19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1" name="Line 1041"/>
            <p:cNvSpPr>
              <a:spLocks noChangeShapeType="1"/>
            </p:cNvSpPr>
            <p:nvPr/>
          </p:nvSpPr>
          <p:spPr bwMode="auto">
            <a:xfrm>
              <a:off x="1296" y="302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2" name="Rectangle 1042"/>
            <p:cNvSpPr>
              <a:spLocks noChangeArrowheads="1"/>
            </p:cNvSpPr>
            <p:nvPr/>
          </p:nvSpPr>
          <p:spPr bwMode="auto">
            <a:xfrm>
              <a:off x="1008" y="2736"/>
              <a:ext cx="48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193" name="Text Box 1043"/>
          <p:cNvSpPr txBox="1">
            <a:spLocks noChangeArrowheads="1"/>
          </p:cNvSpPr>
          <p:nvPr/>
        </p:nvSpPr>
        <p:spPr bwMode="auto">
          <a:xfrm>
            <a:off x="3548063" y="4259263"/>
            <a:ext cx="20637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/>
              <a:t>or</a:t>
            </a:r>
          </a:p>
          <a:p>
            <a:r>
              <a:rPr lang="en-US" sz="2800"/>
              <a:t>oracle.com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1236" name="Picture 4" descr="Ora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36888"/>
            <a:ext cx="6267450" cy="7842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838200" y="1524000"/>
            <a:ext cx="7315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>
                <a:cs typeface="Times New Roman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400" b="0">
                <a:cs typeface="Times New Roman" charset="0"/>
              </a:rPr>
            </a:br>
            <a:r>
              <a:rPr lang="en-US" sz="2400" b="0">
                <a:cs typeface="Times New Roman" charset="0"/>
              </a:rPr>
              <a:t>The development, release, and timing of any features or functionality described for Oracle’s products remains at the sole discretion of Oracle.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15769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57700" name="Rectangle 2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Why R12?</a:t>
            </a:r>
          </a:p>
          <a:p>
            <a:pPr eaLnBrk="1" hangingPunct="1"/>
            <a:r>
              <a:rPr lang="en-US" smtClean="0"/>
              <a:t>Dilemma</a:t>
            </a:r>
          </a:p>
          <a:p>
            <a:pPr eaLnBrk="1" hangingPunct="1"/>
            <a:r>
              <a:rPr lang="en-US" smtClean="0"/>
              <a:t>Install</a:t>
            </a:r>
          </a:p>
          <a:p>
            <a:pPr eaLnBrk="1" hangingPunct="1"/>
            <a:r>
              <a:rPr lang="en-US" smtClean="0"/>
              <a:t>Upgrade</a:t>
            </a:r>
          </a:p>
          <a:p>
            <a:pPr eaLnBrk="1" hangingPunct="1"/>
            <a:r>
              <a:rPr lang="en-US" smtClean="0"/>
              <a:t>Re-implement</a:t>
            </a:r>
          </a:p>
          <a:p>
            <a:pPr eaLnBrk="1" hangingPunct="1"/>
            <a:r>
              <a:rPr lang="en-US" smtClean="0"/>
              <a:t>Summary</a:t>
            </a:r>
          </a:p>
          <a:p>
            <a:pPr eaLnBrk="1" hangingPunct="1"/>
            <a:r>
              <a:rPr lang="en-US" smtClean="0"/>
              <a:t>Q/A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R12?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850900" y="3017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b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30439" name="Group 39"/>
          <p:cNvGraphicFramePr>
            <a:graphicFrameLocks noGrp="1"/>
          </p:cNvGraphicFramePr>
          <p:nvPr/>
        </p:nvGraphicFramePr>
        <p:xfrm>
          <a:off x="938213" y="1801813"/>
          <a:ext cx="7319962" cy="2910523"/>
        </p:xfrm>
        <a:graphic>
          <a:graphicData uri="http://schemas.openxmlformats.org/drawingml/2006/table">
            <a:tbl>
              <a:tblPr/>
              <a:tblGrid>
                <a:gridCol w="3660775"/>
                <a:gridCol w="3659187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 Drivers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Business Drivers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modules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features and functionality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Features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Operational efficiency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 maintenance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improvements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 of box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Opportunity to re-engineer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Retire Customizations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business-handling Capabilities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388938"/>
            <a:ext cx="5969000" cy="685800"/>
          </a:xfrm>
        </p:spPr>
        <p:txBody>
          <a:bodyPr/>
          <a:lstStyle/>
          <a:p>
            <a:r>
              <a:rPr lang="en-US" smtClean="0"/>
              <a:t>Key Metrics</a:t>
            </a:r>
          </a:p>
        </p:txBody>
      </p:sp>
      <p:graphicFrame>
        <p:nvGraphicFramePr>
          <p:cNvPr id="325709" name="Group 77"/>
          <p:cNvGraphicFramePr>
            <a:graphicFrameLocks noGrp="1"/>
          </p:cNvGraphicFramePr>
          <p:nvPr/>
        </p:nvGraphicFramePr>
        <p:xfrm>
          <a:off x="703263" y="1693863"/>
          <a:ext cx="8216900" cy="3585582"/>
        </p:xfrm>
        <a:graphic>
          <a:graphicData uri="http://schemas.openxmlformats.org/drawingml/2006/table">
            <a:tbl>
              <a:tblPr/>
              <a:tblGrid>
                <a:gridCol w="3540125"/>
                <a:gridCol w="1620837"/>
                <a:gridCol w="1616075"/>
                <a:gridCol w="14398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Metrics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11.5.10 -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11.5.10 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Performance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Scalability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Availability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Security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Stability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Manageability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Extensibility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Supportability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Marginal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6969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7777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77777"/>
                        </a:gs>
                        <a:gs pos="100000">
                          <a:srgbClr val="11111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4611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Dilemma</a:t>
            </a:r>
          </a:p>
        </p:txBody>
      </p:sp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223963"/>
            <a:ext cx="5048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6659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Install</a:t>
            </a:r>
          </a:p>
        </p:txBody>
      </p:sp>
      <p:sp>
        <p:nvSpPr>
          <p:cNvPr id="366596" name="Rectangle 2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Install software and database</a:t>
            </a:r>
          </a:p>
          <a:p>
            <a:pPr eaLnBrk="1" hangingPunct="1"/>
            <a:r>
              <a:rPr lang="en-US" smtClean="0"/>
              <a:t>Implement applications</a:t>
            </a:r>
          </a:p>
          <a:p>
            <a:pPr eaLnBrk="1" hangingPunct="1"/>
            <a:r>
              <a:rPr lang="en-US" smtClean="0"/>
              <a:t>Use applications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/>
          </a:p>
          <a:p>
            <a:pPr marL="119063" indent="-119063" algn="l" eaLnBrk="0" hangingPunct="0">
              <a:lnSpc>
                <a:spcPct val="100000"/>
              </a:lnSpc>
              <a:spcBef>
                <a:spcPct val="20000"/>
              </a:spcBef>
              <a:buClrTx/>
            </a:pPr>
            <a:endParaRPr lang="en-US" sz="1600" b="0"/>
          </a:p>
        </p:txBody>
      </p:sp>
      <p:sp>
        <p:nvSpPr>
          <p:cNvPr id="33075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Install?</a:t>
            </a:r>
          </a:p>
        </p:txBody>
      </p:sp>
      <p:sp>
        <p:nvSpPr>
          <p:cNvPr id="330756" name="Rectangle 2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New to Oracle applications</a:t>
            </a:r>
          </a:p>
          <a:p>
            <a:pPr eaLnBrk="1" hangingPunct="1"/>
            <a:r>
              <a:rPr lang="en-US" smtClean="0"/>
              <a:t>Fresh implementation</a:t>
            </a:r>
          </a:p>
          <a:p>
            <a:pPr eaLnBrk="1" hangingPunct="1"/>
            <a:r>
              <a:rPr lang="en-US" smtClean="0"/>
              <a:t>Ease of implementation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-1928637524,C:\Documents and Settings\studio3\Desktop\JUSTIN\061307_1600_Sarah\Upgrading to EBS Release 12.ppc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C0000"/>
      </a:dk2>
      <a:lt2>
        <a:srgbClr val="4D4D4D"/>
      </a:lt2>
      <a:accent1>
        <a:srgbClr val="667263"/>
      </a:accent1>
      <a:accent2>
        <a:srgbClr val="BFBFBF"/>
      </a:accent2>
      <a:accent3>
        <a:srgbClr val="FFFFFF"/>
      </a:accent3>
      <a:accent4>
        <a:srgbClr val="000000"/>
      </a:accent4>
      <a:accent5>
        <a:srgbClr val="B8BCB7"/>
      </a:accent5>
      <a:accent6>
        <a:srgbClr val="ADADAD"/>
      </a:accent6>
      <a:hlink>
        <a:srgbClr val="777777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25139</TotalTime>
  <Words>680</Words>
  <Application>Microsoft Office PowerPoint</Application>
  <PresentationFormat>On-screen Show (4:3)</PresentationFormat>
  <Paragraphs>228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Slide 2</vt:lpstr>
      <vt:lpstr>Slide 3</vt:lpstr>
      <vt:lpstr>Agenda</vt:lpstr>
      <vt:lpstr>Why R12?</vt:lpstr>
      <vt:lpstr>Key Metrics</vt:lpstr>
      <vt:lpstr>Dilemma</vt:lpstr>
      <vt:lpstr>Install</vt:lpstr>
      <vt:lpstr>Why Install?</vt:lpstr>
      <vt:lpstr>Installation Tools and Utilities Rapidwiz</vt:lpstr>
      <vt:lpstr>Upgrade</vt:lpstr>
      <vt:lpstr>Why Upgrade?</vt:lpstr>
      <vt:lpstr>Upgrade Path</vt:lpstr>
      <vt:lpstr>Upgrade Tools and utilities Maintenance Wizard  </vt:lpstr>
      <vt:lpstr>Maintenance Wizard’s Capabilities</vt:lpstr>
      <vt:lpstr>Re-implement</vt:lpstr>
      <vt:lpstr>Why Reimplement?</vt:lpstr>
      <vt:lpstr>Re-implementation Tools and Utilities</vt:lpstr>
      <vt:lpstr>Plan your implementation</vt:lpstr>
      <vt:lpstr>What Can You Do Now?</vt:lpstr>
      <vt:lpstr>Minimizing Down Time Independent of activities</vt:lpstr>
      <vt:lpstr>Work with All Business, Apps tech, DBA, IT</vt:lpstr>
      <vt:lpstr>Install, Upgrade, or Reimplement? Summary</vt:lpstr>
      <vt:lpstr>Acknowledgement</vt:lpstr>
      <vt:lpstr>Slide 25</vt:lpstr>
      <vt:lpstr>For More Information</vt:lpstr>
      <vt:lpstr>Slide 27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De Santis &amp; Deep Ram</dc:creator>
  <dc:description>This presentation contains information proprietary to Oracle Corporation</dc:description>
  <cp:lastModifiedBy>dram</cp:lastModifiedBy>
  <cp:revision>1694</cp:revision>
  <cp:lastPrinted>2006-02-05T23:07:35Z</cp:lastPrinted>
  <dcterms:created xsi:type="dcterms:W3CDTF">2004-09-08T23:34:22Z</dcterms:created>
  <dcterms:modified xsi:type="dcterms:W3CDTF">2011-01-09T01:18:03Z</dcterms:modified>
</cp:coreProperties>
</file>