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Default Extension="tiff" ContentType="image/tiff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256" r:id="rId2"/>
    <p:sldId id="307" r:id="rId3"/>
    <p:sldId id="300" r:id="rId4"/>
    <p:sldId id="264" r:id="rId5"/>
    <p:sldId id="305" r:id="rId6"/>
    <p:sldId id="303" r:id="rId7"/>
    <p:sldId id="304" r:id="rId8"/>
    <p:sldId id="324" r:id="rId9"/>
    <p:sldId id="296" r:id="rId10"/>
    <p:sldId id="280" r:id="rId11"/>
    <p:sldId id="258" r:id="rId12"/>
    <p:sldId id="278" r:id="rId13"/>
    <p:sldId id="283" r:id="rId14"/>
    <p:sldId id="275" r:id="rId15"/>
    <p:sldId id="326" r:id="rId16"/>
    <p:sldId id="260" r:id="rId17"/>
    <p:sldId id="301" r:id="rId18"/>
    <p:sldId id="294" r:id="rId19"/>
    <p:sldId id="310" r:id="rId20"/>
    <p:sldId id="274" r:id="rId21"/>
    <p:sldId id="270" r:id="rId22"/>
    <p:sldId id="309" r:id="rId23"/>
    <p:sldId id="308" r:id="rId24"/>
    <p:sldId id="312" r:id="rId25"/>
    <p:sldId id="261" r:id="rId26"/>
    <p:sldId id="314" r:id="rId27"/>
    <p:sldId id="286" r:id="rId28"/>
    <p:sldId id="268" r:id="rId29"/>
    <p:sldId id="321" r:id="rId30"/>
    <p:sldId id="317" r:id="rId31"/>
    <p:sldId id="266" r:id="rId32"/>
    <p:sldId id="315" r:id="rId33"/>
    <p:sldId id="318" r:id="rId34"/>
    <p:sldId id="325" r:id="rId35"/>
    <p:sldId id="287" r:id="rId36"/>
    <p:sldId id="319" r:id="rId37"/>
    <p:sldId id="292" r:id="rId38"/>
    <p:sldId id="323" r:id="rId39"/>
    <p:sldId id="322" r:id="rId40"/>
    <p:sldId id="288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5D8A"/>
    <a:srgbClr val="FFFF00"/>
    <a:srgbClr val="FF6600"/>
    <a:srgbClr val="F79A8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03" autoAdjust="0"/>
    <p:restoredTop sz="92430" autoAdjust="0"/>
  </p:normalViewPr>
  <p:slideViewPr>
    <p:cSldViewPr>
      <p:cViewPr>
        <p:scale>
          <a:sx n="75" d="100"/>
          <a:sy n="75" d="100"/>
        </p:scale>
        <p:origin x="-1230" y="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20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660CFD-52DA-4758-91B5-735A4BE53EDF}" type="datetimeFigureOut">
              <a:rPr lang="en-US" smtClean="0"/>
              <a:t>1/11/2011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B4F732-EADF-45E2-A8A3-7775A043408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A05686-5E9B-4949-8F11-0953EC58DA4D}" type="datetimeFigureOut">
              <a:rPr lang="en-US" smtClean="0"/>
              <a:pPr/>
              <a:t>1/11/2011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D942E5-52C3-42C1-9F2E-2F50DCE4DC4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942E5-52C3-42C1-9F2E-2F50DCE4DC4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tif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rings.t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981200" y="2514600"/>
            <a:ext cx="3732763" cy="3745503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1143000"/>
            <a:ext cx="9144000" cy="152400"/>
          </a:xfrm>
          <a:prstGeom prst="rect">
            <a:avLst/>
          </a:prstGeom>
          <a:gradFill flip="none" rotWithShape="1">
            <a:gsLst>
              <a:gs pos="0">
                <a:srgbClr val="FF6600"/>
              </a:gs>
              <a:gs pos="0">
                <a:srgbClr val="FF6600"/>
              </a:gs>
              <a:gs pos="50000">
                <a:srgbClr val="FFFF00"/>
              </a:gs>
              <a:gs pos="100000">
                <a:srgbClr val="FFFF00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229600" cy="114300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124200"/>
            <a:ext cx="9144000" cy="914400"/>
          </a:xfrm>
        </p:spPr>
        <p:txBody>
          <a:bodyPr/>
          <a:lstStyle>
            <a:lvl1pPr algn="ctr">
              <a:buFontTx/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Summary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rings.t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981200" y="2514600"/>
            <a:ext cx="3732763" cy="3745503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1143000"/>
            <a:ext cx="9144000" cy="152400"/>
          </a:xfrm>
          <a:prstGeom prst="rect">
            <a:avLst/>
          </a:prstGeom>
          <a:gradFill flip="none" rotWithShape="1">
            <a:gsLst>
              <a:gs pos="0">
                <a:srgbClr val="FF6600"/>
              </a:gs>
              <a:gs pos="0">
                <a:srgbClr val="FF6600"/>
              </a:gs>
              <a:gs pos="50000">
                <a:srgbClr val="FFFF00"/>
              </a:gs>
              <a:gs pos="100000">
                <a:srgbClr val="FFFF00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229600" cy="114300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124200"/>
            <a:ext cx="9144000" cy="914400"/>
          </a:xfrm>
        </p:spPr>
        <p:txBody>
          <a:bodyPr/>
          <a:lstStyle>
            <a:lvl1pPr algn="ctr">
              <a:buFontTx/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Thank you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3" name="Picture 12" descr="rings.t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981200" y="1524000"/>
            <a:ext cx="4648200" cy="466406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229600" cy="114300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/>
          <a:lstStyle>
            <a:lvl1pPr>
              <a:buFontTx/>
              <a:buBlip>
                <a:blip r:embed="rId2"/>
              </a:buBlip>
              <a:defRPr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buClr>
                <a:schemeClr val="tx2"/>
              </a:buClr>
              <a:buFont typeface="Wingdings" pitchFamily="2" charset="2"/>
              <a:buChar char="§"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rings.t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981200" y="1524000"/>
            <a:ext cx="4648200" cy="466406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229600" cy="114300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/>
          <a:lstStyle>
            <a:lvl1pPr>
              <a:buFontTx/>
              <a:buBlip>
                <a:blip r:embed="rId3"/>
              </a:buBlip>
              <a:defRPr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1143000"/>
            <a:ext cx="9144000" cy="152400"/>
          </a:xfrm>
          <a:prstGeom prst="rect">
            <a:avLst/>
          </a:prstGeom>
          <a:gradFill flip="none" rotWithShape="1">
            <a:gsLst>
              <a:gs pos="0">
                <a:srgbClr val="FF6600"/>
              </a:gs>
              <a:gs pos="0">
                <a:srgbClr val="FF6600"/>
              </a:gs>
              <a:gs pos="50000">
                <a:srgbClr val="FFFF00"/>
              </a:gs>
              <a:gs pos="100000">
                <a:srgbClr val="FFFF00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229600" cy="114300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solidFill>
            <a:schemeClr val="bg1">
              <a:lumMod val="95000"/>
            </a:schemeClr>
          </a:solidFill>
        </p:spPr>
        <p:txBody>
          <a:bodyPr anchor="b"/>
          <a:lstStyle>
            <a:lvl1pPr marL="0" indent="0">
              <a:buNone/>
              <a:defRPr sz="2400" b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buFontTx/>
              <a:buBlip>
                <a:blip r:embed="rId2"/>
              </a:buBlip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solidFill>
            <a:schemeClr val="bg1">
              <a:lumMod val="95000"/>
            </a:schemeClr>
          </a:solidFill>
        </p:spPr>
        <p:txBody>
          <a:bodyPr anchor="b"/>
          <a:lstStyle>
            <a:lvl1pPr marL="0" indent="0">
              <a:buNone/>
              <a:defRPr sz="2400" b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buFontTx/>
              <a:buBlip>
                <a:blip r:embed="rId2"/>
              </a:buBlip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0" y="1143000"/>
            <a:ext cx="9144000" cy="152400"/>
          </a:xfrm>
          <a:prstGeom prst="rect">
            <a:avLst/>
          </a:prstGeom>
          <a:gradFill flip="none" rotWithShape="1">
            <a:gsLst>
              <a:gs pos="0">
                <a:srgbClr val="FF6600"/>
              </a:gs>
              <a:gs pos="0">
                <a:srgbClr val="FF6600"/>
              </a:gs>
              <a:gs pos="50000">
                <a:srgbClr val="FFFF00"/>
              </a:gs>
              <a:gs pos="100000">
                <a:srgbClr val="FFFF00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229600" cy="114300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1143000"/>
            <a:ext cx="9144000" cy="152400"/>
          </a:xfrm>
          <a:prstGeom prst="rect">
            <a:avLst/>
          </a:prstGeom>
          <a:gradFill flip="none" rotWithShape="1">
            <a:gsLst>
              <a:gs pos="0">
                <a:srgbClr val="FF6600"/>
              </a:gs>
              <a:gs pos="0">
                <a:srgbClr val="FF6600"/>
              </a:gs>
              <a:gs pos="50000">
                <a:srgbClr val="FFFF00"/>
              </a:gs>
              <a:gs pos="100000">
                <a:srgbClr val="FFFF00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2286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Click to edit Master title style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0"/>
          </p:nvPr>
        </p:nvSpPr>
        <p:spPr>
          <a:xfrm>
            <a:off x="2971800" y="3429000"/>
            <a:ext cx="3124200" cy="1447800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1143000"/>
            <a:ext cx="9144000" cy="152400"/>
          </a:xfrm>
          <a:prstGeom prst="rect">
            <a:avLst/>
          </a:prstGeom>
          <a:gradFill flip="none" rotWithShape="1">
            <a:gsLst>
              <a:gs pos="0">
                <a:srgbClr val="FF6600"/>
              </a:gs>
              <a:gs pos="0">
                <a:srgbClr val="FF6600"/>
              </a:gs>
              <a:gs pos="50000">
                <a:srgbClr val="FFFF00"/>
              </a:gs>
              <a:gs pos="100000">
                <a:srgbClr val="FFFF00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2286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Click to edit Master title style</a:t>
            </a:r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10"/>
          </p:nvPr>
        </p:nvSpPr>
        <p:spPr>
          <a:xfrm>
            <a:off x="2514600" y="2819400"/>
            <a:ext cx="3962400" cy="2362200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icon to add chart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rings.t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981200" y="2514600"/>
            <a:ext cx="3732763" cy="3745503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1143000"/>
            <a:ext cx="9144000" cy="152400"/>
          </a:xfrm>
          <a:prstGeom prst="rect">
            <a:avLst/>
          </a:prstGeom>
          <a:gradFill flip="none" rotWithShape="1">
            <a:gsLst>
              <a:gs pos="0">
                <a:srgbClr val="FF6600"/>
              </a:gs>
              <a:gs pos="0">
                <a:srgbClr val="FF6600"/>
              </a:gs>
              <a:gs pos="50000">
                <a:srgbClr val="FFFF00"/>
              </a:gs>
              <a:gs pos="100000">
                <a:srgbClr val="FFFF00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229600" cy="114300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124200"/>
            <a:ext cx="9144000" cy="914400"/>
          </a:xfrm>
        </p:spPr>
        <p:txBody>
          <a:bodyPr/>
          <a:lstStyle>
            <a:lvl1pPr algn="ctr">
              <a:buFontTx/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Questions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tif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6553200"/>
            <a:ext cx="9144000" cy="3048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ate Placeholder 3"/>
          <p:cNvSpPr txBox="1">
            <a:spLocks/>
          </p:cNvSpPr>
          <p:nvPr/>
        </p:nvSpPr>
        <p:spPr>
          <a:xfrm>
            <a:off x="0" y="6553200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F47C73-A437-4937-9F93-D8829C4BBE41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1/11/2011</a:t>
            </a:fld>
            <a:endParaRPr kumimoji="0" lang="en-US" sz="10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8" name="Slide Number Placeholder 5"/>
          <p:cNvSpPr txBox="1">
            <a:spLocks/>
          </p:cNvSpPr>
          <p:nvPr/>
        </p:nvSpPr>
        <p:spPr>
          <a:xfrm>
            <a:off x="7010400" y="6553200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A388AD-FA39-4CD4-8F63-FC79EFE2FEAD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19" name="Picture 18" descr="Inirus.CSL.final.sm.tif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7010400" y="5791200"/>
            <a:ext cx="1972428" cy="600456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0" y="1143000"/>
            <a:ext cx="9144000" cy="152400"/>
          </a:xfrm>
          <a:prstGeom prst="rect">
            <a:avLst/>
          </a:prstGeom>
          <a:gradFill flip="none" rotWithShape="1">
            <a:gsLst>
              <a:gs pos="0">
                <a:srgbClr val="FF6600"/>
              </a:gs>
              <a:gs pos="0">
                <a:srgbClr val="FF6600"/>
              </a:gs>
              <a:gs pos="50000">
                <a:srgbClr val="FFFF00"/>
              </a:gs>
              <a:gs pos="100000">
                <a:srgbClr val="FFFF00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>
          <a:xfrm>
            <a:off x="5638800" y="6553200"/>
            <a:ext cx="3048000" cy="304800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Copyright </a:t>
            </a:r>
            <a:r>
              <a:rPr lang="en-US" sz="1000" kern="120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© </a:t>
            </a: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2011 Nicole Loventhal, Inirus, LLC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64" r:id="rId3"/>
    <p:sldLayoutId id="2147483665" r:id="rId4"/>
    <p:sldLayoutId id="2147483652" r:id="rId5"/>
    <p:sldLayoutId id="2147483653" r:id="rId6"/>
    <p:sldLayoutId id="2147483654" r:id="rId7"/>
    <p:sldLayoutId id="2147483656" r:id="rId8"/>
    <p:sldLayoutId id="2147483655" r:id="rId9"/>
    <p:sldLayoutId id="2147483658" r:id="rId10"/>
    <p:sldLayoutId id="214748365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Implementing Oracle R12 in Brazil: Challenges from an Indirect Tax Perspective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en-US" sz="2800" dirty="0" smtClean="0"/>
              <a:t>Nicole </a:t>
            </a:r>
            <a:r>
              <a:rPr lang="en-US" sz="2800" dirty="0" smtClean="0"/>
              <a:t>Loventhal</a:t>
            </a:r>
          </a:p>
          <a:p>
            <a:pPr algn="r"/>
            <a:r>
              <a:rPr lang="en-US" sz="2800" dirty="0" err="1" smtClean="0"/>
              <a:t>NorCal</a:t>
            </a:r>
            <a:r>
              <a:rPr lang="en-US" sz="2800" dirty="0" smtClean="0"/>
              <a:t> OAUG Training Day</a:t>
            </a:r>
          </a:p>
          <a:p>
            <a:pPr algn="r"/>
            <a:r>
              <a:rPr lang="en-US" sz="2800" dirty="0" smtClean="0"/>
              <a:t>January 13, </a:t>
            </a:r>
            <a:r>
              <a:rPr lang="en-US" sz="2800" dirty="0" smtClean="0"/>
              <a:t>2011</a:t>
            </a:r>
          </a:p>
          <a:p>
            <a:pPr algn="r"/>
            <a:r>
              <a:rPr lang="en-US" sz="2800" dirty="0" smtClean="0"/>
              <a:t>Quote-to-Cash Track</a:t>
            </a:r>
            <a:endParaRPr lang="en-US" sz="2800" dirty="0"/>
          </a:p>
        </p:txBody>
      </p:sp>
      <p:pic>
        <p:nvPicPr>
          <p:cNvPr id="43010" name="Picture 2" descr="brazil-tax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33400" y="3657600"/>
            <a:ext cx="2401138" cy="2847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Indirect Tax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Social Contribution Taxes</a:t>
            </a:r>
          </a:p>
          <a:p>
            <a:pPr lvl="1"/>
            <a:r>
              <a:rPr lang="en-US" dirty="0" smtClean="0"/>
              <a:t>Federal taxes based on a company’s gross revenue </a:t>
            </a:r>
          </a:p>
          <a:p>
            <a:pPr lvl="1"/>
            <a:r>
              <a:rPr lang="en-US" b="1" dirty="0" smtClean="0"/>
              <a:t>Included</a:t>
            </a:r>
            <a:r>
              <a:rPr lang="en-US" dirty="0" smtClean="0"/>
              <a:t> in Tax Basis</a:t>
            </a:r>
          </a:p>
          <a:p>
            <a:r>
              <a:rPr lang="en-US" dirty="0" smtClean="0"/>
              <a:t>Federal Excise Tax</a:t>
            </a:r>
          </a:p>
          <a:p>
            <a:pPr lvl="1"/>
            <a:r>
              <a:rPr lang="en-US" dirty="0" smtClean="0"/>
              <a:t>Federal taxes imposed on the supply of manufactured products </a:t>
            </a:r>
          </a:p>
          <a:p>
            <a:pPr lvl="1"/>
            <a:r>
              <a:rPr lang="en-US" b="1" dirty="0" smtClean="0"/>
              <a:t>Not included </a:t>
            </a:r>
            <a:r>
              <a:rPr lang="en-US" dirty="0" smtClean="0"/>
              <a:t>in Tax Basis</a:t>
            </a:r>
          </a:p>
          <a:p>
            <a:r>
              <a:rPr lang="en-US" dirty="0" smtClean="0"/>
              <a:t>State Sales Tax</a:t>
            </a:r>
          </a:p>
          <a:p>
            <a:pPr lvl="1"/>
            <a:r>
              <a:rPr lang="en-US" dirty="0" smtClean="0"/>
              <a:t>Imposed on the supply of goods and certain types of services</a:t>
            </a:r>
          </a:p>
          <a:p>
            <a:pPr lvl="1"/>
            <a:r>
              <a:rPr lang="en-US" b="1" dirty="0" smtClean="0"/>
              <a:t>Included</a:t>
            </a:r>
            <a:r>
              <a:rPr lang="en-US" dirty="0" smtClean="0"/>
              <a:t> in Tax Basis</a:t>
            </a:r>
          </a:p>
          <a:p>
            <a:r>
              <a:rPr lang="en-US" dirty="0" smtClean="0"/>
              <a:t>Municipal taxes imposed on services </a:t>
            </a:r>
          </a:p>
          <a:p>
            <a:pPr lvl="1"/>
            <a:r>
              <a:rPr lang="en-US" b="1" dirty="0" smtClean="0"/>
              <a:t>Included</a:t>
            </a:r>
            <a:r>
              <a:rPr lang="en-US" dirty="0" smtClean="0"/>
              <a:t> in Tax Basis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Social Contribution Taxes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PIS </a:t>
            </a:r>
            <a:r>
              <a:rPr lang="en-US" sz="1900" dirty="0" smtClean="0"/>
              <a:t>(</a:t>
            </a:r>
            <a:r>
              <a:rPr lang="en-US" sz="1900" dirty="0" err="1" smtClean="0"/>
              <a:t>Programa</a:t>
            </a:r>
            <a:r>
              <a:rPr lang="en-US" sz="1900" dirty="0" smtClean="0"/>
              <a:t> de </a:t>
            </a:r>
            <a:r>
              <a:rPr lang="en-US" sz="1900" dirty="0" err="1" smtClean="0"/>
              <a:t>Integração</a:t>
            </a:r>
            <a:r>
              <a:rPr lang="en-US" sz="1900" dirty="0" smtClean="0"/>
              <a:t> Social)</a:t>
            </a:r>
            <a:endParaRPr lang="en-US" dirty="0" smtClean="0"/>
          </a:p>
          <a:p>
            <a:pPr lvl="1"/>
            <a:r>
              <a:rPr lang="en-US" dirty="0" smtClean="0"/>
              <a:t>Social Integration Program</a:t>
            </a:r>
          </a:p>
          <a:p>
            <a:pPr lvl="1"/>
            <a:r>
              <a:rPr lang="en-US" dirty="0" smtClean="0"/>
              <a:t>Applies to Goods and Services</a:t>
            </a:r>
          </a:p>
          <a:p>
            <a:pPr lvl="1"/>
            <a:r>
              <a:rPr lang="en-US" dirty="0" smtClean="0"/>
              <a:t>Rates: </a:t>
            </a:r>
          </a:p>
          <a:p>
            <a:pPr lvl="2"/>
            <a:r>
              <a:rPr lang="en-US" dirty="0" smtClean="0"/>
              <a:t>Cumulative: 0.65%</a:t>
            </a:r>
          </a:p>
          <a:p>
            <a:pPr lvl="2">
              <a:spcAft>
                <a:spcPts val="600"/>
              </a:spcAft>
            </a:pPr>
            <a:r>
              <a:rPr lang="en-US" dirty="0" smtClean="0"/>
              <a:t>Non-Cumulative: 1.65%</a:t>
            </a:r>
          </a:p>
          <a:p>
            <a:r>
              <a:rPr lang="en-US" dirty="0" smtClean="0"/>
              <a:t>COFINS </a:t>
            </a:r>
            <a:r>
              <a:rPr lang="en-US" sz="1900" dirty="0" smtClean="0"/>
              <a:t>(</a:t>
            </a:r>
            <a:r>
              <a:rPr lang="pt-BR" sz="1900" dirty="0" smtClean="0"/>
              <a:t>Contribuição para Financiamento da Seguridade Social)</a:t>
            </a:r>
            <a:endParaRPr lang="en-US" dirty="0" smtClean="0"/>
          </a:p>
          <a:p>
            <a:pPr lvl="1"/>
            <a:r>
              <a:rPr lang="pt-BR" dirty="0" smtClean="0"/>
              <a:t>Contribution for the Financing of Social Security</a:t>
            </a:r>
            <a:endParaRPr lang="en-US" dirty="0" smtClean="0"/>
          </a:p>
          <a:p>
            <a:pPr lvl="1"/>
            <a:r>
              <a:rPr lang="en-US" dirty="0" smtClean="0"/>
              <a:t>Apply to Goods and Services</a:t>
            </a:r>
          </a:p>
          <a:p>
            <a:pPr lvl="1"/>
            <a:r>
              <a:rPr lang="en-US" dirty="0" smtClean="0"/>
              <a:t>Rates:</a:t>
            </a:r>
          </a:p>
          <a:p>
            <a:pPr lvl="2"/>
            <a:r>
              <a:rPr lang="en-US" dirty="0" smtClean="0"/>
              <a:t>Cumulative: 3%</a:t>
            </a:r>
          </a:p>
          <a:p>
            <a:pPr lvl="2"/>
            <a:r>
              <a:rPr lang="en-US" dirty="0" smtClean="0"/>
              <a:t>Non-Cumulative: 7.6%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Federal Excise 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876800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IPI </a:t>
            </a:r>
            <a:r>
              <a:rPr lang="en-US" sz="2100" dirty="0" smtClean="0"/>
              <a:t>(</a:t>
            </a:r>
            <a:r>
              <a:rPr lang="en-US" sz="2100" dirty="0" err="1" smtClean="0"/>
              <a:t>Imposto</a:t>
            </a:r>
            <a:r>
              <a:rPr lang="en-US" sz="2100" dirty="0" smtClean="0"/>
              <a:t> </a:t>
            </a:r>
            <a:r>
              <a:rPr lang="en-US" sz="2100" dirty="0" err="1" smtClean="0"/>
              <a:t>sobre</a:t>
            </a:r>
            <a:r>
              <a:rPr lang="en-US" sz="2100" dirty="0" smtClean="0"/>
              <a:t> </a:t>
            </a:r>
            <a:r>
              <a:rPr lang="en-US" sz="2100" dirty="0" err="1" smtClean="0"/>
              <a:t>Produtos</a:t>
            </a:r>
            <a:r>
              <a:rPr lang="en-US" sz="2100" dirty="0" smtClean="0"/>
              <a:t> </a:t>
            </a:r>
            <a:r>
              <a:rPr lang="en-US" sz="2100" dirty="0" err="1" smtClean="0"/>
              <a:t>Industrializados</a:t>
            </a:r>
            <a:r>
              <a:rPr lang="en-US" sz="2100" dirty="0" smtClean="0"/>
              <a:t>)</a:t>
            </a:r>
            <a:endParaRPr lang="en-US" dirty="0" smtClean="0"/>
          </a:p>
          <a:p>
            <a:pPr lvl="1"/>
            <a:r>
              <a:rPr lang="en-US" dirty="0" smtClean="0"/>
              <a:t>Federal Tax on Industrial Products produced in Brazil or imported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Rates vary by the product’s NCM </a:t>
            </a:r>
            <a:r>
              <a:rPr lang="en-US" sz="2100" dirty="0" smtClean="0"/>
              <a:t>(</a:t>
            </a:r>
            <a:r>
              <a:rPr lang="en-US" sz="2100" dirty="0" err="1" smtClean="0"/>
              <a:t>Nomenclatura</a:t>
            </a:r>
            <a:r>
              <a:rPr lang="en-US" sz="2100" dirty="0" smtClean="0"/>
              <a:t> </a:t>
            </a:r>
            <a:r>
              <a:rPr lang="en-US" sz="2100" dirty="0" err="1" smtClean="0"/>
              <a:t>Comum</a:t>
            </a:r>
            <a:r>
              <a:rPr lang="en-US" sz="2100" dirty="0" smtClean="0"/>
              <a:t> do MERCOSUL)</a:t>
            </a:r>
            <a:r>
              <a:rPr lang="en-US" dirty="0" smtClean="0"/>
              <a:t> or Fiscal Classification Code, which is consistent with Harmonization Codes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Rates are non-cumulative and typically range from 0% to 25%, average rate is 10%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Non-essential and luxury items might incur an even higher IPI rate.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State Value Added 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724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ICMS: </a:t>
            </a:r>
            <a:r>
              <a:rPr lang="en-US" sz="2600" dirty="0" smtClean="0"/>
              <a:t>(</a:t>
            </a:r>
            <a:r>
              <a:rPr lang="pt-BR" sz="2600" dirty="0" smtClean="0"/>
              <a:t>Imposto sobre operações relativas à circulação de mercadorias e sobre prestações de serviços de transporte interestadual, intermunicipal e de comunicação)</a:t>
            </a:r>
            <a:endParaRPr lang="pt-BR" dirty="0" smtClean="0"/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State VAT on circulation of goods, interstate and inter-municipal transport and on communication services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Rules differ by state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Rates are non-cumulative .  Intrastate: 17%, 18% or 19%.  Interstate: 7% or 12%.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Levied on both intrastate and interstate transactions and is assessed on every transfer or movement of merchandise.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Tax-inclusive basis – ICMS is part of its own tax basis.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Tax due upon leaving facility and on communication services.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Place of taxation: Mixed - origin + destination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Municipal 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572000"/>
          </a:xfrm>
        </p:spPr>
        <p:txBody>
          <a:bodyPr>
            <a:normAutofit fontScale="92500"/>
          </a:bodyPr>
          <a:lstStyle/>
          <a:p>
            <a:pPr marL="342900" lvl="1" indent="-342900">
              <a:buBlip>
                <a:blip r:embed="rId3"/>
              </a:buBlip>
            </a:pPr>
            <a:r>
              <a:rPr lang="en-US" dirty="0" smtClean="0"/>
              <a:t>ISSQN </a:t>
            </a:r>
            <a:r>
              <a:rPr lang="en-US" sz="1900" dirty="0" smtClean="0"/>
              <a:t>(</a:t>
            </a:r>
            <a:r>
              <a:rPr lang="pt-BR" sz="1900" dirty="0" smtClean="0"/>
              <a:t>Imposto de Servicos de Qualquer Natureza)</a:t>
            </a:r>
            <a:endParaRPr lang="en-US" dirty="0" smtClean="0"/>
          </a:p>
          <a:p>
            <a:pPr lvl="1"/>
            <a:r>
              <a:rPr lang="en-US" dirty="0" smtClean="0"/>
              <a:t>Municipal tax on the supply of services</a:t>
            </a:r>
          </a:p>
          <a:p>
            <a:pPr lvl="1"/>
            <a:r>
              <a:rPr lang="en-US" dirty="0" smtClean="0"/>
              <a:t>Rates depend on the municipality where the service provider is located and on the type of service</a:t>
            </a:r>
          </a:p>
          <a:p>
            <a:pPr lvl="1"/>
            <a:r>
              <a:rPr lang="en-US" dirty="0" smtClean="0"/>
              <a:t>ISS Withholding: buyer retains and pays ISSQN to the city where the service is delivered and reports the transaction to the respective city</a:t>
            </a:r>
          </a:p>
          <a:p>
            <a:pPr lvl="1"/>
            <a:r>
              <a:rPr lang="en-US" dirty="0" smtClean="0"/>
              <a:t>Rates vary from 2% to 5%</a:t>
            </a:r>
          </a:p>
          <a:p>
            <a:pPr lvl="1"/>
            <a:r>
              <a:rPr lang="en-US" dirty="0" smtClean="0"/>
              <a:t>Cumulative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Sample Tax Calculations</a:t>
            </a:r>
            <a:br>
              <a:rPr lang="en-US" dirty="0" smtClean="0"/>
            </a:br>
            <a:r>
              <a:rPr lang="en-US" dirty="0" smtClean="0"/>
              <a:t>(Quote-to-Cash)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Terminology: Cost vs. Price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Cost  - value without any taxes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Price - value with taxes applied: ICMS + PIS + COFINS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Use Tax Basis to derive the correct Price for a given Cost</a:t>
            </a:r>
          </a:p>
          <a:p>
            <a:r>
              <a:rPr lang="en-US" dirty="0" smtClean="0"/>
              <a:t>Tax Basis</a:t>
            </a:r>
            <a:r>
              <a:rPr lang="en-US" b="1" dirty="0" smtClean="0"/>
              <a:t> </a:t>
            </a:r>
            <a:r>
              <a:rPr lang="en-US" dirty="0" smtClean="0"/>
              <a:t>for a transaction of Goods: 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1 - ICMS% - PIS% - COFINS%</a:t>
            </a:r>
          </a:p>
          <a:p>
            <a:r>
              <a:rPr lang="en-US" dirty="0" smtClean="0"/>
              <a:t>Tax Basis for a transaction of Services: 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1 - ISSQN% - PIS% - COFINS%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Customer pays price + IPI.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Calculating Product Price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953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Unit price includes state VAT and social contribution taxes.</a:t>
            </a:r>
          </a:p>
          <a:p>
            <a:r>
              <a:rPr lang="en-US" dirty="0" smtClean="0"/>
              <a:t>Product Price = Product Cost + ICMS + PIS + COFINS</a:t>
            </a:r>
          </a:p>
          <a:p>
            <a:r>
              <a:rPr lang="en-US" dirty="0" smtClean="0"/>
              <a:t>Product Price = Product Cost / Tax Basis</a:t>
            </a:r>
          </a:p>
          <a:p>
            <a:r>
              <a:rPr lang="en-US" dirty="0" smtClean="0"/>
              <a:t>Rates </a:t>
            </a:r>
            <a:r>
              <a:rPr lang="en-US" dirty="0" smtClean="0"/>
              <a:t>* (</a:t>
            </a:r>
            <a:r>
              <a:rPr lang="en-US" dirty="0" smtClean="0"/>
              <a:t>for this example):</a:t>
            </a:r>
          </a:p>
          <a:p>
            <a:pPr lvl="1">
              <a:tabLst>
                <a:tab pos="4808538" algn="l"/>
              </a:tabLst>
            </a:pPr>
            <a:r>
              <a:rPr lang="en-US" dirty="0" smtClean="0"/>
              <a:t>Federal VAT (IPI): 	15%</a:t>
            </a:r>
          </a:p>
          <a:p>
            <a:pPr lvl="1">
              <a:tabLst>
                <a:tab pos="4808538" algn="l"/>
              </a:tabLst>
            </a:pPr>
            <a:r>
              <a:rPr lang="en-US" dirty="0" smtClean="0"/>
              <a:t>State VAT (ICMS): 	18%</a:t>
            </a:r>
          </a:p>
          <a:p>
            <a:pPr lvl="1">
              <a:tabLst>
                <a:tab pos="4808538" algn="l"/>
              </a:tabLst>
            </a:pPr>
            <a:r>
              <a:rPr lang="en-US" dirty="0" smtClean="0"/>
              <a:t>Social Contribution Tax (PIS): 	1.65%</a:t>
            </a:r>
          </a:p>
          <a:p>
            <a:pPr lvl="1">
              <a:spcAft>
                <a:spcPts val="600"/>
              </a:spcAft>
              <a:tabLst>
                <a:tab pos="4808538" algn="l"/>
              </a:tabLst>
            </a:pPr>
            <a:r>
              <a:rPr lang="en-US" dirty="0" smtClean="0"/>
              <a:t>Social Contribution Tax (COFINS):	7.6%</a:t>
            </a:r>
          </a:p>
          <a:p>
            <a:r>
              <a:rPr lang="en-US" dirty="0" smtClean="0"/>
              <a:t>Calculate Tax Basis: 0.7275</a:t>
            </a:r>
          </a:p>
          <a:p>
            <a:pPr lvl="1">
              <a:tabLst>
                <a:tab pos="1146175" algn="l"/>
                <a:tab pos="1481138" algn="l"/>
                <a:tab pos="2627313" algn="l"/>
                <a:tab pos="2974975" algn="l"/>
                <a:tab pos="3889375" algn="l"/>
                <a:tab pos="4224338" algn="l"/>
              </a:tabLst>
            </a:pPr>
            <a:r>
              <a:rPr lang="en-US" dirty="0" smtClean="0"/>
              <a:t>1 	- 	ICMS%	- 	PIS% 	- 	COFINS% </a:t>
            </a:r>
          </a:p>
          <a:p>
            <a:pPr lvl="1">
              <a:spcAft>
                <a:spcPts val="600"/>
              </a:spcAft>
              <a:tabLst>
                <a:tab pos="1146175" algn="l"/>
                <a:tab pos="1481138" algn="l"/>
                <a:tab pos="2627313" algn="l"/>
                <a:tab pos="2974975" algn="l"/>
                <a:tab pos="3889375" algn="l"/>
                <a:tab pos="4224338" algn="l"/>
              </a:tabLst>
            </a:pPr>
            <a:r>
              <a:rPr lang="en-US" dirty="0" smtClean="0"/>
              <a:t>1 	- 	.18 	- 	.0165 	- 	.076</a:t>
            </a:r>
          </a:p>
          <a:p>
            <a:r>
              <a:rPr lang="en-US" dirty="0" smtClean="0"/>
              <a:t>Example:</a:t>
            </a:r>
          </a:p>
          <a:p>
            <a:pPr lvl="1">
              <a:tabLst>
                <a:tab pos="2743200" algn="l"/>
              </a:tabLst>
            </a:pPr>
            <a:r>
              <a:rPr lang="en-US" dirty="0" smtClean="0"/>
              <a:t>Product Cost: 	R$1000</a:t>
            </a:r>
          </a:p>
          <a:p>
            <a:pPr lvl="1">
              <a:tabLst>
                <a:tab pos="2743200" algn="l"/>
              </a:tabLst>
            </a:pPr>
            <a:r>
              <a:rPr lang="en-US" dirty="0" smtClean="0"/>
              <a:t>Product Price: 	R$1374.57 (R$1000 / .7275)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276201"/>
            <a:ext cx="75305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* Note: These rates are included to explain the concepts.  They may not be accurate for your circumstances.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Sample Tax Calculation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71500" y="1371600"/>
            <a:ext cx="7543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Unit Price = Cost + ICMS + PIS + COFINS</a:t>
            </a:r>
          </a:p>
          <a:p>
            <a:pPr algn="ctr"/>
            <a:r>
              <a:rPr lang="en-US" dirty="0" smtClean="0"/>
              <a:t>Unit Price = Cost / Tax Basis</a:t>
            </a:r>
          </a:p>
          <a:p>
            <a:pPr algn="ctr"/>
            <a:r>
              <a:rPr lang="en-US" dirty="0" smtClean="0"/>
              <a:t>Tax Basis = 1 – ICMS% - PIS% - COFINS%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994477" y="2480184"/>
          <a:ext cx="6697847" cy="2601102"/>
        </p:xfrm>
        <a:graphic>
          <a:graphicData uri="http://schemas.openxmlformats.org/drawingml/2006/table">
            <a:tbl>
              <a:tblPr/>
              <a:tblGrid>
                <a:gridCol w="2456255"/>
                <a:gridCol w="852868"/>
                <a:gridCol w="2262940"/>
                <a:gridCol w="1125784"/>
              </a:tblGrid>
              <a:tr h="283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645" marR="6645" marT="6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Rate *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64008" marR="9144" anchor="ctr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Formula</a:t>
                      </a:r>
                    </a:p>
                  </a:txBody>
                  <a:tcPr marL="64008" marR="9144" anchor="ctr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109538" indent="0"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Amount</a:t>
                      </a:r>
                    </a:p>
                  </a:txBody>
                  <a:tcPr marL="64008" marR="9144" anchor="ctr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83194"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Product Cost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1000.00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194"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Tax Basis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1-ICMS-PIS-COFINS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72.75%</a:t>
                      </a: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464"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Product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Price (Gross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Up)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Cost / Basis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1374.57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194">
                <a:tc>
                  <a:txBody>
                    <a:bodyPr/>
                    <a:lstStyle/>
                    <a:p>
                      <a:pPr marL="511175" lvl="1" indent="0"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ICMS (State VAT)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18%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Price * Rate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247.42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194">
                <a:tc>
                  <a:txBody>
                    <a:bodyPr/>
                    <a:lstStyle/>
                    <a:p>
                      <a:pPr marL="511175" lvl="1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PIS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1.65%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Price * Rate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22.68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194">
                <a:tc>
                  <a:txBody>
                    <a:bodyPr/>
                    <a:lstStyle/>
                    <a:p>
                      <a:pPr marL="511175" lvl="1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COFINS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7.60%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Price * Rate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104.47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194"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Federal VAT (IPI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15%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Price * Rate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206.19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194"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Invoice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Total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Price + IPI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1580.76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571500" y="5257800"/>
            <a:ext cx="7543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Invoice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smtClean="0"/>
              <a:t>Customer Pays: Price + IPI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6276201"/>
            <a:ext cx="75305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* Note: These rates are included to explain the concepts.  They may not be accurate for your circumstances.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Interstate vs. Intrastate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14400" y="1524000"/>
            <a:ext cx="7010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ICMS rate affects Tax Basis, Price and IPI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381001" y="2253813"/>
          <a:ext cx="8153398" cy="3088782"/>
        </p:xfrm>
        <a:graphic>
          <a:graphicData uri="http://schemas.openxmlformats.org/drawingml/2006/table">
            <a:tbl>
              <a:tblPr/>
              <a:tblGrid>
                <a:gridCol w="2438399"/>
                <a:gridCol w="1143000"/>
                <a:gridCol w="2225527"/>
                <a:gridCol w="1173236"/>
                <a:gridCol w="1173236"/>
              </a:tblGrid>
              <a:tr h="283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4008" marR="914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Rate *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64008" marR="9144" anchor="ctr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Formula</a:t>
                      </a:r>
                    </a:p>
                  </a:txBody>
                  <a:tcPr marL="64008" marR="9144" anchor="ctr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109538" indent="0" algn="ctr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Interstate</a:t>
                      </a:r>
                    </a:p>
                    <a:p>
                      <a:pPr marL="109538" indent="0" algn="ctr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ICMS </a:t>
                      </a:r>
                    </a:p>
                    <a:p>
                      <a:pPr marL="109538" indent="0" algn="ctr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7%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64008" marR="9144" anchor="ctr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109538" indent="0" algn="ctr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Intrastate</a:t>
                      </a:r>
                    </a:p>
                    <a:p>
                      <a:pPr marL="109538" indent="0" algn="ctr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ICMS </a:t>
                      </a:r>
                    </a:p>
                    <a:p>
                      <a:pPr marL="109538" indent="0" algn="ctr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18%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64008" marR="9144" anchor="ctr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83194"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Product Cost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1000.00</a:t>
                      </a: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1000.00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194"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Tax Basis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1-ICMS-PIS-COFINS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83.75%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72.75%</a:t>
                      </a: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464"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Product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Price (Gross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Up)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Cost / Basis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1194.03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1374.57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194">
                <a:tc>
                  <a:txBody>
                    <a:bodyPr/>
                    <a:lstStyle/>
                    <a:p>
                      <a:pPr marL="511175" lvl="1" indent="0" algn="l" fontAlgn="b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ICMS (State VAT)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7%</a:t>
                      </a:r>
                      <a:r>
                        <a:rPr lang="en-US" sz="1600" b="1" i="0" u="none" strike="noStrike" baseline="0" dirty="0" smtClean="0">
                          <a:solidFill>
                            <a:srgbClr val="FF0000"/>
                          </a:solidFill>
                          <a:latin typeface="Arial"/>
                        </a:rPr>
                        <a:t> or </a:t>
                      </a:r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18%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Price * Rate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83.58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247.42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194">
                <a:tc>
                  <a:txBody>
                    <a:bodyPr/>
                    <a:lstStyle/>
                    <a:p>
                      <a:pPr marL="511175" lvl="1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PIS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1.65%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Price * Rate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22.68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22.68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194">
                <a:tc>
                  <a:txBody>
                    <a:bodyPr/>
                    <a:lstStyle/>
                    <a:p>
                      <a:pPr marL="511175" lvl="1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COFINS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7.60%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Price * Rate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104.47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104.47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194"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Federal VAT (IPI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15%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Price * Rate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179.10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206.19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194"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Invoice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Total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Price + IPI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1373.13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1580.76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6248400"/>
            <a:ext cx="75305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* Note</a:t>
            </a:r>
            <a:r>
              <a:rPr lang="en-US" sz="1200" dirty="0" smtClean="0"/>
              <a:t>: These rates are included to explain the concepts.  </a:t>
            </a:r>
            <a:r>
              <a:rPr lang="en-US" sz="1200" dirty="0" smtClean="0"/>
              <a:t>They </a:t>
            </a:r>
            <a:r>
              <a:rPr lang="en-US" sz="1200" dirty="0" smtClean="0"/>
              <a:t>may not be accurate for your circumstances.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Aft>
                <a:spcPts val="1200"/>
              </a:spcAft>
            </a:pPr>
            <a:r>
              <a:rPr lang="en-US" dirty="0" smtClean="0"/>
              <a:t>Gain insight into </a:t>
            </a:r>
            <a:r>
              <a:rPr lang="en-US" dirty="0" smtClean="0"/>
              <a:t>some of the </a:t>
            </a:r>
            <a:r>
              <a:rPr lang="en-US" dirty="0" smtClean="0"/>
              <a:t>challenges you will face implementing an Indirect Tax solution in Brazil.  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We </a:t>
            </a:r>
            <a:r>
              <a:rPr lang="en-US" dirty="0" smtClean="0"/>
              <a:t>will explore one of the most complex indirect tax regimes in the </a:t>
            </a:r>
            <a:r>
              <a:rPr lang="en-US" dirty="0" smtClean="0"/>
              <a:t>world from a Quote-to-Cash perspective. 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 smtClean="0"/>
              <a:t>will learn about </a:t>
            </a:r>
          </a:p>
          <a:p>
            <a:pPr lvl="1"/>
            <a:r>
              <a:rPr lang="en-US" dirty="0" smtClean="0"/>
              <a:t>Brazilian Taxes</a:t>
            </a:r>
          </a:p>
          <a:p>
            <a:pPr lvl="1"/>
            <a:r>
              <a:rPr lang="en-US" dirty="0" smtClean="0"/>
              <a:t>Tax calculations </a:t>
            </a:r>
          </a:p>
          <a:p>
            <a:pPr lvl="1"/>
            <a:r>
              <a:rPr lang="en-US" dirty="0" smtClean="0"/>
              <a:t>Brazilian compliance requirements</a:t>
            </a:r>
          </a:p>
          <a:p>
            <a:pPr lvl="1"/>
            <a:r>
              <a:rPr lang="en-US" dirty="0" smtClean="0"/>
              <a:t>What to consider when choosing your tax </a:t>
            </a:r>
            <a:r>
              <a:rPr lang="en-US" dirty="0" smtClean="0"/>
              <a:t>system: Latin </a:t>
            </a:r>
            <a:r>
              <a:rPr lang="en-US" dirty="0" smtClean="0"/>
              <a:t>Tax Engine versus a third party tax package</a:t>
            </a:r>
            <a:r>
              <a:rPr lang="en-US" dirty="0" smtClean="0"/>
              <a:t>.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happens if you forget tax in your Price?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Using the example from the prior slide:</a:t>
            </a:r>
          </a:p>
          <a:p>
            <a:pPr lvl="1"/>
            <a:r>
              <a:rPr lang="en-US" dirty="0" smtClean="0"/>
              <a:t>Price becomes R$1000 instead of R$1374.57.</a:t>
            </a:r>
          </a:p>
          <a:p>
            <a:pPr lvl="1"/>
            <a:r>
              <a:rPr lang="en-US" dirty="0" smtClean="0"/>
              <a:t>Cost becomes R$727.50</a:t>
            </a:r>
          </a:p>
          <a:p>
            <a:r>
              <a:rPr lang="en-US" dirty="0" smtClean="0"/>
              <a:t>Customer pays less</a:t>
            </a:r>
          </a:p>
          <a:p>
            <a:pPr lvl="1">
              <a:tabLst>
                <a:tab pos="3206750" algn="l"/>
              </a:tabLst>
            </a:pPr>
            <a:r>
              <a:rPr lang="en-US" dirty="0" smtClean="0"/>
              <a:t>Reduced Price:	R$1000 instead of R$1374.57</a:t>
            </a:r>
          </a:p>
          <a:p>
            <a:pPr lvl="1">
              <a:tabLst>
                <a:tab pos="3206750" algn="l"/>
              </a:tabLst>
            </a:pPr>
            <a:r>
              <a:rPr lang="en-US" dirty="0" smtClean="0"/>
              <a:t>Reduced IPI: 	R$150 instead of R$206.19</a:t>
            </a:r>
          </a:p>
          <a:p>
            <a:r>
              <a:rPr lang="en-US" dirty="0" smtClean="0"/>
              <a:t>You make less</a:t>
            </a:r>
          </a:p>
          <a:p>
            <a:pPr lvl="1">
              <a:tabLst>
                <a:tab pos="3206750" algn="l"/>
                <a:tab pos="4121150" algn="l"/>
              </a:tabLst>
            </a:pPr>
            <a:r>
              <a:rPr lang="en-US" b="1" dirty="0" smtClean="0">
                <a:solidFill>
                  <a:srgbClr val="FF0000"/>
                </a:solidFill>
              </a:rPr>
              <a:t>You cover the taxes: 	R$272.50</a:t>
            </a:r>
            <a:r>
              <a:rPr lang="en-US" dirty="0" smtClean="0"/>
              <a:t>.</a:t>
            </a:r>
          </a:p>
          <a:p>
            <a:pPr lvl="1">
              <a:tabLst>
                <a:tab pos="4121150" algn="l"/>
              </a:tabLst>
            </a:pPr>
            <a:r>
              <a:rPr lang="en-US" dirty="0" smtClean="0"/>
              <a:t>Thus, you make less: 	R$727.50 vs. R$1000</a:t>
            </a:r>
          </a:p>
          <a:p>
            <a:r>
              <a:rPr lang="en-US" dirty="0" smtClean="0"/>
              <a:t>Government receives less in taxes</a:t>
            </a:r>
          </a:p>
          <a:p>
            <a:pPr lvl="1"/>
            <a:r>
              <a:rPr lang="en-US" dirty="0" smtClean="0"/>
              <a:t>Taxes based on R$1000 instead of R$1374.57</a:t>
            </a:r>
          </a:p>
          <a:p>
            <a:pPr lvl="1"/>
            <a:r>
              <a:rPr lang="en-US" dirty="0" smtClean="0"/>
              <a:t>Thus government receives R$422.50 instead of R$580.76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Other Complexities:</a:t>
            </a:r>
            <a:br>
              <a:rPr lang="en-US" dirty="0" smtClean="0"/>
            </a:br>
            <a:r>
              <a:rPr lang="en-US" dirty="0" smtClean="0"/>
              <a:t>Tributary/Tax Substitution 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Taxes are levied several times along a commodity’s supply chain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What is Tax Substitution?</a:t>
            </a:r>
          </a:p>
          <a:p>
            <a:pPr lvl="1"/>
            <a:r>
              <a:rPr lang="en-US" dirty="0" smtClean="0"/>
              <a:t>Upstream tax payer is responsible for paying all value-added taxes due from each future stage of the supply chain. 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Used for collection of ICMS (known as ICMS/TS).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Why?  </a:t>
            </a:r>
          </a:p>
          <a:p>
            <a:pPr lvl="1"/>
            <a:r>
              <a:rPr lang="en-US" dirty="0" smtClean="0"/>
              <a:t>Analysis showed some retailers were evading ICMS.  </a:t>
            </a:r>
          </a:p>
          <a:p>
            <a:pPr lvl="1"/>
            <a:r>
              <a:rPr lang="en-US" dirty="0" smtClean="0"/>
              <a:t>Few large manufacturers supply thousands of distributors and resellers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Government could collect more from fewer entities.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How?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State sets a pre-defined mark up rate for calculating the substitute tax, which is based on an assumed final price for the product.</a:t>
            </a:r>
          </a:p>
          <a:p>
            <a:pPr lvl="1">
              <a:spcAft>
                <a:spcPts val="600"/>
              </a:spcAft>
            </a:pPr>
            <a:endParaRPr lang="en-US" dirty="0" smtClean="0"/>
          </a:p>
          <a:p>
            <a:pPr>
              <a:spcAft>
                <a:spcPts val="600"/>
              </a:spcAft>
              <a:buNone/>
            </a:pPr>
            <a:r>
              <a:rPr lang="en-US" dirty="0" smtClean="0"/>
              <a:t>* In Portuguese: Substituição tributária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Tax Substitution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To calculate the ICMS-ST:</a:t>
            </a:r>
          </a:p>
          <a:p>
            <a:pPr lvl="1">
              <a:tabLst>
                <a:tab pos="7083425" algn="l"/>
              </a:tabLst>
            </a:pPr>
            <a:r>
              <a:rPr lang="en-US" dirty="0" smtClean="0"/>
              <a:t>ICMS rate for future steps in supply chain 	(A)</a:t>
            </a:r>
          </a:p>
          <a:p>
            <a:pPr lvl="1">
              <a:tabLst>
                <a:tab pos="7083425" algn="l"/>
              </a:tabLst>
            </a:pPr>
            <a:r>
              <a:rPr lang="en-US" dirty="0" smtClean="0"/>
              <a:t>Government’s pre-defined “mark up” rate 	(B)</a:t>
            </a:r>
          </a:p>
          <a:p>
            <a:pPr lvl="1">
              <a:tabLst>
                <a:tab pos="7083425" algn="l"/>
              </a:tabLst>
            </a:pPr>
            <a:r>
              <a:rPr lang="en-US" dirty="0" smtClean="0"/>
              <a:t>IPI Amount	(C)</a:t>
            </a:r>
          </a:p>
          <a:p>
            <a:pPr lvl="1">
              <a:tabLst>
                <a:tab pos="7083425" algn="l"/>
              </a:tabLst>
            </a:pPr>
            <a:r>
              <a:rPr lang="en-US" dirty="0" smtClean="0"/>
              <a:t>Product Price 	(D)</a:t>
            </a:r>
          </a:p>
          <a:p>
            <a:pPr lvl="1">
              <a:tabLst>
                <a:tab pos="7083425" algn="l"/>
              </a:tabLst>
            </a:pPr>
            <a:r>
              <a:rPr lang="en-US" dirty="0" smtClean="0"/>
              <a:t>ICMS Amount 	(E)</a:t>
            </a:r>
          </a:p>
          <a:p>
            <a:r>
              <a:rPr lang="en-US" dirty="0" smtClean="0"/>
              <a:t>Formula:</a:t>
            </a:r>
          </a:p>
          <a:p>
            <a:pPr lvl="1">
              <a:tabLst>
                <a:tab pos="7083425" algn="l"/>
              </a:tabLst>
            </a:pPr>
            <a:r>
              <a:rPr lang="en-US" dirty="0" smtClean="0"/>
              <a:t>ICMS-ST Basis: (1 + B) * (C + D)	(F)</a:t>
            </a:r>
          </a:p>
          <a:p>
            <a:pPr lvl="1">
              <a:tabLst>
                <a:tab pos="7083425" algn="l"/>
              </a:tabLst>
            </a:pPr>
            <a:r>
              <a:rPr lang="en-US" dirty="0" smtClean="0"/>
              <a:t>ICMS-ST Amount: (A * F) – E	(G)</a:t>
            </a:r>
          </a:p>
          <a:p>
            <a:pPr lvl="1">
              <a:buNone/>
              <a:tabLst>
                <a:tab pos="7083425" algn="l"/>
              </a:tabLst>
            </a:pPr>
            <a:r>
              <a:rPr lang="en-US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Sample Calculation: Tax Substitution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28600" y="1371600"/>
            <a:ext cx="8229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ICMS-ST Basis: (1 + Mark-Up) * (IPI Amount + Product Price)</a:t>
            </a:r>
          </a:p>
          <a:p>
            <a:pPr algn="ctr"/>
            <a:r>
              <a:rPr lang="en-US" dirty="0" smtClean="0"/>
              <a:t>ICMS-ST Amount: (ICMS-ST Rate * ICMS-ST Basis) – ICMS Amount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765877" y="2133870"/>
          <a:ext cx="7158923" cy="3428730"/>
        </p:xfrm>
        <a:graphic>
          <a:graphicData uri="http://schemas.openxmlformats.org/drawingml/2006/table">
            <a:tbl>
              <a:tblPr/>
              <a:tblGrid>
                <a:gridCol w="2625342"/>
                <a:gridCol w="911579"/>
                <a:gridCol w="2418720"/>
                <a:gridCol w="1203282"/>
              </a:tblGrid>
              <a:tr h="283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645" marR="6645" marT="6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Rate *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Formula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109538" indent="0"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Amount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Product Cost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1000.00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Tax Basis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1-ICMS-PIS-COFINS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72.75%</a:t>
                      </a: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Product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Price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Cost / Basis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(D) 1374.57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511175" lvl="1" indent="0"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ICMS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18%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Price * Rate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(E)   247.42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511175" lvl="1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PIS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1.65%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Price * Rate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22.68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511175" lvl="1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COFINS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7.60%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Price * Rate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104.47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Federal VAT (IPI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15%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Price * Rate</a:t>
                      </a: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(C)   206.19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Pre-defined Mark Up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(B)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35%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Government Defined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ICMS-ST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Rate (A)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18%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ICMS-ST Basis (F)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(1+B) * (C+ D)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2134.02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ICMS-ST Amount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ctr" fontAlgn="b"/>
                      <a:r>
                        <a:rPr lang="en-US" sz="1600" dirty="0" smtClean="0"/>
                        <a:t>(A * F) – 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136.70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53975" indent="0"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Invoice Total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indent="0"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Price +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IPI + ICMS-ST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9808" marR="6645" marT="6645" marB="0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1717.46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4008" marR="64008" marT="9144" marB="9144" anchor="b">
                    <a:lnL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D9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419100" y="5791200"/>
            <a:ext cx="63627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Invoice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smtClean="0"/>
              <a:t>Customer Pays: Price + IPI + ICMS-ST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6276201"/>
            <a:ext cx="75305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* Note: These rates are included to explain the concepts.  They may not be accurate for your circumstances.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Nota Fiscal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Nota Fiscal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 Nota Fiscal is a Tax Invoice</a:t>
            </a:r>
          </a:p>
          <a:p>
            <a:pPr lvl="1"/>
            <a:r>
              <a:rPr lang="en-US" dirty="0" smtClean="0"/>
              <a:t>Contains specific tax and logistics details about the transaction</a:t>
            </a:r>
          </a:p>
          <a:p>
            <a:pPr lvl="1"/>
            <a:r>
              <a:rPr lang="en-US" dirty="0" smtClean="0"/>
              <a:t>Includes legal message, usually when a non-standard rate used</a:t>
            </a:r>
          </a:p>
          <a:p>
            <a:pPr lvl="1"/>
            <a:r>
              <a:rPr lang="en-US" dirty="0" smtClean="0"/>
              <a:t>Must accompany all commercial transactions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Anyone transporting goods must be prepared to show Nota Fiscal to tax inspector when stopped.  Cargo must exactly match Nota Fiscal.</a:t>
            </a:r>
          </a:p>
          <a:p>
            <a:r>
              <a:rPr lang="en-US" dirty="0" smtClean="0"/>
              <a:t>NF-e: Nota Fiscal </a:t>
            </a:r>
            <a:r>
              <a:rPr lang="en-US" dirty="0" err="1" smtClean="0"/>
              <a:t>Electronica</a:t>
            </a:r>
            <a:endParaRPr lang="en-US" dirty="0" smtClean="0"/>
          </a:p>
          <a:p>
            <a:pPr lvl="1"/>
            <a:r>
              <a:rPr lang="en-US" dirty="0" smtClean="0"/>
              <a:t>New: Electronically issued and stored Nota Fiscal</a:t>
            </a:r>
          </a:p>
          <a:p>
            <a:pPr lvl="1"/>
            <a:r>
              <a:rPr lang="en-US" dirty="0" smtClean="0"/>
              <a:t>Replaces paper versions</a:t>
            </a:r>
          </a:p>
          <a:p>
            <a:pPr lvl="1"/>
            <a:r>
              <a:rPr lang="en-US" dirty="0" smtClean="0"/>
              <a:t>Electronic authorization of NF-e is issued by SEFAZ (Ministry of Finance)</a:t>
            </a:r>
          </a:p>
          <a:p>
            <a:pPr lvl="1"/>
            <a:r>
              <a:rPr lang="en-US" dirty="0" smtClean="0"/>
              <a:t>Must occur before product is shipped</a:t>
            </a:r>
          </a:p>
          <a:p>
            <a:pPr lvl="1"/>
            <a:r>
              <a:rPr lang="en-US" dirty="0" smtClean="0"/>
              <a:t>Uses digital signatures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Oracle R12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Oracle R12 and Brazil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Oracle uses Localizations to supports country-specific financial requirements.</a:t>
            </a:r>
          </a:p>
          <a:p>
            <a:r>
              <a:rPr lang="en-US" dirty="0" smtClean="0"/>
              <a:t>Brazil is part of Oracle’s “Financials for the Americas” localization.</a:t>
            </a:r>
          </a:p>
          <a:p>
            <a:r>
              <a:rPr lang="en-US" dirty="0" smtClean="0"/>
              <a:t>Oracle advises using Latin Tax Engine, which is tightly integrated</a:t>
            </a:r>
          </a:p>
          <a:p>
            <a:r>
              <a:rPr lang="en-US" dirty="0" smtClean="0"/>
              <a:t>Oracle LAD Consulting Localizations:</a:t>
            </a:r>
          </a:p>
          <a:p>
            <a:pPr lvl="1"/>
            <a:r>
              <a:rPr lang="en-US" dirty="0" smtClean="0"/>
              <a:t>A series of tables and view templates to be used by 3</a:t>
            </a:r>
            <a:r>
              <a:rPr lang="en-US" baseline="30000" dirty="0" smtClean="0"/>
              <a:t>rd</a:t>
            </a:r>
            <a:r>
              <a:rPr lang="en-US" dirty="0" smtClean="0"/>
              <a:t> parties to easily access transactional and reference data from Oracle.</a:t>
            </a:r>
          </a:p>
          <a:p>
            <a:pPr lvl="1"/>
            <a:r>
              <a:rPr lang="en-US" dirty="0" smtClean="0"/>
              <a:t>Dependent on Latin Tax Engine configurations and data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R12 E-Business 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E-Business Tax (</a:t>
            </a:r>
            <a:r>
              <a:rPr lang="en-US" dirty="0" err="1" smtClean="0"/>
              <a:t>EBTax</a:t>
            </a:r>
            <a:r>
              <a:rPr lang="en-US" dirty="0" smtClean="0"/>
              <a:t>) is the new transaction tax module introduced in R12</a:t>
            </a:r>
          </a:p>
          <a:p>
            <a:r>
              <a:rPr lang="en-US" dirty="0" smtClean="0"/>
              <a:t>Replaces the 11i Global Tax Engine</a:t>
            </a:r>
          </a:p>
          <a:p>
            <a:r>
              <a:rPr lang="en-US" dirty="0" smtClean="0"/>
              <a:t>Integrates with Order Management and Accounts Receivable to handle standard Order-to-Cash tax transactions</a:t>
            </a:r>
          </a:p>
          <a:p>
            <a:r>
              <a:rPr lang="en-US" dirty="0" smtClean="0"/>
              <a:t>Handles all business flows through one application interface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Latin Tax Engine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Disclaimer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 am not an expert in Brazilian tax laws, nor am I an attorney or an accountant.</a:t>
            </a:r>
          </a:p>
          <a:p>
            <a:endParaRPr lang="en-US" dirty="0" smtClean="0"/>
          </a:p>
          <a:p>
            <a:r>
              <a:rPr lang="en-US" dirty="0" smtClean="0"/>
              <a:t>The details I have provided in this presentation are included to give the audience a high level overview of Brazilian indirect taxes as a basis for discussing the challenges implementers face during Oracle  R12 implementations. All rates are samples included to demonstrate how tax calculations work.</a:t>
            </a:r>
          </a:p>
          <a:p>
            <a:endParaRPr lang="en-US" dirty="0" smtClean="0"/>
          </a:p>
          <a:p>
            <a:r>
              <a:rPr lang="en-US" dirty="0" smtClean="0"/>
              <a:t>Before beginning your own implementation, please consult a licensed Brazilian tax expert.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Latin Tax Engine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Oracle’s tax engine for Latin American countries. Oracle documentation states: </a:t>
            </a:r>
          </a:p>
          <a:p>
            <a:pPr lvl="1"/>
            <a:r>
              <a:rPr lang="en-US" dirty="0" err="1" smtClean="0"/>
              <a:t>EBTax</a:t>
            </a:r>
            <a:r>
              <a:rPr lang="en-US" dirty="0" smtClean="0"/>
              <a:t> does not replace the Latin Tax Engine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All set ups must be done within Latin Tax Engine</a:t>
            </a:r>
          </a:p>
          <a:p>
            <a:r>
              <a:rPr lang="en-US" dirty="0" smtClean="0"/>
              <a:t>Uses a complex set of configurations to</a:t>
            </a:r>
          </a:p>
          <a:p>
            <a:pPr lvl="1"/>
            <a:r>
              <a:rPr lang="en-US" dirty="0" smtClean="0"/>
              <a:t>Correctly identify and calculate the taxes for a transaction 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Collect additional data required for Nota Fiscal and other compliance requirements.</a:t>
            </a:r>
          </a:p>
          <a:p>
            <a:r>
              <a:rPr lang="en-US" dirty="0" smtClean="0"/>
              <a:t>Tightly integrated with Oracle’s other modules, including </a:t>
            </a:r>
            <a:r>
              <a:rPr lang="en-US" dirty="0" err="1" smtClean="0"/>
              <a:t>EBTax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Configurations set up in Latin Tax Engine are pushed automatically to </a:t>
            </a:r>
            <a:r>
              <a:rPr lang="en-US" dirty="0" err="1" smtClean="0"/>
              <a:t>EBTax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Latin Tax Engine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Transaction Type influences tax decision</a:t>
            </a:r>
          </a:p>
          <a:p>
            <a:pPr lvl="1">
              <a:tabLst>
                <a:tab pos="3657600" algn="l"/>
              </a:tabLst>
            </a:pPr>
            <a:r>
              <a:rPr lang="en-US" dirty="0" smtClean="0"/>
              <a:t>Type of Nota Fiscal 	</a:t>
            </a:r>
          </a:p>
          <a:p>
            <a:pPr lvl="1">
              <a:tabLst>
                <a:tab pos="3657600" algn="l"/>
              </a:tabLst>
            </a:pPr>
            <a:r>
              <a:rPr lang="en-US" dirty="0" smtClean="0"/>
              <a:t>Operation Type 	</a:t>
            </a:r>
          </a:p>
          <a:p>
            <a:pPr lvl="1" defTabSz="2224088">
              <a:tabLst>
                <a:tab pos="3657600" algn="l"/>
              </a:tabLst>
            </a:pPr>
            <a:r>
              <a:rPr lang="en-US" dirty="0" smtClean="0"/>
              <a:t>CFOP </a:t>
            </a:r>
          </a:p>
          <a:p>
            <a:pPr lvl="1" defTabSz="2224088">
              <a:tabLst>
                <a:tab pos="3657600" algn="l"/>
              </a:tabLst>
            </a:pPr>
            <a:r>
              <a:rPr lang="en-US" dirty="0" smtClean="0"/>
              <a:t>Tax Group 	</a:t>
            </a:r>
          </a:p>
          <a:p>
            <a:r>
              <a:rPr lang="en-US" dirty="0" smtClean="0"/>
              <a:t>Item definition attributes influence tax decision</a:t>
            </a:r>
          </a:p>
          <a:p>
            <a:pPr lvl="1"/>
            <a:r>
              <a:rPr lang="en-US" dirty="0" smtClean="0"/>
              <a:t>Fiscal Classification Code (NCM)</a:t>
            </a:r>
          </a:p>
          <a:p>
            <a:pPr lvl="1"/>
            <a:r>
              <a:rPr lang="en-US" dirty="0" smtClean="0"/>
              <a:t>Item Origin</a:t>
            </a:r>
          </a:p>
          <a:p>
            <a:pPr lvl="1"/>
            <a:r>
              <a:rPr lang="en-US" dirty="0" smtClean="0"/>
              <a:t>Exceptions can be specified for specific item or NCM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Latin Tax Engine,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Debit and Credit Tax Rates</a:t>
            </a:r>
          </a:p>
          <a:p>
            <a:r>
              <a:rPr lang="en-US" dirty="0" smtClean="0"/>
              <a:t>Tax Category</a:t>
            </a:r>
          </a:p>
          <a:p>
            <a:pPr lvl="1"/>
            <a:r>
              <a:rPr lang="en-US" dirty="0" smtClean="0"/>
              <a:t>One for each tax type and debit/credit combination</a:t>
            </a:r>
          </a:p>
          <a:p>
            <a:pPr lvl="1"/>
            <a:r>
              <a:rPr lang="en-US" dirty="0" smtClean="0"/>
              <a:t>Example: ICMS-C, ICMS-D, IPI-C, IPI-D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Specify Tax Inclusive, Exclusive</a:t>
            </a:r>
          </a:p>
          <a:p>
            <a:r>
              <a:rPr lang="en-US" dirty="0" smtClean="0"/>
              <a:t>Tax Codes and Rates</a:t>
            </a:r>
          </a:p>
          <a:p>
            <a:pPr lvl="1"/>
            <a:r>
              <a:rPr lang="en-US" dirty="0" smtClean="0"/>
              <a:t>Tax rate is actual rate: such as ICMS 18%, ICMS 17%</a:t>
            </a:r>
          </a:p>
          <a:p>
            <a:pPr lvl="1"/>
            <a:r>
              <a:rPr lang="en-US" dirty="0" smtClean="0"/>
              <a:t>Each rate is assigned to a distinct tax code (ICMS-C-18)</a:t>
            </a:r>
          </a:p>
          <a:p>
            <a:pPr lvl="1"/>
            <a:r>
              <a:rPr lang="en-US" dirty="0" smtClean="0"/>
              <a:t>Each tax code is assigned to a tax category.</a:t>
            </a:r>
          </a:p>
          <a:p>
            <a:pPr lvl="1"/>
            <a:r>
              <a:rPr lang="en-US" dirty="0" smtClean="0"/>
              <a:t>Tax Code contains Nota Fiscal-related set ups:</a:t>
            </a:r>
          </a:p>
          <a:p>
            <a:pPr lvl="2"/>
            <a:r>
              <a:rPr lang="en-US" dirty="0" smtClean="0"/>
              <a:t>Specify Tributary Situation Code for legal message</a:t>
            </a:r>
          </a:p>
          <a:p>
            <a:pPr lvl="2"/>
            <a:r>
              <a:rPr lang="en-US" dirty="0" smtClean="0"/>
              <a:t>Specify whether or not to print tax line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Latin Tax Engine, cont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Tax Groups</a:t>
            </a:r>
          </a:p>
          <a:p>
            <a:pPr lvl="1"/>
            <a:r>
              <a:rPr lang="en-US" dirty="0" smtClean="0"/>
              <a:t>Assigned to the transaction type, Oracle Receivables associates a tax group with each transaction line. </a:t>
            </a:r>
          </a:p>
          <a:p>
            <a:pPr lvl="1"/>
            <a:r>
              <a:rPr lang="en-US" dirty="0" smtClean="0"/>
              <a:t>Tax Group contains one entry for each combination of tax category and the other characteristics needed to generate the tax.</a:t>
            </a:r>
          </a:p>
          <a:p>
            <a:r>
              <a:rPr lang="en-US" dirty="0" smtClean="0"/>
              <a:t>Tax Rules</a:t>
            </a:r>
          </a:p>
          <a:p>
            <a:pPr lvl="1"/>
            <a:r>
              <a:rPr lang="en-US" dirty="0" smtClean="0"/>
              <a:t>Hierarchy of choices that LTE follows to find the right rate (or base rate modifier) for the transaction</a:t>
            </a:r>
          </a:p>
          <a:p>
            <a:pPr lvl="1"/>
            <a:r>
              <a:rPr lang="en-US" dirty="0" smtClean="0"/>
              <a:t>Define rules for each combination of Ship To characteristics, Transaction Type and Tax Category</a:t>
            </a:r>
          </a:p>
          <a:p>
            <a:pPr lvl="1"/>
            <a:r>
              <a:rPr lang="en-US" dirty="0" smtClean="0"/>
              <a:t>LTE calculates tax as simple transaction:</a:t>
            </a:r>
          </a:p>
          <a:p>
            <a:pPr lvl="2"/>
            <a:r>
              <a:rPr lang="en-US" dirty="0" smtClean="0"/>
              <a:t>Tax Base * Tax Rate * Base Rate Modifier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Third Party Tax Solutions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EB Tax and Third Party 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EB Tax provides the tax structure but not the content.</a:t>
            </a:r>
          </a:p>
          <a:p>
            <a:r>
              <a:rPr lang="en-US" dirty="0" smtClean="0"/>
              <a:t>Content can be manually entered but it is often purchased from a third party tax provider, such as ADP Taxware, Sabrix or Vertex. </a:t>
            </a:r>
          </a:p>
          <a:p>
            <a:pPr lvl="1"/>
            <a:r>
              <a:rPr lang="en-US" dirty="0" smtClean="0"/>
              <a:t>Purchasing content means that someone else maintains tax rate changes.</a:t>
            </a:r>
          </a:p>
          <a:p>
            <a:pPr lvl="1"/>
            <a:r>
              <a:rPr lang="en-US" dirty="0" smtClean="0"/>
              <a:t>This is particularly advantageous in Brazil.</a:t>
            </a:r>
          </a:p>
          <a:p>
            <a:r>
              <a:rPr lang="en-US" dirty="0" smtClean="0"/>
              <a:t>EB Tax provides APIs to enable third parties to seamlessly integrate their content into the </a:t>
            </a:r>
            <a:r>
              <a:rPr lang="en-US" dirty="0" err="1" smtClean="0"/>
              <a:t>EBTax</a:t>
            </a:r>
            <a:r>
              <a:rPr lang="en-US" dirty="0" smtClean="0"/>
              <a:t> structure.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Third Party Options for Brazil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Sabrix and Vertex offer solutions for Brazil, though most Oracle users choose to use Latin Tax Engine.</a:t>
            </a:r>
          </a:p>
          <a:p>
            <a:r>
              <a:rPr lang="en-US" dirty="0" smtClean="0"/>
              <a:t>Third Party Options support more complex algorithms for calculations</a:t>
            </a:r>
          </a:p>
          <a:p>
            <a:pPr lvl="1"/>
            <a:r>
              <a:rPr lang="en-US" dirty="0" smtClean="0"/>
              <a:t>Handle transactions using “Cost” or “Price”</a:t>
            </a:r>
          </a:p>
          <a:p>
            <a:pPr lvl="1"/>
            <a:r>
              <a:rPr lang="en-US" dirty="0" smtClean="0"/>
              <a:t>Latin Tax Engine expects “Price”</a:t>
            </a:r>
          </a:p>
          <a:p>
            <a:r>
              <a:rPr lang="en-US" dirty="0" smtClean="0"/>
              <a:t>Even if you use a Third Party, it is still important to understand how Latin Tax Engine works</a:t>
            </a:r>
          </a:p>
          <a:p>
            <a:pPr lvl="1"/>
            <a:r>
              <a:rPr lang="en-US" dirty="0" smtClean="0"/>
              <a:t>Third Party Bolt-On systems to handle other compliance needs (NF-e, Fiscal Books) may expect data in certain fields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Comparing: </a:t>
            </a:r>
            <a:br>
              <a:rPr lang="en-US" dirty="0" smtClean="0"/>
            </a:br>
            <a:r>
              <a:rPr lang="en-US" dirty="0" smtClean="0"/>
              <a:t>LTE vs. Third Party Tax Solutions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447800"/>
          <a:ext cx="8229600" cy="3982720"/>
        </p:xfrm>
        <a:graphic>
          <a:graphicData uri="http://schemas.openxmlformats.org/drawingml/2006/table">
            <a:tbl>
              <a:tblPr firstRow="1" bandRow="1">
                <a:tableStyleId>{5202B0CA-FC54-4496-8BCA-5EF66A818D29}</a:tableStyleId>
              </a:tblPr>
              <a:tblGrid>
                <a:gridCol w="2590800"/>
                <a:gridCol w="2819400"/>
                <a:gridCol w="28194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 smtClean="0"/>
                        <a:t>Latin Tax Engine</a:t>
                      </a:r>
                      <a:endParaRPr lang="en-US" sz="1800" dirty="0"/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 smtClean="0"/>
                        <a:t>Third</a:t>
                      </a:r>
                      <a:r>
                        <a:rPr lang="en-US" sz="1800" baseline="0" dirty="0" smtClean="0"/>
                        <a:t> Party</a:t>
                      </a:r>
                      <a:endParaRPr lang="en-US" sz="1800" dirty="0"/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dirty="0" smtClean="0"/>
                        <a:t>Content Changes 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dirty="0" smtClean="0"/>
                        <a:t>(Tax rates, laws,</a:t>
                      </a:r>
                      <a:r>
                        <a:rPr lang="en-US" sz="1600" baseline="0" dirty="0" smtClean="0"/>
                        <a:t> etc)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dirty="0" smtClean="0"/>
                        <a:t>Users </a:t>
                      </a:r>
                      <a:r>
                        <a:rPr lang="en-US" sz="1600" baseline="0" dirty="0" smtClean="0"/>
                        <a:t>manually research content and update system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baseline="0" dirty="0" smtClean="0"/>
                        <a:t>Experienced analysts research updates.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baseline="0" dirty="0" smtClean="0"/>
                        <a:t>Provide content updates to client via standard process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dirty="0" smtClean="0"/>
                        <a:t>Tax</a:t>
                      </a:r>
                      <a:r>
                        <a:rPr lang="en-US" sz="1600" baseline="0" dirty="0" smtClean="0"/>
                        <a:t> Determination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dirty="0" smtClean="0"/>
                        <a:t>Requires a pre-defined path for each variation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dirty="0" smtClean="0"/>
                        <a:t>Determines results based on inputs from invoice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dirty="0" smtClean="0"/>
                        <a:t>Entering transactions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dirty="0" smtClean="0"/>
                        <a:t>Users choose specific order type/transaction type that contain</a:t>
                      </a:r>
                      <a:r>
                        <a:rPr lang="en-US" sz="1600" baseline="0" dirty="0" smtClean="0"/>
                        <a:t> the right rules for the transaction.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dirty="0" smtClean="0"/>
                        <a:t>Fewer</a:t>
                      </a:r>
                      <a:r>
                        <a:rPr lang="en-US" sz="1600" baseline="0" dirty="0" smtClean="0"/>
                        <a:t> transaction types: u</a:t>
                      </a:r>
                      <a:r>
                        <a:rPr lang="en-US" sz="1600" dirty="0" smtClean="0"/>
                        <a:t>sers</a:t>
                      </a:r>
                      <a:r>
                        <a:rPr lang="en-US" sz="1600" baseline="0" dirty="0" smtClean="0"/>
                        <a:t> don’t need to know exact nature of transaction to process it.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Latin Tax Localization fields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Automatically</a:t>
                      </a:r>
                      <a:r>
                        <a:rPr lang="en-US" sz="1600" baseline="0" dirty="0" smtClean="0"/>
                        <a:t> populated via forms, triggers, etc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Depends on Oracle APIs to populate data – tax global attributes are not open.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Comparing: </a:t>
            </a:r>
            <a:br>
              <a:rPr lang="en-US" dirty="0" smtClean="0"/>
            </a:br>
            <a:r>
              <a:rPr lang="en-US" dirty="0" smtClean="0"/>
              <a:t>LTE vs. Third Party Tax Solutions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524000"/>
          <a:ext cx="8229600" cy="3571240"/>
        </p:xfrm>
        <a:graphic>
          <a:graphicData uri="http://schemas.openxmlformats.org/drawingml/2006/table">
            <a:tbl>
              <a:tblPr firstRow="1" bandRow="1">
                <a:tableStyleId>{5202B0CA-FC54-4496-8BCA-5EF66A818D29}</a:tableStyleId>
              </a:tblPr>
              <a:tblGrid>
                <a:gridCol w="2590800"/>
                <a:gridCol w="2819400"/>
                <a:gridCol w="28194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Latin Tax Engine</a:t>
                      </a:r>
                      <a:endParaRPr lang="en-US" sz="1800" dirty="0"/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Third</a:t>
                      </a:r>
                      <a:r>
                        <a:rPr lang="en-US" sz="1800" baseline="0" dirty="0" smtClean="0"/>
                        <a:t> Party</a:t>
                      </a:r>
                      <a:endParaRPr lang="en-US" sz="1800" dirty="0"/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Price Lists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Recommends using </a:t>
                      </a:r>
                      <a:r>
                        <a:rPr lang="en-US" sz="1600" baseline="0" dirty="0" smtClean="0"/>
                        <a:t>multiple price lists to support different locations with varying rates (note: service items use different part numbers)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Can support a single price list if transaction uses “Cost” 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dirty="0" smtClean="0"/>
                        <a:t>Integrating with Third Party Bolt-</a:t>
                      </a:r>
                      <a:r>
                        <a:rPr lang="en-US" sz="1600" dirty="0" err="1" smtClean="0"/>
                        <a:t>ons</a:t>
                      </a:r>
                      <a:r>
                        <a:rPr lang="en-US" sz="1600" dirty="0" smtClean="0"/>
                        <a:t> </a:t>
                      </a:r>
                    </a:p>
                    <a:p>
                      <a:r>
                        <a:rPr lang="en-US" sz="1600" dirty="0" smtClean="0"/>
                        <a:t>(</a:t>
                      </a:r>
                      <a:r>
                        <a:rPr lang="en-US" sz="1600" baseline="0" dirty="0" err="1" smtClean="0"/>
                        <a:t>Mastersaf</a:t>
                      </a:r>
                      <a:r>
                        <a:rPr lang="en-US" sz="1600" baseline="0" dirty="0" smtClean="0"/>
                        <a:t>, Synchro, etc)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Invoice</a:t>
                      </a:r>
                      <a:r>
                        <a:rPr lang="en-US" sz="1600" baseline="0" dirty="0" smtClean="0"/>
                        <a:t> Tax </a:t>
                      </a:r>
                      <a:r>
                        <a:rPr lang="en-US" sz="1600" dirty="0" smtClean="0"/>
                        <a:t>Data</a:t>
                      </a:r>
                      <a:r>
                        <a:rPr lang="en-US" sz="1600" baseline="0" dirty="0" smtClean="0"/>
                        <a:t> is exactly where third parties expect it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Requires enhancements</a:t>
                      </a:r>
                      <a:r>
                        <a:rPr lang="en-US" sz="1600" baseline="0" dirty="0" smtClean="0"/>
                        <a:t> to Oracle’s OOB Invoice Tax View Template to remove dependencies on LTE.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Non-tax processes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Provides</a:t>
                      </a:r>
                      <a:r>
                        <a:rPr lang="en-US" sz="1600" baseline="0" dirty="0" smtClean="0"/>
                        <a:t> downstream processes with the data it needs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May require some enhancements</a:t>
                      </a:r>
                      <a:r>
                        <a:rPr lang="en-US" sz="1600" baseline="0" dirty="0" smtClean="0"/>
                        <a:t> to populate downstream data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Brazil is one of the most complex indirect tax regimes in the world.</a:t>
            </a:r>
          </a:p>
          <a:p>
            <a:r>
              <a:rPr lang="en-US" dirty="0" smtClean="0"/>
              <a:t>Oracle, Sabrix and Vertex all offer solutions</a:t>
            </a:r>
          </a:p>
          <a:p>
            <a:r>
              <a:rPr lang="en-US" dirty="0" smtClean="0"/>
              <a:t>The right choice for your company  depends on … </a:t>
            </a:r>
          </a:p>
          <a:p>
            <a:pPr lvl="1"/>
            <a:r>
              <a:rPr lang="en-US" dirty="0" smtClean="0"/>
              <a:t>The specifics of your business:</a:t>
            </a:r>
          </a:p>
          <a:p>
            <a:pPr lvl="2"/>
            <a:r>
              <a:rPr lang="en-US" dirty="0" smtClean="0"/>
              <a:t>Nature of your business</a:t>
            </a:r>
          </a:p>
          <a:p>
            <a:pPr lvl="2"/>
            <a:r>
              <a:rPr lang="en-US" dirty="0" smtClean="0"/>
              <a:t>Type of products you sell or services you provide</a:t>
            </a:r>
          </a:p>
          <a:p>
            <a:pPr lvl="2"/>
            <a:r>
              <a:rPr lang="en-US" dirty="0" smtClean="0"/>
              <a:t>Office and Customer Locations</a:t>
            </a:r>
          </a:p>
          <a:p>
            <a:pPr lvl="1"/>
            <a:r>
              <a:rPr lang="en-US" dirty="0" smtClean="0"/>
              <a:t>How you prefer to maintain rules and rates</a:t>
            </a:r>
          </a:p>
          <a:p>
            <a:pPr lvl="2"/>
            <a:r>
              <a:rPr lang="en-US" dirty="0" smtClean="0"/>
              <a:t>Internally via dedicated tax and Latin Tax Engine experts</a:t>
            </a:r>
          </a:p>
          <a:p>
            <a:pPr lvl="2"/>
            <a:r>
              <a:rPr lang="en-US" dirty="0" smtClean="0"/>
              <a:t>Externally by purchasing content that provides timely and efficient updates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63550" indent="-463550"/>
            <a:r>
              <a:rPr lang="en-US" dirty="0" smtClean="0"/>
              <a:t>Why are Brazilian Taxes Complex?</a:t>
            </a:r>
          </a:p>
          <a:p>
            <a:pPr marL="463550" indent="-463550"/>
            <a:r>
              <a:rPr lang="en-US" dirty="0" smtClean="0"/>
              <a:t>An Overview of Brazilian Taxes</a:t>
            </a:r>
          </a:p>
          <a:p>
            <a:pPr marL="463550" indent="-463550"/>
            <a:r>
              <a:rPr lang="en-US" dirty="0" smtClean="0"/>
              <a:t>Sample Tax Calculations</a:t>
            </a:r>
          </a:p>
          <a:p>
            <a:pPr marL="463550" indent="-463550"/>
            <a:r>
              <a:rPr lang="en-US" dirty="0" smtClean="0"/>
              <a:t>Nota Fiscal</a:t>
            </a:r>
          </a:p>
          <a:p>
            <a:pPr marL="463550" indent="-463550"/>
            <a:r>
              <a:rPr lang="en-US" dirty="0" smtClean="0"/>
              <a:t>Oracle R12</a:t>
            </a:r>
          </a:p>
          <a:p>
            <a:pPr marL="463550" indent="-463550"/>
            <a:r>
              <a:rPr lang="en-US" dirty="0" smtClean="0"/>
              <a:t>Latin Tax Engine</a:t>
            </a:r>
          </a:p>
          <a:p>
            <a:pPr marL="463550" indent="-463550"/>
            <a:r>
              <a:rPr lang="en-US" dirty="0" smtClean="0"/>
              <a:t>Third Party Tax Solutions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Nicole Loventhal</a:t>
            </a:r>
          </a:p>
          <a:p>
            <a:pPr algn="ctr">
              <a:buNone/>
            </a:pPr>
            <a:r>
              <a:rPr lang="en-US" dirty="0" smtClean="0"/>
              <a:t>nicole.loventhal@inirus.com</a:t>
            </a:r>
          </a:p>
          <a:p>
            <a:pPr algn="ctr">
              <a:buNone/>
            </a:pPr>
            <a:r>
              <a:rPr lang="en-US" dirty="0" smtClean="0"/>
              <a:t>http://www.linkedin.com/in/nloventhal</a:t>
            </a:r>
          </a:p>
          <a:p>
            <a:pPr algn="ctr">
              <a:buNone/>
            </a:pPr>
            <a:r>
              <a:rPr lang="en-US" dirty="0" smtClean="0"/>
              <a:t>Ph: 408-679-7356</a:t>
            </a:r>
          </a:p>
          <a:p>
            <a:pPr lvl="1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Inirus, LLC</a:t>
            </a:r>
          </a:p>
          <a:p>
            <a:pPr algn="ctr">
              <a:buNone/>
            </a:pPr>
            <a:r>
              <a:rPr lang="en-US" dirty="0" smtClean="0"/>
              <a:t>www.inirus.com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Why are Brazilian Taxes Complex?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are Brazilian Taxes Complex?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Many different taxes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Thousands of tax codes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Multiple tax authorities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Complex legislation 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Many possible rates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Constantly changing tax rules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Why are Brazilian Taxes Complex?...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Different rates for different commodities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Tax rates that vary between interstate and intrastate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Taxation based on Origin and Destination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Tax-Inclusive Basis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Replacement Tax (Tax Substitution)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Cumulative and Non-Cumulative taxes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 Overview of</a:t>
            </a:r>
            <a:br>
              <a:rPr lang="en-US" dirty="0" smtClean="0"/>
            </a:br>
            <a:r>
              <a:rPr lang="en-US" dirty="0" smtClean="0"/>
              <a:t>Brazilian Indirect </a:t>
            </a:r>
            <a:r>
              <a:rPr lang="en-US" dirty="0" smtClean="0"/>
              <a:t>Tax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smtClean="0"/>
              <a:t>Quote-to-Cash)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Terminology:</a:t>
            </a:r>
            <a:br>
              <a:rPr lang="en-US" dirty="0" smtClean="0"/>
            </a:br>
            <a:r>
              <a:rPr lang="en-US" dirty="0" smtClean="0"/>
              <a:t>Non-Cumulative vs. Cumulative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Non-Cumulative:</a:t>
            </a:r>
          </a:p>
          <a:p>
            <a:pPr lvl="1"/>
            <a:r>
              <a:rPr lang="en-US" dirty="0" smtClean="0"/>
              <a:t>Tax paid only on the added value</a:t>
            </a:r>
          </a:p>
          <a:p>
            <a:pPr lvl="1"/>
            <a:r>
              <a:rPr lang="en-US" dirty="0" smtClean="0"/>
              <a:t>Entitled to a tax credit on tax previously paid</a:t>
            </a:r>
          </a:p>
          <a:p>
            <a:pPr lvl="1"/>
            <a:r>
              <a:rPr lang="en-US" dirty="0" smtClean="0"/>
              <a:t>Taxes collected on sales, less those paid in purchasing raw materials and intermediate goods. </a:t>
            </a:r>
          </a:p>
          <a:p>
            <a:r>
              <a:rPr lang="en-US" dirty="0" smtClean="0"/>
              <a:t>Cumulative</a:t>
            </a:r>
          </a:p>
          <a:p>
            <a:pPr lvl="1"/>
            <a:r>
              <a:rPr lang="en-US" dirty="0" smtClean="0"/>
              <a:t>Tax paid on price</a:t>
            </a:r>
          </a:p>
          <a:p>
            <a:pPr lvl="1"/>
            <a:r>
              <a:rPr lang="en-US" dirty="0" smtClean="0"/>
              <a:t>Not entitled to input tax credits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irus.template.201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inirus.template.2010</Template>
  <TotalTime>7054</TotalTime>
  <Words>2451</Words>
  <Application>Microsoft Office PowerPoint</Application>
  <PresentationFormat>On-screen Show (4:3)</PresentationFormat>
  <Paragraphs>482</Paragraphs>
  <Slides>40</Slides>
  <Notes>40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inirus.template.2010</vt:lpstr>
      <vt:lpstr>Implementing Oracle R12 in Brazil: Challenges from an Indirect Tax Perspective </vt:lpstr>
      <vt:lpstr>Objectives</vt:lpstr>
      <vt:lpstr>Disclaimer</vt:lpstr>
      <vt:lpstr>Agenda</vt:lpstr>
      <vt:lpstr>Why are Brazilian Taxes Complex?</vt:lpstr>
      <vt:lpstr>Why are Brazilian Taxes Complex?</vt:lpstr>
      <vt:lpstr>Why are Brazilian Taxes Complex?...</vt:lpstr>
      <vt:lpstr>An Overview of Brazilian Indirect Tax (Quote-to-Cash)</vt:lpstr>
      <vt:lpstr>Terminology: Non-Cumulative vs. Cumulative</vt:lpstr>
      <vt:lpstr>Indirect Tax Types</vt:lpstr>
      <vt:lpstr>Social Contribution Taxes</vt:lpstr>
      <vt:lpstr>Federal Excise Tax</vt:lpstr>
      <vt:lpstr>State Value Added Tax</vt:lpstr>
      <vt:lpstr>Municipal Tax</vt:lpstr>
      <vt:lpstr>Sample Tax Calculations (Quote-to-Cash)</vt:lpstr>
      <vt:lpstr>Terminology: Cost vs. Price</vt:lpstr>
      <vt:lpstr>Calculating Product Price</vt:lpstr>
      <vt:lpstr>Sample Tax Calculation</vt:lpstr>
      <vt:lpstr>Interstate vs. Intrastate</vt:lpstr>
      <vt:lpstr>What happens if you forget tax in your Price?</vt:lpstr>
      <vt:lpstr>Other Complexities: Tributary/Tax Substitution *</vt:lpstr>
      <vt:lpstr>Calculating Tax Substitution</vt:lpstr>
      <vt:lpstr>Sample Calculation: Tax Substitution</vt:lpstr>
      <vt:lpstr>Nota Fiscal</vt:lpstr>
      <vt:lpstr>Nota Fiscal</vt:lpstr>
      <vt:lpstr>Oracle R12</vt:lpstr>
      <vt:lpstr>Oracle R12 and Brazil</vt:lpstr>
      <vt:lpstr>R12 E-Business Tax</vt:lpstr>
      <vt:lpstr>Latin Tax Engine</vt:lpstr>
      <vt:lpstr>What is Latin Tax Engine</vt:lpstr>
      <vt:lpstr>Latin Tax Engine</vt:lpstr>
      <vt:lpstr>Latin Tax Engine, cont.</vt:lpstr>
      <vt:lpstr>Latin Tax Engine, cont</vt:lpstr>
      <vt:lpstr>Third Party Tax Solutions</vt:lpstr>
      <vt:lpstr>EB Tax and Third Party Tax</vt:lpstr>
      <vt:lpstr>Third Party Options for Brazil</vt:lpstr>
      <vt:lpstr>Comparing:  LTE vs. Third Party Tax Solutions</vt:lpstr>
      <vt:lpstr>Comparing:  LTE vs. Third Party Tax Solutions</vt:lpstr>
      <vt:lpstr>Summary</vt:lpstr>
      <vt:lpstr>Contact Details</vt:lpstr>
    </vt:vector>
  </TitlesOfParts>
  <Company>Lenovo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Nicole Loventhal</dc:creator>
  <cp:lastModifiedBy>Nicole Loventhal</cp:lastModifiedBy>
  <cp:revision>566</cp:revision>
  <dcterms:created xsi:type="dcterms:W3CDTF">2010-11-23T19:24:22Z</dcterms:created>
  <dcterms:modified xsi:type="dcterms:W3CDTF">2011-01-12T00:18:59Z</dcterms:modified>
</cp:coreProperties>
</file>